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67" r:id="rId5"/>
    <p:sldId id="269" r:id="rId6"/>
    <p:sldId id="272" r:id="rId7"/>
    <p:sldId id="270" r:id="rId8"/>
    <p:sldId id="271" r:id="rId9"/>
  </p:sldIdLst>
  <p:sldSz cx="10693400" cy="7556500"/>
  <p:notesSz cx="6810375" cy="9942513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86E"/>
    <a:srgbClr val="ACB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33" autoAdjust="0"/>
  </p:normalViewPr>
  <p:slideViewPr>
    <p:cSldViewPr snapToGrid="0">
      <p:cViewPr varScale="1">
        <p:scale>
          <a:sx n="69" d="100"/>
          <a:sy n="69" d="100"/>
        </p:scale>
        <p:origin x="152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nnion, Danielle (Growth Company)" userId="56f9d1c1-70cb-406a-9343-f91c38bdc359" providerId="ADAL" clId="{98F46EA1-87B7-45AB-90EA-FE650DB0EEFB}"/>
    <pc:docChg chg="modSld">
      <pc:chgData name="Pinnion, Danielle (Growth Company)" userId="56f9d1c1-70cb-406a-9343-f91c38bdc359" providerId="ADAL" clId="{98F46EA1-87B7-45AB-90EA-FE650DB0EEFB}" dt="2025-08-27T11:42:13.723" v="0" actId="1076"/>
      <pc:docMkLst>
        <pc:docMk/>
      </pc:docMkLst>
      <pc:sldChg chg="modSp mod">
        <pc:chgData name="Pinnion, Danielle (Growth Company)" userId="56f9d1c1-70cb-406a-9343-f91c38bdc359" providerId="ADAL" clId="{98F46EA1-87B7-45AB-90EA-FE650DB0EEFB}" dt="2025-08-27T11:42:13.723" v="0" actId="1076"/>
        <pc:sldMkLst>
          <pc:docMk/>
          <pc:sldMk cId="1977581354" sldId="267"/>
        </pc:sldMkLst>
        <pc:grpChg chg="mod">
          <ac:chgData name="Pinnion, Danielle (Growth Company)" userId="56f9d1c1-70cb-406a-9343-f91c38bdc359" providerId="ADAL" clId="{98F46EA1-87B7-45AB-90EA-FE650DB0EEFB}" dt="2025-08-27T11:42:13.723" v="0" actId="1076"/>
          <ac:grpSpMkLst>
            <pc:docMk/>
            <pc:sldMk cId="1977581354" sldId="267"/>
            <ac:grpSpMk id="39" creationId="{D964F8DA-A7C7-BB58-25BA-87970125C1FC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DBF824F2-4039-4E9F-A9ED-1CFB4ADAA9F3}" type="datetimeFigureOut">
              <a:rPr lang="en-GB" smtClean="0"/>
              <a:t>27/08/2025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66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4"/>
            <a:ext cx="5448300" cy="3914865"/>
          </a:xfrm>
          <a:prstGeom prst="rect">
            <a:avLst/>
          </a:prstGeom>
        </p:spPr>
        <p:txBody>
          <a:bodyPr vert="horz" lIns="91595" tIns="45798" rIns="91595" bIns="45798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7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2D71FEC4-1883-44E9-B54F-88C6060D0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723AA-AAF0-F646-4BCC-BAD77190A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6C051D-F401-1523-894D-823F04CD0B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8985EA-F5A8-4C38-575D-CB4E8C7A34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1E255-40A3-5BB9-902A-F63074B585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336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F7727-6784-4071-F499-BEA44E791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816802-9213-B3A0-D201-A319941552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55EFD6-438F-EEBE-B2FC-652829204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8C512-8B17-6678-7839-97223C43FD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68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D2DD8-282D-031B-ED00-5E5FBD319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1E70E9-95A6-ED31-ACA5-9329692035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AAB287-053E-4EED-FAF2-438376A760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1032E-4D8E-EEA8-EF7F-0BE9D03DC4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145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DBC4BE-F69A-CED8-30D3-A12D71C94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B5DD55-AB73-F5A7-8A4C-8C2DD91463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8E8885-608B-F856-D69A-6DE01AA730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19312-C3EF-ED85-F3F5-802E239B6A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065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01D54-7AE8-4687-7202-78F6A3275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6485AC-206C-F891-84EF-E4DEC60BF8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ADBB5A-C058-B818-5C0C-FC077DA2E0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ts val="1518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defTabSz="915954">
              <a:defRPr/>
            </a:pPr>
            <a:endParaRPr lang="en-US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8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8FA5C-F3D4-DCFE-9074-D51B987089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654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A23B0B-D127-68EA-1B02-C0C2D2CEA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E173801-7387-D94B-78C5-C753ADACB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216687"/>
              </p:ext>
            </p:extLst>
          </p:nvPr>
        </p:nvGraphicFramePr>
        <p:xfrm>
          <a:off x="2648246" y="729423"/>
          <a:ext cx="8008160" cy="6858425"/>
        </p:xfrm>
        <a:graphic>
          <a:graphicData uri="http://schemas.openxmlformats.org/drawingml/2006/table">
            <a:tbl>
              <a:tblPr/>
              <a:tblGrid>
                <a:gridCol w="1635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4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6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9712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1st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2nd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3rd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4th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5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470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 to Work Skills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11:30am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 College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Skills assessment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Disclosure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In-work Support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Music group – All ability levels welcome.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rgbClr val="444444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Channel your inner artist to complete projects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and Drop in Session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9:30am-10:30am.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Come and join us for a healthy breakfast and catch up with a support worker.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  <a:cs typeface="DilleniaUPC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10:30am-12:30pm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Gentle exercise for all.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347"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DM Sans"/>
                        </a:rPr>
                        <a:t>with Kirsty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Gardening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- 12:30pm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Join our gardening group for a fun, hands-on activity where teamwork blooms!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4290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programs</a:t>
                      </a: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481838"/>
                  </a:ext>
                </a:extLst>
              </a:tr>
              <a:tr h="4997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 in Mind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supportive safe space to explore your wellbeing. </a:t>
                      </a: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325476"/>
                  </a:ext>
                </a:extLst>
              </a:tr>
              <a:tr h="9449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10.30am-3.30pm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/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Quiz &amp; Games Session</a:t>
                      </a:r>
                    </a:p>
                    <a:p>
                      <a:pPr algn="ctr"/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1pm- 2pm </a:t>
                      </a:r>
                    </a:p>
                    <a:p>
                      <a:pPr algn="ctr"/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 and test your general knowledge and take part in games and competitions!</a:t>
                      </a: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2936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 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152"/>
                  </a:ext>
                </a:extLst>
              </a:tr>
              <a:tr h="1460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 - Fazia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 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33351200"/>
                  </a:ext>
                </a:extLst>
              </a:tr>
              <a:tr h="208489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DM Sans"/>
                        </a:rPr>
                        <a:t>Job Club </a:t>
                      </a:r>
                    </a:p>
                    <a:p>
                      <a:pPr algn="ctr"/>
                      <a:endParaRPr lang="en-GB" sz="1200" b="1" dirty="0">
                        <a:latin typeface="DM Sans"/>
                      </a:endParaRPr>
                    </a:p>
                    <a:p>
                      <a:pPr algn="ctr"/>
                      <a:r>
                        <a:rPr lang="en-GB" sz="1200" dirty="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200" dirty="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goals. Learn to use AI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93046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E512F3D0-BBC8-BA79-8794-70D24267C25D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01D4405-58E3-4757-F989-A05A5BD3DC90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27FB0F1-518A-3DC8-388B-987961AB25C6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u="sng" dirty="0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/>
                </a:rPr>
                <a:t>CFOEvolution@growthco.uk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>
                <a:lnSpc>
                  <a:spcPct val="150000"/>
                </a:lnSpc>
              </a:pPr>
              <a:endParaRPr lang="en-GB" sz="12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</a:t>
              </a:r>
              <a:endParaRPr lang="en-US" sz="1200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48DA6DDF-930D-3BDA-1238-2DE7FCE1834C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A133E17-751E-5464-7C0D-97834C66729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2BE34EE-5447-BB0D-58A5-E4626E2B4C8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C2D2CCE6-844C-19E9-9C86-D09A3F661E44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6829CD05-56BD-9A77-4A88-ED45946FB2C6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C5B307A3-1B3C-5C55-3193-DF257AEC4506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dirty="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 dirty="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A7341880-9278-99CD-59ED-BC2A1EF888AE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8783519-605C-83D7-FA9D-1DE64C1A6D6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48DF1787-BA13-D5D3-0A73-92E2E3F9953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1D8A3268-0EAD-F51B-F1D4-506FFD297B95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D99C65C3-8C41-A9F5-6400-106096A6B11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9802C07B-718E-A216-E544-53DB52FF7CEE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51BF9853-373E-1F3A-A9A2-9087AD3E8082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BF9D8DD3-A6F9-9A7B-E716-4C98A4E12EC7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778D6D0-13C4-9428-4235-0B1FB7497D7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32FA5E60-847D-024F-E0AE-163354E90922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727BC4C9-2539-5717-82EB-F757FB0A4574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84237237-80E4-48F7-439F-0B5720CC2F0E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04AD9E77-0AB0-0A9E-D6BE-C3FCE2CAC7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865" y="40274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3D4CACAF-6850-89C4-1CDA-21B7E0C5EEEF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6" name="Group 46">
            <a:extLst>
              <a:ext uri="{FF2B5EF4-FFF2-40B4-BE49-F238E27FC236}">
                <a16:creationId xmlns:a16="http://schemas.microsoft.com/office/drawing/2014/main" id="{7C53E848-A7BF-91B2-C853-901DE0BE6516}"/>
              </a:ext>
            </a:extLst>
          </p:cNvPr>
          <p:cNvGrpSpPr/>
          <p:nvPr/>
        </p:nvGrpSpPr>
        <p:grpSpPr>
          <a:xfrm rot="2700000">
            <a:off x="8755932" y="2902386"/>
            <a:ext cx="293842" cy="293842"/>
            <a:chOff x="0" y="0"/>
            <a:chExt cx="812800" cy="812800"/>
          </a:xfrm>
        </p:grpSpPr>
        <p:sp>
          <p:nvSpPr>
            <p:cNvPr id="7" name="Freeform 47">
              <a:extLst>
                <a:ext uri="{FF2B5EF4-FFF2-40B4-BE49-F238E27FC236}">
                  <a16:creationId xmlns:a16="http://schemas.microsoft.com/office/drawing/2014/main" id="{88C14AFF-9A10-6136-5898-B79CDBD37C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48">
              <a:extLst>
                <a:ext uri="{FF2B5EF4-FFF2-40B4-BE49-F238E27FC236}">
                  <a16:creationId xmlns:a16="http://schemas.microsoft.com/office/drawing/2014/main" id="{21617E38-7D40-231E-20B3-6463198DF6E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EFEC308-B11A-5420-2442-61B819C004C1}"/>
              </a:ext>
            </a:extLst>
          </p:cNvPr>
          <p:cNvGrpSpPr/>
          <p:nvPr/>
        </p:nvGrpSpPr>
        <p:grpSpPr>
          <a:xfrm>
            <a:off x="7110612" y="2198671"/>
            <a:ext cx="220832" cy="193228"/>
            <a:chOff x="0" y="0"/>
            <a:chExt cx="812800" cy="711200"/>
          </a:xfrm>
        </p:grpSpPr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DA58C799-7CE3-5561-2990-F14BCBB4C6A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0E54D278-1FFA-559E-67E6-ECA8BA35950D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6" name="Freeform 66">
            <a:extLst>
              <a:ext uri="{FF2B5EF4-FFF2-40B4-BE49-F238E27FC236}">
                <a16:creationId xmlns:a16="http://schemas.microsoft.com/office/drawing/2014/main" id="{A48328BE-DD58-D555-F072-6F435B8EADA9}"/>
              </a:ext>
            </a:extLst>
          </p:cNvPr>
          <p:cNvSpPr/>
          <p:nvPr/>
        </p:nvSpPr>
        <p:spPr>
          <a:xfrm>
            <a:off x="3844459" y="285607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18" name="Group 65">
            <a:extLst>
              <a:ext uri="{FF2B5EF4-FFF2-40B4-BE49-F238E27FC236}">
                <a16:creationId xmlns:a16="http://schemas.microsoft.com/office/drawing/2014/main" id="{E862568F-3233-DF48-2D08-CC73A69A64AB}"/>
              </a:ext>
            </a:extLst>
          </p:cNvPr>
          <p:cNvGrpSpPr/>
          <p:nvPr/>
        </p:nvGrpSpPr>
        <p:grpSpPr>
          <a:xfrm>
            <a:off x="7588634" y="1350878"/>
            <a:ext cx="220832" cy="193228"/>
            <a:chOff x="0" y="0"/>
            <a:chExt cx="812800" cy="711200"/>
          </a:xfrm>
        </p:grpSpPr>
        <p:sp>
          <p:nvSpPr>
            <p:cNvPr id="19" name="Freeform 66">
              <a:extLst>
                <a:ext uri="{FF2B5EF4-FFF2-40B4-BE49-F238E27FC236}">
                  <a16:creationId xmlns:a16="http://schemas.microsoft.com/office/drawing/2014/main" id="{CACD4B89-6726-919D-F0FF-0F1F67BBAE2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7">
              <a:extLst>
                <a:ext uri="{FF2B5EF4-FFF2-40B4-BE49-F238E27FC236}">
                  <a16:creationId xmlns:a16="http://schemas.microsoft.com/office/drawing/2014/main" id="{00744220-499F-54FA-6F05-FAED047C9E59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820DC6BF-7682-7F5F-E7A9-ECBF04D4A9AA}"/>
              </a:ext>
            </a:extLst>
          </p:cNvPr>
          <p:cNvGrpSpPr/>
          <p:nvPr/>
        </p:nvGrpSpPr>
        <p:grpSpPr>
          <a:xfrm>
            <a:off x="3875606" y="7217976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514AA217-0CCF-EDFD-87D7-D9D62184D36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520AFD80-650F-3D77-FA79-C0CD43FA6C91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5">
            <a:extLst>
              <a:ext uri="{FF2B5EF4-FFF2-40B4-BE49-F238E27FC236}">
                <a16:creationId xmlns:a16="http://schemas.microsoft.com/office/drawing/2014/main" id="{00B52DCA-D133-CCAF-2E02-7F7F005E60AB}"/>
              </a:ext>
            </a:extLst>
          </p:cNvPr>
          <p:cNvGrpSpPr/>
          <p:nvPr/>
        </p:nvGrpSpPr>
        <p:grpSpPr>
          <a:xfrm>
            <a:off x="7148401" y="4750062"/>
            <a:ext cx="220832" cy="193228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38F40428-72E3-3F37-D156-E672D0F753B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7">
              <a:extLst>
                <a:ext uri="{FF2B5EF4-FFF2-40B4-BE49-F238E27FC236}">
                  <a16:creationId xmlns:a16="http://schemas.microsoft.com/office/drawing/2014/main" id="{ADB2179F-966C-CD1D-5E02-109853C25016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8" name="Group 65">
            <a:extLst>
              <a:ext uri="{FF2B5EF4-FFF2-40B4-BE49-F238E27FC236}">
                <a16:creationId xmlns:a16="http://schemas.microsoft.com/office/drawing/2014/main" id="{C95329A4-89A2-2411-5B7F-94CE961A8B3D}"/>
              </a:ext>
            </a:extLst>
          </p:cNvPr>
          <p:cNvGrpSpPr/>
          <p:nvPr/>
        </p:nvGrpSpPr>
        <p:grpSpPr>
          <a:xfrm>
            <a:off x="5418311" y="4653448"/>
            <a:ext cx="220832" cy="193228"/>
            <a:chOff x="0" y="0"/>
            <a:chExt cx="812800" cy="711200"/>
          </a:xfrm>
        </p:grpSpPr>
        <p:sp>
          <p:nvSpPr>
            <p:cNvPr id="29" name="Freeform 66">
              <a:extLst>
                <a:ext uri="{FF2B5EF4-FFF2-40B4-BE49-F238E27FC236}">
                  <a16:creationId xmlns:a16="http://schemas.microsoft.com/office/drawing/2014/main" id="{EE61F7CB-9BCD-3B53-69A2-42C3D68A601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67">
              <a:extLst>
                <a:ext uri="{FF2B5EF4-FFF2-40B4-BE49-F238E27FC236}">
                  <a16:creationId xmlns:a16="http://schemas.microsoft.com/office/drawing/2014/main" id="{68419021-2493-8884-6F01-8E190FA77BD7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1" name="Group 62">
            <a:extLst>
              <a:ext uri="{FF2B5EF4-FFF2-40B4-BE49-F238E27FC236}">
                <a16:creationId xmlns:a16="http://schemas.microsoft.com/office/drawing/2014/main" id="{A3A39CC7-E7D3-6CB9-359A-DCB25726A933}"/>
              </a:ext>
            </a:extLst>
          </p:cNvPr>
          <p:cNvGrpSpPr/>
          <p:nvPr/>
        </p:nvGrpSpPr>
        <p:grpSpPr>
          <a:xfrm>
            <a:off x="5967376" y="1928578"/>
            <a:ext cx="242972" cy="242972"/>
            <a:chOff x="0" y="0"/>
            <a:chExt cx="812800" cy="812800"/>
          </a:xfrm>
        </p:grpSpPr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859EC6B4-73AB-421C-12EE-6F21C7DB94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4">
              <a:extLst>
                <a:ext uri="{FF2B5EF4-FFF2-40B4-BE49-F238E27FC236}">
                  <a16:creationId xmlns:a16="http://schemas.microsoft.com/office/drawing/2014/main" id="{26689375-3053-C7FE-176E-03BC0DD6ED8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DB511F47-FE3E-B2AD-2B5E-4312964432D3}"/>
              </a:ext>
            </a:extLst>
          </p:cNvPr>
          <p:cNvGrpSpPr/>
          <p:nvPr/>
        </p:nvGrpSpPr>
        <p:grpSpPr>
          <a:xfrm>
            <a:off x="9569392" y="4222247"/>
            <a:ext cx="939362" cy="1753797"/>
            <a:chOff x="127000" y="-5794671"/>
            <a:chExt cx="3457440" cy="6455071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DB666500-3981-2A1A-BD1F-8208153BC6F2}"/>
                </a:ext>
              </a:extLst>
            </p:cNvPr>
            <p:cNvSpPr/>
            <p:nvPr/>
          </p:nvSpPr>
          <p:spPr>
            <a:xfrm>
              <a:off x="2771640" y="-5794671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B24711B3-B20A-4745-3A6A-5801BA22F31B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D4DFF93A-057F-410A-8886-458E81DA7117}"/>
              </a:ext>
            </a:extLst>
          </p:cNvPr>
          <p:cNvGrpSpPr/>
          <p:nvPr/>
        </p:nvGrpSpPr>
        <p:grpSpPr>
          <a:xfrm>
            <a:off x="7595685" y="2952693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6ECA703A-3FD2-B595-75FB-E8EB6519C62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80588305-1A9F-2B7B-3E86-18A09A1A38E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3" name="Group 65">
            <a:extLst>
              <a:ext uri="{FF2B5EF4-FFF2-40B4-BE49-F238E27FC236}">
                <a16:creationId xmlns:a16="http://schemas.microsoft.com/office/drawing/2014/main" id="{91663CC6-2603-1D66-B7F1-ADDDE97D23F7}"/>
              </a:ext>
            </a:extLst>
          </p:cNvPr>
          <p:cNvGrpSpPr/>
          <p:nvPr/>
        </p:nvGrpSpPr>
        <p:grpSpPr>
          <a:xfrm>
            <a:off x="8474244" y="7203311"/>
            <a:ext cx="220832" cy="193228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FA2AF08F-A242-7F7B-C93E-DB4FD5E0C9E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D5F81FE0-CB72-8E39-350D-939522FF0B30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6" name="Freeform 47">
            <a:extLst>
              <a:ext uri="{FF2B5EF4-FFF2-40B4-BE49-F238E27FC236}">
                <a16:creationId xmlns:a16="http://schemas.microsoft.com/office/drawing/2014/main" id="{5247E948-175D-7F2B-0C69-239E98A79AE4}"/>
              </a:ext>
            </a:extLst>
          </p:cNvPr>
          <p:cNvSpPr/>
          <p:nvPr/>
        </p:nvSpPr>
        <p:spPr>
          <a:xfrm rot="2700000">
            <a:off x="2903397" y="2805772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87" name="Group 65">
            <a:extLst>
              <a:ext uri="{FF2B5EF4-FFF2-40B4-BE49-F238E27FC236}">
                <a16:creationId xmlns:a16="http://schemas.microsoft.com/office/drawing/2014/main" id="{51774AFE-EDD2-060D-9C49-A0E9E2CD4EBE}"/>
              </a:ext>
            </a:extLst>
          </p:cNvPr>
          <p:cNvGrpSpPr/>
          <p:nvPr/>
        </p:nvGrpSpPr>
        <p:grpSpPr>
          <a:xfrm>
            <a:off x="5566814" y="1663229"/>
            <a:ext cx="220832" cy="193228"/>
            <a:chOff x="0" y="0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ADC6FDCC-AC16-A5E3-701D-576DD0F507F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9E9665BE-2C2A-0828-CBA8-234A8B91BE68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0" name="Group 65">
            <a:extLst>
              <a:ext uri="{FF2B5EF4-FFF2-40B4-BE49-F238E27FC236}">
                <a16:creationId xmlns:a16="http://schemas.microsoft.com/office/drawing/2014/main" id="{E7A85A2C-28F1-F929-8B7B-D84A124B6B5F}"/>
              </a:ext>
            </a:extLst>
          </p:cNvPr>
          <p:cNvGrpSpPr/>
          <p:nvPr/>
        </p:nvGrpSpPr>
        <p:grpSpPr>
          <a:xfrm>
            <a:off x="10043129" y="1514717"/>
            <a:ext cx="220832" cy="193228"/>
            <a:chOff x="0" y="0"/>
            <a:chExt cx="812800" cy="711200"/>
          </a:xfrm>
        </p:grpSpPr>
        <p:sp>
          <p:nvSpPr>
            <p:cNvPr id="91" name="Freeform 66">
              <a:extLst>
                <a:ext uri="{FF2B5EF4-FFF2-40B4-BE49-F238E27FC236}">
                  <a16:creationId xmlns:a16="http://schemas.microsoft.com/office/drawing/2014/main" id="{7D1CCBAC-4364-3DEF-58B6-06C08D8778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67">
              <a:extLst>
                <a:ext uri="{FF2B5EF4-FFF2-40B4-BE49-F238E27FC236}">
                  <a16:creationId xmlns:a16="http://schemas.microsoft.com/office/drawing/2014/main" id="{F3C2B216-894B-761F-77AA-AB0B0AAC2A1A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38965C24-967A-730D-DC5A-E57F0618416A}"/>
              </a:ext>
            </a:extLst>
          </p:cNvPr>
          <p:cNvGrpSpPr/>
          <p:nvPr/>
        </p:nvGrpSpPr>
        <p:grpSpPr>
          <a:xfrm>
            <a:off x="9216437" y="1472868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190AC9A5-0D3A-4EAF-176B-0E610767A33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54788D8A-091F-A96A-2A35-5C5015C4AFF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46">
            <a:extLst>
              <a:ext uri="{FF2B5EF4-FFF2-40B4-BE49-F238E27FC236}">
                <a16:creationId xmlns:a16="http://schemas.microsoft.com/office/drawing/2014/main" id="{27AD46E5-E5B6-8A12-8255-C5A920BE9A91}"/>
              </a:ext>
            </a:extLst>
          </p:cNvPr>
          <p:cNvGrpSpPr/>
          <p:nvPr/>
        </p:nvGrpSpPr>
        <p:grpSpPr>
          <a:xfrm rot="2700000">
            <a:off x="5902300" y="4815870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8F922B12-F4D3-022C-BD2E-C6E8B7C998A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48">
              <a:extLst>
                <a:ext uri="{FF2B5EF4-FFF2-40B4-BE49-F238E27FC236}">
                  <a16:creationId xmlns:a16="http://schemas.microsoft.com/office/drawing/2014/main" id="{5F20B561-81CB-465B-E57E-907549A235A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7CAD5835-175C-8E60-29D9-6AF3E9A546BC}"/>
              </a:ext>
            </a:extLst>
          </p:cNvPr>
          <p:cNvGrpSpPr/>
          <p:nvPr/>
        </p:nvGrpSpPr>
        <p:grpSpPr>
          <a:xfrm>
            <a:off x="4005267" y="3834426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212189CF-C9F9-C504-0D1D-C077B2E491B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587A8EC8-B5EA-6700-3FB8-4E1F44DE0413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9" name="Group 62">
            <a:extLst>
              <a:ext uri="{FF2B5EF4-FFF2-40B4-BE49-F238E27FC236}">
                <a16:creationId xmlns:a16="http://schemas.microsoft.com/office/drawing/2014/main" id="{D964F8DA-A7C7-BB58-25BA-87970125C1FC}"/>
              </a:ext>
            </a:extLst>
          </p:cNvPr>
          <p:cNvGrpSpPr/>
          <p:nvPr/>
        </p:nvGrpSpPr>
        <p:grpSpPr>
          <a:xfrm>
            <a:off x="9177664" y="5684333"/>
            <a:ext cx="242972" cy="242972"/>
            <a:chOff x="0" y="0"/>
            <a:chExt cx="812800" cy="812800"/>
          </a:xfrm>
        </p:grpSpPr>
        <p:sp>
          <p:nvSpPr>
            <p:cNvPr id="40" name="Freeform 63">
              <a:extLst>
                <a:ext uri="{FF2B5EF4-FFF2-40B4-BE49-F238E27FC236}">
                  <a16:creationId xmlns:a16="http://schemas.microsoft.com/office/drawing/2014/main" id="{1A7051E4-0E5A-BAF9-BC3F-86B428C6DA7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4">
              <a:extLst>
                <a:ext uri="{FF2B5EF4-FFF2-40B4-BE49-F238E27FC236}">
                  <a16:creationId xmlns:a16="http://schemas.microsoft.com/office/drawing/2014/main" id="{F5A417F3-471F-D41E-AEBC-5744179526A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7758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94AE07-B53E-6BEE-2A20-2E6AA673F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B629328-324B-7EE4-5C6D-7379EA113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381934"/>
              </p:ext>
            </p:extLst>
          </p:nvPr>
        </p:nvGraphicFramePr>
        <p:xfrm>
          <a:off x="2718315" y="606482"/>
          <a:ext cx="7940910" cy="6973283"/>
        </p:xfrm>
        <a:graphic>
          <a:graphicData uri="http://schemas.openxmlformats.org/drawingml/2006/table">
            <a:tbl>
              <a:tblPr/>
              <a:tblGrid>
                <a:gridCol w="1572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5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787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8th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9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10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11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12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494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programs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Housing Options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10:30am-3:30pm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Housing support and advice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 to Work Skills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11:30am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Skills assessment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Disclosure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In-work Support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Music Session with TIPP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Music group – All ability levels welcome.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Fine Art  </a:t>
                      </a: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rgbClr val="444444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Channel your inner artist to complete projects</a:t>
                      </a:r>
                      <a:endParaRPr lang="en-US" sz="160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and Drop in Session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9:30am-10:30am.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Come and join us for a healthy breakfast and catch up with a support worker.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10:30am-12:30pm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Gentle exercise for all</a:t>
                      </a:r>
                      <a:endParaRPr lang="en-GB" sz="900" b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1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Gardening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Join our gardening group for a fun, hands-on activity where teamwork blooms!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07138674"/>
                  </a:ext>
                </a:extLst>
              </a:tr>
              <a:tr h="3902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 in Mind</a:t>
                      </a: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supportive safe space to explore your wellbeing</a:t>
                      </a:r>
                    </a:p>
                    <a:p>
                      <a:pPr algn="ctr"/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006621"/>
                  </a:ext>
                </a:extLst>
              </a:tr>
              <a:tr h="1178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2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latin typeface="DM Sans"/>
                        </a:rPr>
                        <a:t>Hub Closed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2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latin typeface="DM Sans"/>
                        </a:rPr>
                        <a:t>for staff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2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latin typeface="DM Sans"/>
                        </a:rPr>
                        <a:t> training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20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latin typeface="DM Sans"/>
                        </a:rPr>
                        <a:t>from 1pm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!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043393"/>
                  </a:ext>
                </a:extLst>
              </a:tr>
              <a:tr h="151179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8027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93965087"/>
                  </a:ext>
                </a:extLst>
              </a:tr>
              <a:tr h="1746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384709"/>
                  </a:ext>
                </a:extLst>
              </a:tr>
              <a:tr h="191595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DM Sans"/>
                        </a:rPr>
                        <a:t>Job Club </a:t>
                      </a:r>
                    </a:p>
                    <a:p>
                      <a:pPr algn="ctr"/>
                      <a:endParaRPr lang="en-GB" sz="1200" b="1" dirty="0">
                        <a:latin typeface="DM Sans"/>
                      </a:endParaRPr>
                    </a:p>
                    <a:p>
                      <a:pPr algn="ctr"/>
                      <a:r>
                        <a:rPr lang="en-GB" sz="1200" dirty="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200" dirty="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goals. Learn to use AI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787950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6E09559-8792-3127-3A60-37740D66DFB1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6E0E6DC0-5AC4-A62E-2BBB-17323F8177C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42FE942D-B6DB-7F11-904E-C26F0BF44A4B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u="sng" dirty="0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/>
                </a:rPr>
                <a:t>CFOEvolution@growthco.uk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>
                <a:lnSpc>
                  <a:spcPct val="150000"/>
                </a:lnSpc>
              </a:pPr>
              <a:endParaRPr lang="en-GB" sz="12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</a:t>
              </a:r>
              <a:r>
                <a:rPr lang="en-GB" sz="1000" dirty="0">
                  <a:solidFill>
                    <a:srgbClr val="FFFFFF"/>
                  </a:solidFill>
                  <a:latin typeface="DM Sans"/>
                </a:rPr>
                <a:t>.</a:t>
              </a:r>
              <a:endParaRPr lang="en-US" sz="1000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E2EE0B23-9100-64ED-5E76-7BDF2B8C87A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4E5C0219-6816-BF07-8994-735DA70F8F6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DB70D8F4-4297-9774-0ACD-901C74E97AB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5BF622BF-B4D7-4A17-5880-BCCF860DD405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3ACEAD80-C831-2A3E-9197-27CCA8C206CF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702C6CC8-8D60-D715-09F1-991198B2CF0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55FA1B1F-E8CE-EBA4-16D5-60EE498127D8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3C3B05F-DAE8-7A28-8606-185886FD8B0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98309B34-DD1F-C316-0330-BDCE507F3BB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6A2B7B39-3E9B-9E5D-7F36-C598AC5EE90B}"/>
              </a:ext>
            </a:extLst>
          </p:cNvPr>
          <p:cNvGrpSpPr/>
          <p:nvPr/>
        </p:nvGrpSpPr>
        <p:grpSpPr>
          <a:xfrm>
            <a:off x="265423" y="181775"/>
            <a:ext cx="220832" cy="213642"/>
            <a:chOff x="82965" y="-125936"/>
            <a:chExt cx="812800" cy="786336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82EB237B-71E8-7033-B4E1-8FCB5977EB88}"/>
                </a:ext>
              </a:extLst>
            </p:cNvPr>
            <p:cNvSpPr/>
            <p:nvPr/>
          </p:nvSpPr>
          <p:spPr>
            <a:xfrm>
              <a:off x="82965" y="-125936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936CE498-A7D8-05F2-09FD-F05993405C6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E190A00B-4D2D-7332-0E15-39B03A6BA96D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5AA212D-D069-63F7-74D5-032FC2AF9B0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B342978E-66F1-E541-BA2C-F37C87ED3FAC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38672B23-3AA3-1BB0-8D26-ED0B6839DCBA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EE10A6B2-24DD-812B-3276-49941972DEF5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5F19BFD8-4529-A6DC-8901-F4271CF02B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344" y="18002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47A38448-81DB-83EB-CC57-52B2F9823B65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95DE621-9CD8-DE46-0B73-7ADFD0A90FB8}"/>
              </a:ext>
            </a:extLst>
          </p:cNvPr>
          <p:cNvGrpSpPr/>
          <p:nvPr/>
        </p:nvGrpSpPr>
        <p:grpSpPr>
          <a:xfrm>
            <a:off x="3832879" y="6997818"/>
            <a:ext cx="220832" cy="193228"/>
            <a:chOff x="0" y="0"/>
            <a:chExt cx="812800" cy="711200"/>
          </a:xfrm>
        </p:grpSpPr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2ACF3F63-8422-E93F-ECC5-89F978F472B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EABF6089-0E70-5FE3-94E5-CB5F2DE5EDBC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57AF5234-E321-60A9-C342-CAFC956945AC}"/>
              </a:ext>
            </a:extLst>
          </p:cNvPr>
          <p:cNvGrpSpPr/>
          <p:nvPr/>
        </p:nvGrpSpPr>
        <p:grpSpPr>
          <a:xfrm>
            <a:off x="3755478" y="5209071"/>
            <a:ext cx="242972" cy="242972"/>
            <a:chOff x="0" y="0"/>
            <a:chExt cx="812800" cy="812800"/>
          </a:xfrm>
        </p:grpSpPr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id="{B63DC616-847F-1A15-1F36-BFFBD123240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4">
              <a:extLst>
                <a:ext uri="{FF2B5EF4-FFF2-40B4-BE49-F238E27FC236}">
                  <a16:creationId xmlns:a16="http://schemas.microsoft.com/office/drawing/2014/main" id="{8643E227-CB61-2617-941F-7E8D35A6E4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23" name="TextBox 67">
            <a:extLst>
              <a:ext uri="{FF2B5EF4-FFF2-40B4-BE49-F238E27FC236}">
                <a16:creationId xmlns:a16="http://schemas.microsoft.com/office/drawing/2014/main" id="{1CE8148B-B177-B29C-4987-871B6EE79482}"/>
              </a:ext>
            </a:extLst>
          </p:cNvPr>
          <p:cNvSpPr txBox="1"/>
          <p:nvPr/>
        </p:nvSpPr>
        <p:spPr>
          <a:xfrm>
            <a:off x="5491947" y="2870015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8" name="Freeform 66">
            <a:extLst>
              <a:ext uri="{FF2B5EF4-FFF2-40B4-BE49-F238E27FC236}">
                <a16:creationId xmlns:a16="http://schemas.microsoft.com/office/drawing/2014/main" id="{C8513EA4-3823-2FF1-97FB-AEB8AD7E6E59}"/>
              </a:ext>
            </a:extLst>
          </p:cNvPr>
          <p:cNvSpPr/>
          <p:nvPr/>
        </p:nvSpPr>
        <p:spPr>
          <a:xfrm>
            <a:off x="6927613" y="101564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Freeform 63">
            <a:extLst>
              <a:ext uri="{FF2B5EF4-FFF2-40B4-BE49-F238E27FC236}">
                <a16:creationId xmlns:a16="http://schemas.microsoft.com/office/drawing/2014/main" id="{FAC28F15-CB26-D4A9-7F5A-D00E55F33BE1}"/>
              </a:ext>
            </a:extLst>
          </p:cNvPr>
          <p:cNvSpPr/>
          <p:nvPr/>
        </p:nvSpPr>
        <p:spPr>
          <a:xfrm>
            <a:off x="5845890" y="1071514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33" name="Group 62">
            <a:extLst>
              <a:ext uri="{FF2B5EF4-FFF2-40B4-BE49-F238E27FC236}">
                <a16:creationId xmlns:a16="http://schemas.microsoft.com/office/drawing/2014/main" id="{DE73A71F-333A-8428-48C3-0840B962E535}"/>
              </a:ext>
            </a:extLst>
          </p:cNvPr>
          <p:cNvGrpSpPr/>
          <p:nvPr/>
        </p:nvGrpSpPr>
        <p:grpSpPr>
          <a:xfrm>
            <a:off x="5850838" y="6932218"/>
            <a:ext cx="242972" cy="242972"/>
            <a:chOff x="0" y="0"/>
            <a:chExt cx="812800" cy="812800"/>
          </a:xfrm>
        </p:grpSpPr>
        <p:sp>
          <p:nvSpPr>
            <p:cNvPr id="34" name="Freeform 63">
              <a:extLst>
                <a:ext uri="{FF2B5EF4-FFF2-40B4-BE49-F238E27FC236}">
                  <a16:creationId xmlns:a16="http://schemas.microsoft.com/office/drawing/2014/main" id="{D9D25BC4-0ADF-850D-E685-3E6B75D361E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4">
              <a:extLst>
                <a:ext uri="{FF2B5EF4-FFF2-40B4-BE49-F238E27FC236}">
                  <a16:creationId xmlns:a16="http://schemas.microsoft.com/office/drawing/2014/main" id="{94BC0D91-6D01-B3EF-DEE1-62C321F820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7" name="Group 46">
            <a:extLst>
              <a:ext uri="{FF2B5EF4-FFF2-40B4-BE49-F238E27FC236}">
                <a16:creationId xmlns:a16="http://schemas.microsoft.com/office/drawing/2014/main" id="{F6C42965-D17D-01A6-D0E2-D9F927024FBB}"/>
              </a:ext>
            </a:extLst>
          </p:cNvPr>
          <p:cNvGrpSpPr/>
          <p:nvPr/>
        </p:nvGrpSpPr>
        <p:grpSpPr>
          <a:xfrm rot="2700000">
            <a:off x="2818106" y="5106142"/>
            <a:ext cx="293842" cy="293842"/>
            <a:chOff x="0" y="0"/>
            <a:chExt cx="812800" cy="812800"/>
          </a:xfrm>
        </p:grpSpPr>
        <p:sp>
          <p:nvSpPr>
            <p:cNvPr id="38" name="Freeform 47">
              <a:extLst>
                <a:ext uri="{FF2B5EF4-FFF2-40B4-BE49-F238E27FC236}">
                  <a16:creationId xmlns:a16="http://schemas.microsoft.com/office/drawing/2014/main" id="{D0D5BC43-CBF9-8CEF-8F67-C494C7F69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TextBox 48">
              <a:extLst>
                <a:ext uri="{FF2B5EF4-FFF2-40B4-BE49-F238E27FC236}">
                  <a16:creationId xmlns:a16="http://schemas.microsoft.com/office/drawing/2014/main" id="{03A77E33-80CE-5C0A-2B1A-FF964F07B50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0" name="Group 46">
            <a:extLst>
              <a:ext uri="{FF2B5EF4-FFF2-40B4-BE49-F238E27FC236}">
                <a16:creationId xmlns:a16="http://schemas.microsoft.com/office/drawing/2014/main" id="{9526085A-C306-3C8C-9243-66962F22AE13}"/>
              </a:ext>
            </a:extLst>
          </p:cNvPr>
          <p:cNvGrpSpPr/>
          <p:nvPr/>
        </p:nvGrpSpPr>
        <p:grpSpPr>
          <a:xfrm rot="2700000">
            <a:off x="8511639" y="2958965"/>
            <a:ext cx="293842" cy="293842"/>
            <a:chOff x="0" y="0"/>
            <a:chExt cx="812800" cy="812800"/>
          </a:xfrm>
        </p:grpSpPr>
        <p:sp>
          <p:nvSpPr>
            <p:cNvPr id="41" name="Freeform 47">
              <a:extLst>
                <a:ext uri="{FF2B5EF4-FFF2-40B4-BE49-F238E27FC236}">
                  <a16:creationId xmlns:a16="http://schemas.microsoft.com/office/drawing/2014/main" id="{2F970562-4586-2A2C-70EA-337FE0976E8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TextBox 48">
              <a:extLst>
                <a:ext uri="{FF2B5EF4-FFF2-40B4-BE49-F238E27FC236}">
                  <a16:creationId xmlns:a16="http://schemas.microsoft.com/office/drawing/2014/main" id="{834DF008-5B24-240E-70D7-DBACB18DBA7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3" name="Group 62">
            <a:extLst>
              <a:ext uri="{FF2B5EF4-FFF2-40B4-BE49-F238E27FC236}">
                <a16:creationId xmlns:a16="http://schemas.microsoft.com/office/drawing/2014/main" id="{154D3B8B-EBCF-D1DD-860A-35EB07F72323}"/>
              </a:ext>
            </a:extLst>
          </p:cNvPr>
          <p:cNvGrpSpPr/>
          <p:nvPr/>
        </p:nvGrpSpPr>
        <p:grpSpPr>
          <a:xfrm>
            <a:off x="7546431" y="2999269"/>
            <a:ext cx="242972" cy="242972"/>
            <a:chOff x="0" y="0"/>
            <a:chExt cx="812800" cy="812800"/>
          </a:xfrm>
        </p:grpSpPr>
        <p:sp>
          <p:nvSpPr>
            <p:cNvPr id="44" name="Freeform 63">
              <a:extLst>
                <a:ext uri="{FF2B5EF4-FFF2-40B4-BE49-F238E27FC236}">
                  <a16:creationId xmlns:a16="http://schemas.microsoft.com/office/drawing/2014/main" id="{8C8020B5-0FC5-A73A-0332-916BFB250BA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TextBox 64">
              <a:extLst>
                <a:ext uri="{FF2B5EF4-FFF2-40B4-BE49-F238E27FC236}">
                  <a16:creationId xmlns:a16="http://schemas.microsoft.com/office/drawing/2014/main" id="{296D62CD-31B4-9ED2-5124-3B1941C43E5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55" name="Freeform 66">
            <a:extLst>
              <a:ext uri="{FF2B5EF4-FFF2-40B4-BE49-F238E27FC236}">
                <a16:creationId xmlns:a16="http://schemas.microsoft.com/office/drawing/2014/main" id="{6BFC6FDC-2312-AE98-C660-8D8D83EC2E87}"/>
              </a:ext>
            </a:extLst>
          </p:cNvPr>
          <p:cNvSpPr/>
          <p:nvPr/>
        </p:nvSpPr>
        <p:spPr>
          <a:xfrm>
            <a:off x="6983821" y="6924946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6" name="Freeform 66">
            <a:extLst>
              <a:ext uri="{FF2B5EF4-FFF2-40B4-BE49-F238E27FC236}">
                <a16:creationId xmlns:a16="http://schemas.microsoft.com/office/drawing/2014/main" id="{346BF424-5C80-6F88-C142-EECD6E3B4E71}"/>
              </a:ext>
            </a:extLst>
          </p:cNvPr>
          <p:cNvSpPr/>
          <p:nvPr/>
        </p:nvSpPr>
        <p:spPr>
          <a:xfrm>
            <a:off x="8518696" y="6924946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8" name="Freeform 66">
            <a:extLst>
              <a:ext uri="{FF2B5EF4-FFF2-40B4-BE49-F238E27FC236}">
                <a16:creationId xmlns:a16="http://schemas.microsoft.com/office/drawing/2014/main" id="{D7A228B5-843F-211F-EC76-3578C1CF94E5}"/>
              </a:ext>
            </a:extLst>
          </p:cNvPr>
          <p:cNvSpPr/>
          <p:nvPr/>
        </p:nvSpPr>
        <p:spPr>
          <a:xfrm>
            <a:off x="9771977" y="1193000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59" name="Group 62">
            <a:extLst>
              <a:ext uri="{FF2B5EF4-FFF2-40B4-BE49-F238E27FC236}">
                <a16:creationId xmlns:a16="http://schemas.microsoft.com/office/drawing/2014/main" id="{577EB2DF-A6DB-6A46-E7A4-A51C513C553F}"/>
              </a:ext>
            </a:extLst>
          </p:cNvPr>
          <p:cNvGrpSpPr/>
          <p:nvPr/>
        </p:nvGrpSpPr>
        <p:grpSpPr>
          <a:xfrm>
            <a:off x="9749837" y="3299427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3AEA996B-8125-2A0F-0BBE-02444220FBC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B261672E-4619-B726-EBFA-4B490A0965F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7" name="Group 65">
            <a:extLst>
              <a:ext uri="{FF2B5EF4-FFF2-40B4-BE49-F238E27FC236}">
                <a16:creationId xmlns:a16="http://schemas.microsoft.com/office/drawing/2014/main" id="{83968034-BF2C-E127-A81A-34891F61A691}"/>
              </a:ext>
            </a:extLst>
          </p:cNvPr>
          <p:cNvGrpSpPr/>
          <p:nvPr/>
        </p:nvGrpSpPr>
        <p:grpSpPr>
          <a:xfrm>
            <a:off x="8450783" y="2513242"/>
            <a:ext cx="220832" cy="193228"/>
            <a:chOff x="0" y="0"/>
            <a:chExt cx="812800" cy="711200"/>
          </a:xfrm>
        </p:grpSpPr>
        <p:sp>
          <p:nvSpPr>
            <p:cNvPr id="78" name="Freeform 66">
              <a:extLst>
                <a:ext uri="{FF2B5EF4-FFF2-40B4-BE49-F238E27FC236}">
                  <a16:creationId xmlns:a16="http://schemas.microsoft.com/office/drawing/2014/main" id="{FDC939D9-1792-43F7-F57A-81CA580C9E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7">
              <a:extLst>
                <a:ext uri="{FF2B5EF4-FFF2-40B4-BE49-F238E27FC236}">
                  <a16:creationId xmlns:a16="http://schemas.microsoft.com/office/drawing/2014/main" id="{0D5206B5-FEB8-BEA8-F42A-F9D43D64A28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" name="Freeform 66">
            <a:extLst>
              <a:ext uri="{FF2B5EF4-FFF2-40B4-BE49-F238E27FC236}">
                <a16:creationId xmlns:a16="http://schemas.microsoft.com/office/drawing/2014/main" id="{BCE02175-E51B-C146-B2F5-7EA9B83AFF3C}"/>
              </a:ext>
            </a:extLst>
          </p:cNvPr>
          <p:cNvSpPr/>
          <p:nvPr/>
        </p:nvSpPr>
        <p:spPr>
          <a:xfrm>
            <a:off x="5281392" y="4662014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10" name="Freeform 66">
            <a:extLst>
              <a:ext uri="{FF2B5EF4-FFF2-40B4-BE49-F238E27FC236}">
                <a16:creationId xmlns:a16="http://schemas.microsoft.com/office/drawing/2014/main" id="{1AF6B412-B20D-AD5B-55B6-879562941E56}"/>
              </a:ext>
            </a:extLst>
          </p:cNvPr>
          <p:cNvSpPr/>
          <p:nvPr/>
        </p:nvSpPr>
        <p:spPr>
          <a:xfrm>
            <a:off x="5367602" y="1601922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TextBox 69">
            <a:extLst>
              <a:ext uri="{FF2B5EF4-FFF2-40B4-BE49-F238E27FC236}">
                <a16:creationId xmlns:a16="http://schemas.microsoft.com/office/drawing/2014/main" id="{A73D29FD-F1FE-E2C3-22DE-CF846FE57BE4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sp>
        <p:nvSpPr>
          <p:cNvPr id="6" name="Freeform 66">
            <a:extLst>
              <a:ext uri="{FF2B5EF4-FFF2-40B4-BE49-F238E27FC236}">
                <a16:creationId xmlns:a16="http://schemas.microsoft.com/office/drawing/2014/main" id="{1D28EBDB-31A3-BF9F-984F-95AB705A5A0F}"/>
              </a:ext>
            </a:extLst>
          </p:cNvPr>
          <p:cNvSpPr/>
          <p:nvPr/>
        </p:nvSpPr>
        <p:spPr>
          <a:xfrm>
            <a:off x="3810739" y="3567820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805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E97E30-5F2F-0DAC-2DE0-8F0F4C278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172E524-5E54-B61D-86D3-C5A2760EE5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354540"/>
              </p:ext>
            </p:extLst>
          </p:nvPr>
        </p:nvGraphicFramePr>
        <p:xfrm>
          <a:off x="2611874" y="585899"/>
          <a:ext cx="8040342" cy="7047051"/>
        </p:xfrm>
        <a:graphic>
          <a:graphicData uri="http://schemas.openxmlformats.org/drawingml/2006/table">
            <a:tbl>
              <a:tblPr/>
              <a:tblGrid>
                <a:gridCol w="1592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3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6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77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15th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16th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17th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18th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19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924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programs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 to Work Skills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11:30am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 College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Skills assessment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Disclosure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In-work Support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Music Session with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DM Sans"/>
                        </a:rPr>
                        <a:t>TiPP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Music group – All ability levels welcome.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rgbClr val="444444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444444"/>
                          </a:solidFill>
                          <a:latin typeface="Calibri"/>
                        </a:rPr>
                        <a:t>Channel your inner artist to complete projects</a:t>
                      </a:r>
                      <a:endParaRPr lang="en-US" sz="160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and Drop in Session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9:30am-10:30am.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Come and join us for a healthy breakfast and catch up with a support worker.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10:30am-12:30pm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Gentle exercise for all</a:t>
                      </a:r>
                      <a:endParaRPr lang="en-GB" sz="900" b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 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3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Gardening</a:t>
                      </a:r>
                    </a:p>
                    <a:p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Join our gardening group for a fun, hands-on activity where teamwork blooms!</a:t>
                      </a: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07138674"/>
                  </a:ext>
                </a:extLst>
              </a:tr>
              <a:tr h="3804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 in Mind</a:t>
                      </a: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supportive safe space to explore your wellbeing</a:t>
                      </a:r>
                    </a:p>
                    <a:p>
                      <a:pPr algn="ctr"/>
                      <a:endParaRPr lang="en-GB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10.30am-3.30pm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Chess &amp; Games Afternoon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1:00pm-2:00pm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Chess and games for all abilities.</a:t>
                      </a:r>
                      <a:endParaRPr lang="en-GB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006621"/>
                  </a:ext>
                </a:extLst>
              </a:tr>
              <a:tr h="124972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0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802772"/>
                  </a:ext>
                </a:extLst>
              </a:tr>
              <a:tr h="1259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6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</a:t>
                      </a:r>
                      <a:endParaRPr lang="en-GB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539056"/>
                  </a:ext>
                </a:extLst>
              </a:tr>
              <a:tr h="142403"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DM Sans"/>
                        </a:rPr>
                        <a:t>Job Club </a:t>
                      </a:r>
                    </a:p>
                    <a:p>
                      <a:pPr algn="ctr"/>
                      <a:endParaRPr lang="en-GB" sz="1200" b="1" dirty="0">
                        <a:latin typeface="DM Sans"/>
                      </a:endParaRPr>
                    </a:p>
                    <a:p>
                      <a:pPr algn="ctr"/>
                      <a:r>
                        <a:rPr lang="en-GB" sz="1200" dirty="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200" dirty="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goals. Learn to use AI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 </a:t>
                      </a:r>
                      <a:endParaRPr lang="en-GB" dirty="0"/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104181"/>
                  </a:ext>
                </a:extLst>
              </a:tr>
              <a:tr h="20996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6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</a:t>
                      </a: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 </a:t>
                      </a:r>
                      <a:endParaRPr lang="en-GB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93965087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7C9D04F-645A-35D6-7470-9B27435314FD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0624172-84EE-C47A-4DCE-AF3DD76AC27B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CBD479DC-A08E-C6F3-C699-255713BB6FB2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u="sng" dirty="0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/>
                </a:rPr>
                <a:t>CFOEvolution@growthco.uk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>
                <a:lnSpc>
                  <a:spcPct val="150000"/>
                </a:lnSpc>
              </a:pPr>
              <a:endParaRPr lang="en-GB" sz="12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</a:t>
              </a:r>
              <a:endParaRPr lang="en-US" sz="1200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2F1B802F-C154-EC13-888F-37308B0CAC34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F5E4D84F-0440-CF3A-F0F6-20FA1B7F3A4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F8026E21-E478-E41B-4039-400208BAE41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9254E2B0-9E66-825C-0937-FBF9362A2920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3C633D0E-A619-DC8B-579F-E5B9DBDB5A36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ACBF94EC-ABC3-BF17-C64A-DEF558987F84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F1CAF140-8DA6-6425-D868-EC37A4724C72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87BE6F3D-E477-2E7D-FB56-821DE852D47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4374C81-7CCC-0E68-30F4-65FC11ACC7A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9569D9CE-48FE-9B62-DAE5-AFB1BE4E2E16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650439AF-1841-4DCD-B243-F8975027FB1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F7E358B-E650-0933-06D5-088F4CF4DF3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A9ADCD65-C224-9BC2-91F8-FC60421DA235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FFF9CFED-3182-A8C8-7B61-CE36A72291D9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8BDEF64D-EBDE-B1E7-602A-F241DE8685B0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09DDBC0E-82AA-537A-29E8-AE44BC47E92E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9C6C8943-8C44-7C72-34DE-D8B42EB38753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74D41443-C319-9B55-69DD-97ACC35D59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732" y="35103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65866D73-C35A-A4A4-DF6A-1C08E335CC65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12" name="Group 65">
            <a:extLst>
              <a:ext uri="{FF2B5EF4-FFF2-40B4-BE49-F238E27FC236}">
                <a16:creationId xmlns:a16="http://schemas.microsoft.com/office/drawing/2014/main" id="{171F5020-0B0B-7485-88AA-A8D704234D9F}"/>
              </a:ext>
            </a:extLst>
          </p:cNvPr>
          <p:cNvGrpSpPr/>
          <p:nvPr/>
        </p:nvGrpSpPr>
        <p:grpSpPr>
          <a:xfrm>
            <a:off x="3832879" y="6997818"/>
            <a:ext cx="220832" cy="193228"/>
            <a:chOff x="0" y="0"/>
            <a:chExt cx="812800" cy="711200"/>
          </a:xfrm>
        </p:grpSpPr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1A0CF2C5-8431-7368-97C9-19D947F5E1E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1F9958E8-493F-4896-42B9-CBD067A7F29F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C04121FD-D12A-4996-1ED0-953BD27FE3C2}"/>
              </a:ext>
            </a:extLst>
          </p:cNvPr>
          <p:cNvGrpSpPr/>
          <p:nvPr/>
        </p:nvGrpSpPr>
        <p:grpSpPr>
          <a:xfrm>
            <a:off x="3868038" y="5003902"/>
            <a:ext cx="242972" cy="242972"/>
            <a:chOff x="0" y="0"/>
            <a:chExt cx="812800" cy="812800"/>
          </a:xfrm>
        </p:grpSpPr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id="{A8D91CDB-3418-C52F-6A43-C355124FA73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4">
              <a:extLst>
                <a:ext uri="{FF2B5EF4-FFF2-40B4-BE49-F238E27FC236}">
                  <a16:creationId xmlns:a16="http://schemas.microsoft.com/office/drawing/2014/main" id="{3EC71438-0D57-55B4-147F-4A64BE3739E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23" name="TextBox 67">
            <a:extLst>
              <a:ext uri="{FF2B5EF4-FFF2-40B4-BE49-F238E27FC236}">
                <a16:creationId xmlns:a16="http://schemas.microsoft.com/office/drawing/2014/main" id="{A75ADA2A-122A-0557-F028-56B7C084F944}"/>
              </a:ext>
            </a:extLst>
          </p:cNvPr>
          <p:cNvSpPr txBox="1"/>
          <p:nvPr/>
        </p:nvSpPr>
        <p:spPr>
          <a:xfrm>
            <a:off x="5491947" y="2870015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8" name="Freeform 66">
            <a:extLst>
              <a:ext uri="{FF2B5EF4-FFF2-40B4-BE49-F238E27FC236}">
                <a16:creationId xmlns:a16="http://schemas.microsoft.com/office/drawing/2014/main" id="{DC9AE959-5E8C-BCA9-EABE-7BD5E8D3051E}"/>
              </a:ext>
            </a:extLst>
          </p:cNvPr>
          <p:cNvSpPr/>
          <p:nvPr/>
        </p:nvSpPr>
        <p:spPr>
          <a:xfrm>
            <a:off x="7049099" y="1274406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Freeform 63">
            <a:extLst>
              <a:ext uri="{FF2B5EF4-FFF2-40B4-BE49-F238E27FC236}">
                <a16:creationId xmlns:a16="http://schemas.microsoft.com/office/drawing/2014/main" id="{C2BFE639-3428-7E11-C37C-408D4A4318A0}"/>
              </a:ext>
            </a:extLst>
          </p:cNvPr>
          <p:cNvSpPr/>
          <p:nvPr/>
        </p:nvSpPr>
        <p:spPr>
          <a:xfrm>
            <a:off x="5887582" y="1249534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33" name="Group 62">
            <a:extLst>
              <a:ext uri="{FF2B5EF4-FFF2-40B4-BE49-F238E27FC236}">
                <a16:creationId xmlns:a16="http://schemas.microsoft.com/office/drawing/2014/main" id="{3EFC5FB3-F976-8605-A2D8-1038239CE444}"/>
              </a:ext>
            </a:extLst>
          </p:cNvPr>
          <p:cNvGrpSpPr/>
          <p:nvPr/>
        </p:nvGrpSpPr>
        <p:grpSpPr>
          <a:xfrm>
            <a:off x="6067522" y="7007019"/>
            <a:ext cx="242972" cy="242972"/>
            <a:chOff x="0" y="0"/>
            <a:chExt cx="812800" cy="812800"/>
          </a:xfrm>
        </p:grpSpPr>
        <p:sp>
          <p:nvSpPr>
            <p:cNvPr id="34" name="Freeform 63">
              <a:extLst>
                <a:ext uri="{FF2B5EF4-FFF2-40B4-BE49-F238E27FC236}">
                  <a16:creationId xmlns:a16="http://schemas.microsoft.com/office/drawing/2014/main" id="{E9100D6B-6EA2-9EF8-3317-779D1621723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4">
              <a:extLst>
                <a:ext uri="{FF2B5EF4-FFF2-40B4-BE49-F238E27FC236}">
                  <a16:creationId xmlns:a16="http://schemas.microsoft.com/office/drawing/2014/main" id="{A50ED540-E0D5-9092-192E-D1073FC5805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7" name="Group 46">
            <a:extLst>
              <a:ext uri="{FF2B5EF4-FFF2-40B4-BE49-F238E27FC236}">
                <a16:creationId xmlns:a16="http://schemas.microsoft.com/office/drawing/2014/main" id="{E74BCB36-183E-AE74-3ED1-E8E7AD370E3F}"/>
              </a:ext>
            </a:extLst>
          </p:cNvPr>
          <p:cNvGrpSpPr/>
          <p:nvPr/>
        </p:nvGrpSpPr>
        <p:grpSpPr>
          <a:xfrm rot="2700000">
            <a:off x="2769512" y="5003163"/>
            <a:ext cx="293842" cy="293842"/>
            <a:chOff x="0" y="0"/>
            <a:chExt cx="812800" cy="812800"/>
          </a:xfrm>
        </p:grpSpPr>
        <p:sp>
          <p:nvSpPr>
            <p:cNvPr id="38" name="Freeform 47">
              <a:extLst>
                <a:ext uri="{FF2B5EF4-FFF2-40B4-BE49-F238E27FC236}">
                  <a16:creationId xmlns:a16="http://schemas.microsoft.com/office/drawing/2014/main" id="{22B216AE-024E-E170-0181-6C6E0080C1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TextBox 48">
              <a:extLst>
                <a:ext uri="{FF2B5EF4-FFF2-40B4-BE49-F238E27FC236}">
                  <a16:creationId xmlns:a16="http://schemas.microsoft.com/office/drawing/2014/main" id="{2BC3B2A1-171F-47E9-9354-455623E248C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0" name="Group 46">
            <a:extLst>
              <a:ext uri="{FF2B5EF4-FFF2-40B4-BE49-F238E27FC236}">
                <a16:creationId xmlns:a16="http://schemas.microsoft.com/office/drawing/2014/main" id="{657D4743-AEF0-A2AD-EA59-AE1A8C867EC6}"/>
              </a:ext>
            </a:extLst>
          </p:cNvPr>
          <p:cNvGrpSpPr/>
          <p:nvPr/>
        </p:nvGrpSpPr>
        <p:grpSpPr>
          <a:xfrm rot="2700000">
            <a:off x="8478258" y="2858124"/>
            <a:ext cx="293842" cy="293842"/>
            <a:chOff x="0" y="0"/>
            <a:chExt cx="812800" cy="812800"/>
          </a:xfrm>
        </p:grpSpPr>
        <p:sp>
          <p:nvSpPr>
            <p:cNvPr id="41" name="Freeform 47">
              <a:extLst>
                <a:ext uri="{FF2B5EF4-FFF2-40B4-BE49-F238E27FC236}">
                  <a16:creationId xmlns:a16="http://schemas.microsoft.com/office/drawing/2014/main" id="{EA79AF0A-557F-661B-413D-DD0669D852C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TextBox 48">
              <a:extLst>
                <a:ext uri="{FF2B5EF4-FFF2-40B4-BE49-F238E27FC236}">
                  <a16:creationId xmlns:a16="http://schemas.microsoft.com/office/drawing/2014/main" id="{1A4C3920-4C50-9DBA-152B-73DECE352F1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3" name="Group 62">
            <a:extLst>
              <a:ext uri="{FF2B5EF4-FFF2-40B4-BE49-F238E27FC236}">
                <a16:creationId xmlns:a16="http://schemas.microsoft.com/office/drawing/2014/main" id="{5B11DC0C-417B-1589-FD2C-AD0226D12C44}"/>
              </a:ext>
            </a:extLst>
          </p:cNvPr>
          <p:cNvGrpSpPr/>
          <p:nvPr/>
        </p:nvGrpSpPr>
        <p:grpSpPr>
          <a:xfrm>
            <a:off x="7524987" y="2797267"/>
            <a:ext cx="242972" cy="242972"/>
            <a:chOff x="0" y="0"/>
            <a:chExt cx="812800" cy="812800"/>
          </a:xfrm>
        </p:grpSpPr>
        <p:sp>
          <p:nvSpPr>
            <p:cNvPr id="44" name="Freeform 63">
              <a:extLst>
                <a:ext uri="{FF2B5EF4-FFF2-40B4-BE49-F238E27FC236}">
                  <a16:creationId xmlns:a16="http://schemas.microsoft.com/office/drawing/2014/main" id="{2A1E3C97-D9CA-9D50-EF73-5C6EEA341D8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TextBox 64">
              <a:extLst>
                <a:ext uri="{FF2B5EF4-FFF2-40B4-BE49-F238E27FC236}">
                  <a16:creationId xmlns:a16="http://schemas.microsoft.com/office/drawing/2014/main" id="{9C0CEE28-7CBD-AB1D-AE72-F33F5944B33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55" name="Freeform 66">
            <a:extLst>
              <a:ext uri="{FF2B5EF4-FFF2-40B4-BE49-F238E27FC236}">
                <a16:creationId xmlns:a16="http://schemas.microsoft.com/office/drawing/2014/main" id="{8779CABB-3916-A467-DF30-B2EC0AF69D5C}"/>
              </a:ext>
            </a:extLst>
          </p:cNvPr>
          <p:cNvSpPr/>
          <p:nvPr/>
        </p:nvSpPr>
        <p:spPr>
          <a:xfrm>
            <a:off x="6983821" y="6924946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6" name="Freeform 66">
            <a:extLst>
              <a:ext uri="{FF2B5EF4-FFF2-40B4-BE49-F238E27FC236}">
                <a16:creationId xmlns:a16="http://schemas.microsoft.com/office/drawing/2014/main" id="{9DE2BCD5-534B-0FDC-40F8-6A8AB3BA3276}"/>
              </a:ext>
            </a:extLst>
          </p:cNvPr>
          <p:cNvSpPr/>
          <p:nvPr/>
        </p:nvSpPr>
        <p:spPr>
          <a:xfrm>
            <a:off x="8495983" y="721591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7" name="Freeform 66">
            <a:extLst>
              <a:ext uri="{FF2B5EF4-FFF2-40B4-BE49-F238E27FC236}">
                <a16:creationId xmlns:a16="http://schemas.microsoft.com/office/drawing/2014/main" id="{837FF38D-7BBD-C095-04FD-C295F6773530}"/>
              </a:ext>
            </a:extLst>
          </p:cNvPr>
          <p:cNvSpPr/>
          <p:nvPr/>
        </p:nvSpPr>
        <p:spPr>
          <a:xfrm>
            <a:off x="10113382" y="4138401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58" name="Freeform 66">
            <a:extLst>
              <a:ext uri="{FF2B5EF4-FFF2-40B4-BE49-F238E27FC236}">
                <a16:creationId xmlns:a16="http://schemas.microsoft.com/office/drawing/2014/main" id="{C788B91A-C5B9-B82F-BF06-BA8DE7F4A05C}"/>
              </a:ext>
            </a:extLst>
          </p:cNvPr>
          <p:cNvSpPr/>
          <p:nvPr/>
        </p:nvSpPr>
        <p:spPr>
          <a:xfrm>
            <a:off x="9771977" y="1193000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59" name="Group 62">
            <a:extLst>
              <a:ext uri="{FF2B5EF4-FFF2-40B4-BE49-F238E27FC236}">
                <a16:creationId xmlns:a16="http://schemas.microsoft.com/office/drawing/2014/main" id="{214C4DE0-4B81-ABF9-6AED-FBC50C8CE62D}"/>
              </a:ext>
            </a:extLst>
          </p:cNvPr>
          <p:cNvGrpSpPr/>
          <p:nvPr/>
        </p:nvGrpSpPr>
        <p:grpSpPr>
          <a:xfrm>
            <a:off x="9749837" y="3299427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06E03345-3458-852C-8953-0941F458B98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78806305-5E82-150A-F123-70DA765E168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7" name="Group 65">
            <a:extLst>
              <a:ext uri="{FF2B5EF4-FFF2-40B4-BE49-F238E27FC236}">
                <a16:creationId xmlns:a16="http://schemas.microsoft.com/office/drawing/2014/main" id="{7EFFDC55-4D52-D53A-C542-986E1A9006B4}"/>
              </a:ext>
            </a:extLst>
          </p:cNvPr>
          <p:cNvGrpSpPr/>
          <p:nvPr/>
        </p:nvGrpSpPr>
        <p:grpSpPr>
          <a:xfrm>
            <a:off x="8568686" y="2425234"/>
            <a:ext cx="220832" cy="193228"/>
            <a:chOff x="0" y="0"/>
            <a:chExt cx="812800" cy="711200"/>
          </a:xfrm>
        </p:grpSpPr>
        <p:sp>
          <p:nvSpPr>
            <p:cNvPr id="78" name="Freeform 66">
              <a:extLst>
                <a:ext uri="{FF2B5EF4-FFF2-40B4-BE49-F238E27FC236}">
                  <a16:creationId xmlns:a16="http://schemas.microsoft.com/office/drawing/2014/main" id="{1FF2E031-8DFF-52B9-A504-40B5BE3C539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7">
              <a:extLst>
                <a:ext uri="{FF2B5EF4-FFF2-40B4-BE49-F238E27FC236}">
                  <a16:creationId xmlns:a16="http://schemas.microsoft.com/office/drawing/2014/main" id="{47C2D5E5-F79A-8475-9B8C-9CED19532BC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" name="Freeform 66">
            <a:extLst>
              <a:ext uri="{FF2B5EF4-FFF2-40B4-BE49-F238E27FC236}">
                <a16:creationId xmlns:a16="http://schemas.microsoft.com/office/drawing/2014/main" id="{C737CBFD-205F-03A2-0925-221335482791}"/>
              </a:ext>
            </a:extLst>
          </p:cNvPr>
          <p:cNvSpPr/>
          <p:nvPr/>
        </p:nvSpPr>
        <p:spPr>
          <a:xfrm>
            <a:off x="5182697" y="4845262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10" name="Freeform 66">
            <a:extLst>
              <a:ext uri="{FF2B5EF4-FFF2-40B4-BE49-F238E27FC236}">
                <a16:creationId xmlns:a16="http://schemas.microsoft.com/office/drawing/2014/main" id="{A8183DEE-7312-143E-2665-CEB32C11BF5F}"/>
              </a:ext>
            </a:extLst>
          </p:cNvPr>
          <p:cNvSpPr/>
          <p:nvPr/>
        </p:nvSpPr>
        <p:spPr>
          <a:xfrm>
            <a:off x="5382182" y="1135882"/>
            <a:ext cx="242972" cy="210430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TextBox 69">
            <a:extLst>
              <a:ext uri="{FF2B5EF4-FFF2-40B4-BE49-F238E27FC236}">
                <a16:creationId xmlns:a16="http://schemas.microsoft.com/office/drawing/2014/main" id="{4C5A4A8D-A664-70E7-5335-4840B2B22105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grpSp>
        <p:nvGrpSpPr>
          <p:cNvPr id="6" name="Group 62">
            <a:extLst>
              <a:ext uri="{FF2B5EF4-FFF2-40B4-BE49-F238E27FC236}">
                <a16:creationId xmlns:a16="http://schemas.microsoft.com/office/drawing/2014/main" id="{2B3BA39F-A636-0687-7E70-B6798795991C}"/>
              </a:ext>
            </a:extLst>
          </p:cNvPr>
          <p:cNvGrpSpPr/>
          <p:nvPr/>
        </p:nvGrpSpPr>
        <p:grpSpPr>
          <a:xfrm>
            <a:off x="9320231" y="7069560"/>
            <a:ext cx="242972" cy="242972"/>
            <a:chOff x="0" y="0"/>
            <a:chExt cx="812800" cy="812800"/>
          </a:xfrm>
        </p:grpSpPr>
        <p:sp>
          <p:nvSpPr>
            <p:cNvPr id="7" name="Freeform 63">
              <a:extLst>
                <a:ext uri="{FF2B5EF4-FFF2-40B4-BE49-F238E27FC236}">
                  <a16:creationId xmlns:a16="http://schemas.microsoft.com/office/drawing/2014/main" id="{AF12B1A8-8A49-BA85-BE31-3AE79F910B8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4">
              <a:extLst>
                <a:ext uri="{FF2B5EF4-FFF2-40B4-BE49-F238E27FC236}">
                  <a16:creationId xmlns:a16="http://schemas.microsoft.com/office/drawing/2014/main" id="{08E92823-30D6-350D-F16D-9055D7364B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11252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B299BE-D962-D12F-F3BA-D15D6DC21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395876A-5D28-6B47-0B68-A34D19ED3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475745"/>
              </p:ext>
            </p:extLst>
          </p:nvPr>
        </p:nvGraphicFramePr>
        <p:xfrm>
          <a:off x="2629728" y="607975"/>
          <a:ext cx="8045155" cy="6920827"/>
        </p:xfrm>
        <a:graphic>
          <a:graphicData uri="http://schemas.openxmlformats.org/drawingml/2006/table">
            <a:tbl>
              <a:tblPr/>
              <a:tblGrid>
                <a:gridCol w="1652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3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70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22nd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23rd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24th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25th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26th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427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b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b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 to Work Skills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11:30am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 College 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Skills assessment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Disclosure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In-work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Music Session with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DM Sans"/>
                        </a:rPr>
                        <a:t>TiPP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1" dirty="0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Music group – All ability levels welcome.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Fine Art  </a:t>
                      </a:r>
                      <a:endParaRPr lang="en-US" sz="11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444444"/>
                          </a:solidFill>
                          <a:latin typeface="+mn-lt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rgbClr val="444444"/>
                        </a:solidFill>
                        <a:latin typeface="+mn-lt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444444"/>
                          </a:solidFill>
                          <a:latin typeface="+mn-lt"/>
                        </a:rPr>
                        <a:t>Channel your inner artist to complete projects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Cake Baking Session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Come and help bake for McMillan coffee morning.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10:30am-12:30pm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McMillan Coffee Morning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10.30am-12.30pm</a:t>
                      </a:r>
                      <a:endParaRPr lang="en-GB" sz="11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/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(Fundraising support for people living with cancer)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 in Mind</a:t>
                      </a: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supportive safe space to explore your wellbeing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11137938"/>
                  </a:ext>
                </a:extLst>
              </a:tr>
              <a:tr h="5455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Gardening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10:30am – 12:30pm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Join our gardening group for a fun, hands-on activity where teamwork blooms!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966112"/>
                  </a:ext>
                </a:extLst>
              </a:tr>
              <a:tr h="14076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Quiz &amp; Games Session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1pm- 2pm </a:t>
                      </a: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 and test your general knowledge and take part in games and competitions!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60321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programs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1" dirty="0">
                        <a:latin typeface="DM Sans"/>
                      </a:endParaRPr>
                    </a:p>
                    <a:p>
                      <a:pPr algn="ctr"/>
                      <a:r>
                        <a:rPr lang="en-GB" sz="1200" b="1" dirty="0">
                          <a:latin typeface="DM Sans"/>
                        </a:rPr>
                        <a:t>Job Club </a:t>
                      </a:r>
                    </a:p>
                    <a:p>
                      <a:pPr algn="ctr"/>
                      <a:endParaRPr lang="en-GB" sz="1200" b="1" dirty="0">
                        <a:latin typeface="DM Sans"/>
                      </a:endParaRPr>
                    </a:p>
                    <a:p>
                      <a:pPr algn="ctr"/>
                      <a:r>
                        <a:rPr lang="en-GB" sz="1200" dirty="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200" dirty="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goals. Learn to use AI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363377"/>
                  </a:ext>
                </a:extLst>
              </a:tr>
              <a:tr h="4508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  <a:endParaRPr lang="en-GB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255217"/>
                  </a:ext>
                </a:extLst>
              </a:tr>
              <a:tr h="189703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– 3:30pm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DM Sans"/>
                        </a:rPr>
                        <a:t>Get support with online tasks, using a phone and much more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5488017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A81EF21-0CAD-FDC6-7B23-D7B6ADE65618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C7AAF462-4243-841E-59D6-5455D00F9961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A8DD0A5-C961-1EB6-8FB8-F95506476125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u="sng" dirty="0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/>
                </a:rPr>
                <a:t>CFOEvolution@growthco.uk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>
                <a:lnSpc>
                  <a:spcPct val="150000"/>
                </a:lnSpc>
              </a:pPr>
              <a:endParaRPr lang="en-GB" sz="12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200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41EBDDE-2EE1-35FE-D709-67FAE3B96335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02A573B-4560-1245-E078-EBDAF9BB99A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C460C6D8-1A71-EDDF-2A08-3D02AC75936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DCAF9BC5-800E-1E98-7469-E532864A089D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4E0AE0D3-6E60-089C-C0E8-77F07F5763AD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EEFF1ED2-F9CC-9E5E-01F8-A8FD85119FAB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6C50584D-EA42-D1D9-156D-3ABDB4B5CC25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5620402-6242-047D-7AB4-E37CF1C33BB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66D076FC-A297-752A-B4A7-E60DC07942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4E81B157-5C88-5CEE-9A60-950D178E844F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1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F3D8A6D-3E6B-A537-EC4C-6333F4BA1A08}"/>
                </a:ext>
              </a:extLst>
            </p:cNvPr>
            <p:cNvSpPr/>
            <p:nvPr/>
          </p:nvSpPr>
          <p:spPr>
            <a:xfrm>
              <a:off x="0" y="1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1BF0C1B-F0BA-36E7-219B-A11639AF555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5C8BC734-C669-9D27-49B4-4F1AF2BC7F54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0F9F7D58-07C3-7FBB-FDBE-3AE6BA2C157A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DFDA303-0FA1-EB06-6FA1-2FA57462766F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B2CA99C9-7A5A-D5B5-5116-5751CA7C1EA4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2946E6A0-F125-3C69-B93D-7FFE89D13495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BE9DAD32-D9CB-5FF5-CAD3-A26F7FC775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2450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90F83089-238F-9DAC-8AF9-64F2BA696231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14" name="TextBox 67">
            <a:extLst>
              <a:ext uri="{FF2B5EF4-FFF2-40B4-BE49-F238E27FC236}">
                <a16:creationId xmlns:a16="http://schemas.microsoft.com/office/drawing/2014/main" id="{96100CBE-1A8B-4889-E4B6-8056820E0E83}"/>
              </a:ext>
            </a:extLst>
          </p:cNvPr>
          <p:cNvSpPr txBox="1"/>
          <p:nvPr/>
        </p:nvSpPr>
        <p:spPr>
          <a:xfrm>
            <a:off x="2801998" y="4268183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15" name="Group 65">
            <a:extLst>
              <a:ext uri="{FF2B5EF4-FFF2-40B4-BE49-F238E27FC236}">
                <a16:creationId xmlns:a16="http://schemas.microsoft.com/office/drawing/2014/main" id="{8472A40E-29BA-33C0-0925-7E16F26575B9}"/>
              </a:ext>
            </a:extLst>
          </p:cNvPr>
          <p:cNvGrpSpPr/>
          <p:nvPr/>
        </p:nvGrpSpPr>
        <p:grpSpPr>
          <a:xfrm>
            <a:off x="4025191" y="6987645"/>
            <a:ext cx="220832" cy="193228"/>
            <a:chOff x="0" y="0"/>
            <a:chExt cx="812800" cy="711200"/>
          </a:xfrm>
        </p:grpSpPr>
        <p:sp>
          <p:nvSpPr>
            <p:cNvPr id="16" name="Freeform 66">
              <a:extLst>
                <a:ext uri="{FF2B5EF4-FFF2-40B4-BE49-F238E27FC236}">
                  <a16:creationId xmlns:a16="http://schemas.microsoft.com/office/drawing/2014/main" id="{DDF01822-8993-1296-C3BC-5C9BF08D2F6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7">
              <a:extLst>
                <a:ext uri="{FF2B5EF4-FFF2-40B4-BE49-F238E27FC236}">
                  <a16:creationId xmlns:a16="http://schemas.microsoft.com/office/drawing/2014/main" id="{0FB4F38F-63F6-0690-1A64-4BFB65D847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8" name="Group 65">
            <a:extLst>
              <a:ext uri="{FF2B5EF4-FFF2-40B4-BE49-F238E27FC236}">
                <a16:creationId xmlns:a16="http://schemas.microsoft.com/office/drawing/2014/main" id="{47AE61FF-E4D7-90F4-E915-CFC1763B8227}"/>
              </a:ext>
            </a:extLst>
          </p:cNvPr>
          <p:cNvGrpSpPr/>
          <p:nvPr/>
        </p:nvGrpSpPr>
        <p:grpSpPr>
          <a:xfrm>
            <a:off x="8551837" y="2901050"/>
            <a:ext cx="220832" cy="193228"/>
            <a:chOff x="0" y="0"/>
            <a:chExt cx="812800" cy="711200"/>
          </a:xfrm>
        </p:grpSpPr>
        <p:sp>
          <p:nvSpPr>
            <p:cNvPr id="19" name="Freeform 66">
              <a:extLst>
                <a:ext uri="{FF2B5EF4-FFF2-40B4-BE49-F238E27FC236}">
                  <a16:creationId xmlns:a16="http://schemas.microsoft.com/office/drawing/2014/main" id="{550B72E3-6A59-1D87-2257-6DAFFE66837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7">
              <a:extLst>
                <a:ext uri="{FF2B5EF4-FFF2-40B4-BE49-F238E27FC236}">
                  <a16:creationId xmlns:a16="http://schemas.microsoft.com/office/drawing/2014/main" id="{2C36C8D5-D460-E566-FEBC-33302A451BA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9357D563-BBB2-8114-5B30-8962234EB04D}"/>
              </a:ext>
            </a:extLst>
          </p:cNvPr>
          <p:cNvGrpSpPr/>
          <p:nvPr/>
        </p:nvGrpSpPr>
        <p:grpSpPr>
          <a:xfrm>
            <a:off x="10135522" y="6599552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57F99339-34A6-B132-3D51-AA262800D99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999B0FC3-F60C-9B8B-1AC8-2F81158B4C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8" name="Group 62">
            <a:extLst>
              <a:ext uri="{FF2B5EF4-FFF2-40B4-BE49-F238E27FC236}">
                <a16:creationId xmlns:a16="http://schemas.microsoft.com/office/drawing/2014/main" id="{AFF9C27F-AA8A-88DB-20E0-34746B8E92E9}"/>
              </a:ext>
            </a:extLst>
          </p:cNvPr>
          <p:cNvGrpSpPr/>
          <p:nvPr/>
        </p:nvGrpSpPr>
        <p:grpSpPr>
          <a:xfrm>
            <a:off x="3857690" y="3527462"/>
            <a:ext cx="242972" cy="242972"/>
            <a:chOff x="0" y="0"/>
            <a:chExt cx="812800" cy="812800"/>
          </a:xfrm>
        </p:grpSpPr>
        <p:sp>
          <p:nvSpPr>
            <p:cNvPr id="29" name="Freeform 63">
              <a:extLst>
                <a:ext uri="{FF2B5EF4-FFF2-40B4-BE49-F238E27FC236}">
                  <a16:creationId xmlns:a16="http://schemas.microsoft.com/office/drawing/2014/main" id="{57A4260A-B870-57AD-92C8-7086FE648CC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64">
              <a:extLst>
                <a:ext uri="{FF2B5EF4-FFF2-40B4-BE49-F238E27FC236}">
                  <a16:creationId xmlns:a16="http://schemas.microsoft.com/office/drawing/2014/main" id="{DA208F6A-1D23-4A83-D13F-B7ACEA16397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4" name="Group 62">
            <a:extLst>
              <a:ext uri="{FF2B5EF4-FFF2-40B4-BE49-F238E27FC236}">
                <a16:creationId xmlns:a16="http://schemas.microsoft.com/office/drawing/2014/main" id="{A4E9C9BE-36E4-36C2-DE31-19746BC36D44}"/>
              </a:ext>
            </a:extLst>
          </p:cNvPr>
          <p:cNvGrpSpPr/>
          <p:nvPr/>
        </p:nvGrpSpPr>
        <p:grpSpPr>
          <a:xfrm>
            <a:off x="10103225" y="1268076"/>
            <a:ext cx="242972" cy="242972"/>
            <a:chOff x="0" y="0"/>
            <a:chExt cx="812800" cy="812800"/>
          </a:xfrm>
        </p:grpSpPr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5E18781D-BB6B-1A11-A06E-E0B8E9AB6FE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4F2373A4-8AFB-B9FF-52B7-15FFDA4030C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5BEC9742-6212-4CE2-BE23-8BC5F8B6D8C0}"/>
              </a:ext>
            </a:extLst>
          </p:cNvPr>
          <p:cNvGrpSpPr/>
          <p:nvPr/>
        </p:nvGrpSpPr>
        <p:grpSpPr>
          <a:xfrm>
            <a:off x="8696194" y="7234071"/>
            <a:ext cx="220832" cy="193228"/>
            <a:chOff x="0" y="1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50726B6C-75FA-9B0C-E7C7-79E9414930E6}"/>
                </a:ext>
              </a:extLst>
            </p:cNvPr>
            <p:cNvSpPr/>
            <p:nvPr/>
          </p:nvSpPr>
          <p:spPr>
            <a:xfrm>
              <a:off x="0" y="1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DEB5D80D-3D02-A217-56DC-2651EB4236C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72BABE49-09FC-1416-40E5-844799FBB50C}"/>
              </a:ext>
            </a:extLst>
          </p:cNvPr>
          <p:cNvGrpSpPr/>
          <p:nvPr/>
        </p:nvGrpSpPr>
        <p:grpSpPr>
          <a:xfrm rot="2700000">
            <a:off x="2681116" y="3574958"/>
            <a:ext cx="293842" cy="293842"/>
            <a:chOff x="0" y="0"/>
            <a:chExt cx="812800" cy="812800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1E8304D7-552D-0EE9-92E6-046551E8C6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AF644EA0-930A-A245-4707-22526840FC5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46">
            <a:extLst>
              <a:ext uri="{FF2B5EF4-FFF2-40B4-BE49-F238E27FC236}">
                <a16:creationId xmlns:a16="http://schemas.microsoft.com/office/drawing/2014/main" id="{B974E050-4E8C-3DD9-41E1-86E8F49E01D0}"/>
              </a:ext>
            </a:extLst>
          </p:cNvPr>
          <p:cNvGrpSpPr/>
          <p:nvPr/>
        </p:nvGrpSpPr>
        <p:grpSpPr>
          <a:xfrm rot="2700000">
            <a:off x="8804610" y="5170538"/>
            <a:ext cx="293842" cy="293842"/>
            <a:chOff x="0" y="0"/>
            <a:chExt cx="812800" cy="812800"/>
          </a:xfrm>
        </p:grpSpPr>
        <p:sp>
          <p:nvSpPr>
            <p:cNvPr id="45" name="Freeform 47">
              <a:extLst>
                <a:ext uri="{FF2B5EF4-FFF2-40B4-BE49-F238E27FC236}">
                  <a16:creationId xmlns:a16="http://schemas.microsoft.com/office/drawing/2014/main" id="{FE28D085-AA0C-B3E5-E386-7053C0D37D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48">
              <a:extLst>
                <a:ext uri="{FF2B5EF4-FFF2-40B4-BE49-F238E27FC236}">
                  <a16:creationId xmlns:a16="http://schemas.microsoft.com/office/drawing/2014/main" id="{364BFDD3-6D82-20E1-3BAB-CFAD26B1D81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928D5038-2036-7C9F-D5E3-D252DE257968}"/>
              </a:ext>
            </a:extLst>
          </p:cNvPr>
          <p:cNvGrpSpPr/>
          <p:nvPr/>
        </p:nvGrpSpPr>
        <p:grpSpPr>
          <a:xfrm>
            <a:off x="7607326" y="5200245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7BE10B29-582E-1B49-2207-00E126C3AEA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64">
              <a:extLst>
                <a:ext uri="{FF2B5EF4-FFF2-40B4-BE49-F238E27FC236}">
                  <a16:creationId xmlns:a16="http://schemas.microsoft.com/office/drawing/2014/main" id="{FDEE5E31-7B9C-06BE-7B56-0353D5014D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6" name="Group 65">
            <a:extLst>
              <a:ext uri="{FF2B5EF4-FFF2-40B4-BE49-F238E27FC236}">
                <a16:creationId xmlns:a16="http://schemas.microsoft.com/office/drawing/2014/main" id="{1C50F791-ADD7-021F-436C-A8BAC9EF48DC}"/>
              </a:ext>
            </a:extLst>
          </p:cNvPr>
          <p:cNvGrpSpPr/>
          <p:nvPr/>
        </p:nvGrpSpPr>
        <p:grpSpPr>
          <a:xfrm>
            <a:off x="6983726" y="3889387"/>
            <a:ext cx="220832" cy="193228"/>
            <a:chOff x="0" y="0"/>
            <a:chExt cx="812800" cy="711200"/>
          </a:xfrm>
        </p:grpSpPr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28701400-8EE2-A2BE-5723-95F636AB863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TextBox 67">
              <a:extLst>
                <a:ext uri="{FF2B5EF4-FFF2-40B4-BE49-F238E27FC236}">
                  <a16:creationId xmlns:a16="http://schemas.microsoft.com/office/drawing/2014/main" id="{E3793D05-6A47-EC55-6269-81D10A51BDF7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9" name="Group 62">
            <a:extLst>
              <a:ext uri="{FF2B5EF4-FFF2-40B4-BE49-F238E27FC236}">
                <a16:creationId xmlns:a16="http://schemas.microsoft.com/office/drawing/2014/main" id="{867D47FB-45CB-3E79-1FF0-6B78BF849C1A}"/>
              </a:ext>
            </a:extLst>
          </p:cNvPr>
          <p:cNvGrpSpPr/>
          <p:nvPr/>
        </p:nvGrpSpPr>
        <p:grpSpPr>
          <a:xfrm>
            <a:off x="6140447" y="3858234"/>
            <a:ext cx="724161" cy="1047507"/>
            <a:chOff x="-1685895" y="-2767565"/>
            <a:chExt cx="2422495" cy="3504165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8B92475-7614-0CBF-BC60-0F26590233F5}"/>
                </a:ext>
              </a:extLst>
            </p:cNvPr>
            <p:cNvSpPr/>
            <p:nvPr/>
          </p:nvSpPr>
          <p:spPr>
            <a:xfrm>
              <a:off x="-1685895" y="-2767565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607BEFAD-50B8-B972-7C16-F5610B5885C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7" name="Group 62">
            <a:extLst>
              <a:ext uri="{FF2B5EF4-FFF2-40B4-BE49-F238E27FC236}">
                <a16:creationId xmlns:a16="http://schemas.microsoft.com/office/drawing/2014/main" id="{78E3B0DA-69B0-4A54-E326-D968809A5520}"/>
              </a:ext>
            </a:extLst>
          </p:cNvPr>
          <p:cNvGrpSpPr/>
          <p:nvPr/>
        </p:nvGrpSpPr>
        <p:grpSpPr>
          <a:xfrm>
            <a:off x="6148913" y="6802006"/>
            <a:ext cx="242972" cy="242972"/>
            <a:chOff x="0" y="0"/>
            <a:chExt cx="812800" cy="812800"/>
          </a:xfrm>
        </p:grpSpPr>
        <p:sp>
          <p:nvSpPr>
            <p:cNvPr id="78" name="Freeform 63">
              <a:extLst>
                <a:ext uri="{FF2B5EF4-FFF2-40B4-BE49-F238E27FC236}">
                  <a16:creationId xmlns:a16="http://schemas.microsoft.com/office/drawing/2014/main" id="{D7598EC8-A42C-3A45-87F4-CD13380D0AD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4">
              <a:extLst>
                <a:ext uri="{FF2B5EF4-FFF2-40B4-BE49-F238E27FC236}">
                  <a16:creationId xmlns:a16="http://schemas.microsoft.com/office/drawing/2014/main" id="{B89349D9-D861-9256-F5E7-B2A6180DD65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0" name="Freeform 66">
            <a:extLst>
              <a:ext uri="{FF2B5EF4-FFF2-40B4-BE49-F238E27FC236}">
                <a16:creationId xmlns:a16="http://schemas.microsoft.com/office/drawing/2014/main" id="{F4AF051F-6704-5748-16D3-5BE2CA523C7C}"/>
              </a:ext>
            </a:extLst>
          </p:cNvPr>
          <p:cNvSpPr/>
          <p:nvPr/>
        </p:nvSpPr>
        <p:spPr>
          <a:xfrm>
            <a:off x="7094142" y="691764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/>
          </a:p>
        </p:txBody>
      </p:sp>
      <p:sp>
        <p:nvSpPr>
          <p:cNvPr id="10" name="TextBox 69">
            <a:extLst>
              <a:ext uri="{FF2B5EF4-FFF2-40B4-BE49-F238E27FC236}">
                <a16:creationId xmlns:a16="http://schemas.microsoft.com/office/drawing/2014/main" id="{3594D832-64A1-4335-417B-A11818669730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grpSp>
        <p:nvGrpSpPr>
          <p:cNvPr id="6" name="Group 65">
            <a:extLst>
              <a:ext uri="{FF2B5EF4-FFF2-40B4-BE49-F238E27FC236}">
                <a16:creationId xmlns:a16="http://schemas.microsoft.com/office/drawing/2014/main" id="{119BF4E5-F5A8-642E-0CEA-4BFCD42D2118}"/>
              </a:ext>
            </a:extLst>
          </p:cNvPr>
          <p:cNvGrpSpPr/>
          <p:nvPr/>
        </p:nvGrpSpPr>
        <p:grpSpPr>
          <a:xfrm>
            <a:off x="4046828" y="4365660"/>
            <a:ext cx="220832" cy="193228"/>
            <a:chOff x="0" y="0"/>
            <a:chExt cx="812800" cy="711200"/>
          </a:xfrm>
        </p:grpSpPr>
        <p:sp>
          <p:nvSpPr>
            <p:cNvPr id="7" name="Freeform 66">
              <a:extLst>
                <a:ext uri="{FF2B5EF4-FFF2-40B4-BE49-F238E27FC236}">
                  <a16:creationId xmlns:a16="http://schemas.microsoft.com/office/drawing/2014/main" id="{068833EA-A78D-5EEE-655F-1883053947B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A4F37AAF-17A5-780D-DEF8-33C25FB1132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D70500F4-EF81-2557-F347-BD69EC619B5F}"/>
              </a:ext>
            </a:extLst>
          </p:cNvPr>
          <p:cNvGrpSpPr/>
          <p:nvPr/>
        </p:nvGrpSpPr>
        <p:grpSpPr>
          <a:xfrm>
            <a:off x="7747839" y="1816474"/>
            <a:ext cx="1401107" cy="1342213"/>
            <a:chOff x="-8389149" y="1324709"/>
            <a:chExt cx="4687041" cy="4490027"/>
          </a:xfrm>
        </p:grpSpPr>
        <p:sp>
          <p:nvSpPr>
            <p:cNvPr id="11" name="Freeform 63">
              <a:extLst>
                <a:ext uri="{FF2B5EF4-FFF2-40B4-BE49-F238E27FC236}">
                  <a16:creationId xmlns:a16="http://schemas.microsoft.com/office/drawing/2014/main" id="{FF7B2738-BB8E-814D-98EB-96D607DFF49B}"/>
                </a:ext>
              </a:extLst>
            </p:cNvPr>
            <p:cNvSpPr/>
            <p:nvPr/>
          </p:nvSpPr>
          <p:spPr>
            <a:xfrm>
              <a:off x="-8389149" y="500193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4">
              <a:extLst>
                <a:ext uri="{FF2B5EF4-FFF2-40B4-BE49-F238E27FC236}">
                  <a16:creationId xmlns:a16="http://schemas.microsoft.com/office/drawing/2014/main" id="{933EA8F8-0A0B-CDC5-ED38-20E7ED5AA211}"/>
                </a:ext>
              </a:extLst>
            </p:cNvPr>
            <p:cNvSpPr txBox="1"/>
            <p:nvPr/>
          </p:nvSpPr>
          <p:spPr>
            <a:xfrm>
              <a:off x="-4362509" y="1324709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4264807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100ABA-DE6F-9AED-5171-6264F32E3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ACB0418-AA76-A577-B42F-3D4B4DA31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065698"/>
              </p:ext>
            </p:extLst>
          </p:nvPr>
        </p:nvGraphicFramePr>
        <p:xfrm>
          <a:off x="2569560" y="593503"/>
          <a:ext cx="8123841" cy="6923513"/>
        </p:xfrm>
        <a:graphic>
          <a:graphicData uri="http://schemas.openxmlformats.org/drawingml/2006/table">
            <a:tbl>
              <a:tblPr/>
              <a:tblGrid>
                <a:gridCol w="165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1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56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29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30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1st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3rd </a:t>
                      </a:r>
                      <a:endParaRPr lang="en-US" sz="1350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149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9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Batch cook and save!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 to Work Skills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9:30am – 11:30am</a:t>
                      </a:r>
                    </a:p>
                    <a:p>
                      <a:pPr algn="ctr"/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 College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search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Skills assessment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CV writing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Cover Letters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Disclosure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Interview skills</a:t>
                      </a:r>
                    </a:p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In-work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DM Sans"/>
                        </a:rPr>
                        <a:t>Music Session with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DM Sans"/>
                        </a:rPr>
                        <a:t>TiPP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200" b="1" dirty="0"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10:30am – 12:30am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Music group – All ability levels welcome.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DM Sans"/>
                        </a:rPr>
                        <a:t>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baseline="30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solidFill>
                            <a:srgbClr val="444444"/>
                          </a:solidFill>
                          <a:latin typeface="DM Sans"/>
                        </a:rPr>
                        <a:t>Fine Art </a:t>
                      </a:r>
                      <a:endParaRPr lang="en-US" sz="1200" b="0" i="0" u="none" strike="noStrike" noProof="0" dirty="0">
                        <a:solidFill>
                          <a:srgbClr val="444444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444444"/>
                          </a:solidFill>
                          <a:latin typeface="+mn-lt"/>
                        </a:rPr>
                        <a:t>1:30pm – 3:30pm</a:t>
                      </a: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solidFill>
                          <a:srgbClr val="444444"/>
                        </a:solidFill>
                        <a:latin typeface="+mn-lt"/>
                      </a:endParaRPr>
                    </a:p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444444"/>
                          </a:solidFill>
                          <a:latin typeface="+mn-lt"/>
                        </a:rPr>
                        <a:t>Channel your inner artist to complete projects </a:t>
                      </a:r>
                      <a:endParaRPr lang="en-US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30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baseline="30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DM Sans"/>
                        </a:rPr>
                        <a:t>Breakfast and Drop in Session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9:30am-10:30am.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DM Sans"/>
                        </a:rPr>
                        <a:t>Come and join us for a healthy breakfast and catch up with a support worker.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Friday Fitness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200" b="1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10:30am-12:30pm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Monthly walking group.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867"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100" b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Gardening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Join our gardening group for a fun, hands-on activity where teamwork blooms!</a:t>
                      </a: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ommunity Work Coach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10:30am –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DM Sans"/>
                          <a:ea typeface="+mn-ea"/>
                          <a:cs typeface="+mn-cs"/>
                        </a:rPr>
                        <a:t>Support with benefits and access to Job Centre programs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043783"/>
                  </a:ext>
                </a:extLst>
              </a:tr>
              <a:tr h="7825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 in Mind </a:t>
                      </a: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10:30am – 12:30pm</a:t>
                      </a:r>
                    </a:p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supportive safe space to explore your wellbeing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0386168"/>
                  </a:ext>
                </a:extLst>
              </a:tr>
              <a:tr h="33310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5720" marR="45720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Bingo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1:00pm – 2:00pm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  <a:cs typeface="DilleniaUPC" panose="020B0502040204020203" pitchFamily="18" charset="-34"/>
                        </a:rPr>
                        <a:t>Come and join us for an afternoon of Bingo! 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cs typeface="DilleniaUPC"/>
                      </a:endParaRPr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8887"/>
                  </a:ext>
                </a:extLst>
              </a:tr>
              <a:tr h="4291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5720" marR="4572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1:30pm - 3:30pm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  <a:endParaRPr lang="en-GB" dirty="0"/>
                    </a:p>
                  </a:txBody>
                  <a:tcPr marL="45720" marR="4572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99558187"/>
                  </a:ext>
                </a:extLst>
              </a:tr>
              <a:tr h="32846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Gate, Group Enrolments &amp; Inductions.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3.30pm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Support for anyone being released from custody, and enrolment for new referrals. </a:t>
                      </a: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884346"/>
                  </a:ext>
                </a:extLst>
              </a:tr>
              <a:tr h="1992885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DM Sans"/>
                      </a:endParaRPr>
                    </a:p>
                    <a:p>
                      <a:pPr algn="ctr"/>
                      <a:r>
                        <a:rPr lang="en-GB" sz="1100" b="1" dirty="0">
                          <a:latin typeface="DM Sans"/>
                        </a:rPr>
                        <a:t>Job Club </a:t>
                      </a:r>
                    </a:p>
                    <a:p>
                      <a:pPr algn="ctr"/>
                      <a:endParaRPr lang="en-GB" sz="1100" b="1" dirty="0">
                        <a:latin typeface="DM Sans"/>
                      </a:endParaRPr>
                    </a:p>
                    <a:p>
                      <a:pPr algn="ctr"/>
                      <a:r>
                        <a:rPr lang="en-GB" sz="1100" dirty="0">
                          <a:latin typeface="DM Sans"/>
                        </a:rPr>
                        <a:t>1:30pm – 3:30pm</a:t>
                      </a:r>
                    </a:p>
                    <a:p>
                      <a:pPr algn="ctr"/>
                      <a:endParaRPr lang="en-GB" sz="1100" dirty="0"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rgbClr val="000000"/>
                          </a:solidFill>
                          <a:latin typeface="DM Sans"/>
                        </a:rPr>
                        <a:t>Begin to work out your education, training and work goals</a:t>
                      </a:r>
                      <a:endParaRPr lang="en-GB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45720" marR="4572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30200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E698723-7CEF-5D0D-65F4-98338944AA80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E14B8D40-B764-01A6-CF65-2254969DDEBC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FCAD5069-F7BB-5A95-3249-2F50E67E8274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u="sng" dirty="0">
                  <a:solidFill>
                    <a:srgbClr val="FFFFFF"/>
                  </a:solidFill>
                  <a:latin typeface="DM Sans"/>
                </a:rPr>
                <a:t>Leeds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Unit 8 Servia Hill, Leeds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LS6 2QH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Email – 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/>
                </a:rPr>
                <a:t>CFOEvolution@growthco.uk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>
                <a:lnSpc>
                  <a:spcPct val="150000"/>
                </a:lnSpc>
              </a:pPr>
              <a:endParaRPr lang="en-GB" sz="12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200" b="1" dirty="0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200" dirty="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200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4A1CE0AD-6128-0E2A-FBE0-E19A2EA5A97A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5C9543B-7FBA-0FE3-D0DC-1F83679B1B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1DA574BC-3E26-45A7-E19C-1313E49B4C2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0A57C083-2264-128D-89B7-93A7F6936A06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4649F927-D88A-6CD1-2633-B72370E05AD1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28BFA0D8-BB75-8FA4-DE5C-2449241B762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C1C7491-9F6D-8336-EB40-1BBE499D3DA3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CE14DF7C-A646-C642-F082-FD592BACE6D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C64E52DE-4BD8-395E-B6B4-242DE7215C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E24CCEA1-ADA1-DF2B-4428-0E0C1643B244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AF6D840-CF0F-091B-80A8-74076D2DEDA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B9883950-D54C-911D-072C-2C997AA074C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A90E9AE6-085A-72C9-1F95-A0BEFF1F8E31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6957BCBF-83CB-CB5E-55A2-B9C92F52B80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480E1C90-E78F-5B74-79DA-0F56B65FE99E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E6BF6321-A562-209C-0E1D-39C7B4B94B83}"/>
              </a:ext>
            </a:extLst>
          </p:cNvPr>
          <p:cNvSpPr txBox="1"/>
          <p:nvPr/>
        </p:nvSpPr>
        <p:spPr>
          <a:xfrm>
            <a:off x="2781928" y="6164822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802CD264-B819-58D9-11DB-B0D1F4337691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8BA0AA54-D65E-590A-B4E3-BE97978710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2450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6253A18E-3903-54E8-F39D-0DBCC6AA88FC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18" name="Group 65">
            <a:extLst>
              <a:ext uri="{FF2B5EF4-FFF2-40B4-BE49-F238E27FC236}">
                <a16:creationId xmlns:a16="http://schemas.microsoft.com/office/drawing/2014/main" id="{5C335F3E-662F-0C0A-2C2B-2D9F3D6D0299}"/>
              </a:ext>
            </a:extLst>
          </p:cNvPr>
          <p:cNvGrpSpPr/>
          <p:nvPr/>
        </p:nvGrpSpPr>
        <p:grpSpPr>
          <a:xfrm>
            <a:off x="8879639" y="1275564"/>
            <a:ext cx="220832" cy="193228"/>
            <a:chOff x="0" y="0"/>
            <a:chExt cx="812800" cy="711200"/>
          </a:xfrm>
        </p:grpSpPr>
        <p:sp>
          <p:nvSpPr>
            <p:cNvPr id="19" name="Freeform 66">
              <a:extLst>
                <a:ext uri="{FF2B5EF4-FFF2-40B4-BE49-F238E27FC236}">
                  <a16:creationId xmlns:a16="http://schemas.microsoft.com/office/drawing/2014/main" id="{FC3C5472-E116-DC16-5762-46A79014F64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7">
              <a:extLst>
                <a:ext uri="{FF2B5EF4-FFF2-40B4-BE49-F238E27FC236}">
                  <a16:creationId xmlns:a16="http://schemas.microsoft.com/office/drawing/2014/main" id="{C756887F-ADC7-0876-1308-65A2A31DFED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4D6E3632-D458-B993-7757-57C4D32DDC78}"/>
              </a:ext>
            </a:extLst>
          </p:cNvPr>
          <p:cNvGrpSpPr/>
          <p:nvPr/>
        </p:nvGrpSpPr>
        <p:grpSpPr>
          <a:xfrm>
            <a:off x="9292219" y="2948427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CBCE90C8-1AAE-9D83-DC72-1668A18F26B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F5B18E36-758B-58B6-2A32-C0F1D2243AF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5">
            <a:extLst>
              <a:ext uri="{FF2B5EF4-FFF2-40B4-BE49-F238E27FC236}">
                <a16:creationId xmlns:a16="http://schemas.microsoft.com/office/drawing/2014/main" id="{F765DB93-3355-A645-BE0A-2A08F1AA5032}"/>
              </a:ext>
            </a:extLst>
          </p:cNvPr>
          <p:cNvGrpSpPr/>
          <p:nvPr/>
        </p:nvGrpSpPr>
        <p:grpSpPr>
          <a:xfrm>
            <a:off x="10172036" y="6986516"/>
            <a:ext cx="220832" cy="193228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914F9E7E-4049-B1A9-CCE5-7E0B51226F7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7">
              <a:extLst>
                <a:ext uri="{FF2B5EF4-FFF2-40B4-BE49-F238E27FC236}">
                  <a16:creationId xmlns:a16="http://schemas.microsoft.com/office/drawing/2014/main" id="{4A241B28-B2A2-63B2-9CDD-7FE18ABD26F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8" name="Group 62">
            <a:extLst>
              <a:ext uri="{FF2B5EF4-FFF2-40B4-BE49-F238E27FC236}">
                <a16:creationId xmlns:a16="http://schemas.microsoft.com/office/drawing/2014/main" id="{870CE3B8-6E1B-0C25-244F-6A55737882B5}"/>
              </a:ext>
            </a:extLst>
          </p:cNvPr>
          <p:cNvGrpSpPr/>
          <p:nvPr/>
        </p:nvGrpSpPr>
        <p:grpSpPr>
          <a:xfrm>
            <a:off x="9391565" y="7053704"/>
            <a:ext cx="242972" cy="242972"/>
            <a:chOff x="0" y="0"/>
            <a:chExt cx="812800" cy="812800"/>
          </a:xfrm>
        </p:grpSpPr>
        <p:sp>
          <p:nvSpPr>
            <p:cNvPr id="29" name="Freeform 63">
              <a:extLst>
                <a:ext uri="{FF2B5EF4-FFF2-40B4-BE49-F238E27FC236}">
                  <a16:creationId xmlns:a16="http://schemas.microsoft.com/office/drawing/2014/main" id="{17BD1CD8-CDEB-FD9F-DE13-470AA3BCA07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64">
              <a:extLst>
                <a:ext uri="{FF2B5EF4-FFF2-40B4-BE49-F238E27FC236}">
                  <a16:creationId xmlns:a16="http://schemas.microsoft.com/office/drawing/2014/main" id="{DF446ABD-B3C5-62DF-45CE-FDDA9602AFA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1" name="Group 62">
            <a:extLst>
              <a:ext uri="{FF2B5EF4-FFF2-40B4-BE49-F238E27FC236}">
                <a16:creationId xmlns:a16="http://schemas.microsoft.com/office/drawing/2014/main" id="{E73E4069-C9D7-B231-9D12-6195402F8127}"/>
              </a:ext>
            </a:extLst>
          </p:cNvPr>
          <p:cNvGrpSpPr/>
          <p:nvPr/>
        </p:nvGrpSpPr>
        <p:grpSpPr>
          <a:xfrm>
            <a:off x="10184636" y="2934625"/>
            <a:ext cx="242972" cy="242972"/>
            <a:chOff x="0" y="0"/>
            <a:chExt cx="812800" cy="812800"/>
          </a:xfrm>
        </p:grpSpPr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D689C53B-FB6E-BC95-E354-00ABF84C0E7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4">
              <a:extLst>
                <a:ext uri="{FF2B5EF4-FFF2-40B4-BE49-F238E27FC236}">
                  <a16:creationId xmlns:a16="http://schemas.microsoft.com/office/drawing/2014/main" id="{AEF78889-9DDF-28BA-16A3-F911268A1CA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4" name="Group 62">
            <a:extLst>
              <a:ext uri="{FF2B5EF4-FFF2-40B4-BE49-F238E27FC236}">
                <a16:creationId xmlns:a16="http://schemas.microsoft.com/office/drawing/2014/main" id="{27EA027D-3B05-3503-4617-8BEA8BFD4875}"/>
              </a:ext>
            </a:extLst>
          </p:cNvPr>
          <p:cNvGrpSpPr/>
          <p:nvPr/>
        </p:nvGrpSpPr>
        <p:grpSpPr>
          <a:xfrm>
            <a:off x="8769861" y="2884881"/>
            <a:ext cx="242972" cy="242972"/>
            <a:chOff x="0" y="0"/>
            <a:chExt cx="812800" cy="812800"/>
          </a:xfrm>
        </p:grpSpPr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F4A84470-EDCA-29C9-F5B9-FD5A9642E1D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4FD0E3DB-614B-EC33-839D-892C47C248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3" name="Group 62">
            <a:extLst>
              <a:ext uri="{FF2B5EF4-FFF2-40B4-BE49-F238E27FC236}">
                <a16:creationId xmlns:a16="http://schemas.microsoft.com/office/drawing/2014/main" id="{47CB4D29-4322-71AC-2DB0-28E31AFAF032}"/>
              </a:ext>
            </a:extLst>
          </p:cNvPr>
          <p:cNvGrpSpPr/>
          <p:nvPr/>
        </p:nvGrpSpPr>
        <p:grpSpPr>
          <a:xfrm>
            <a:off x="8068200" y="6936772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5F12BDA0-1F68-C847-CAD8-446C1BE24ED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64">
              <a:extLst>
                <a:ext uri="{FF2B5EF4-FFF2-40B4-BE49-F238E27FC236}">
                  <a16:creationId xmlns:a16="http://schemas.microsoft.com/office/drawing/2014/main" id="{94DB78FF-C569-F4BD-14BB-73171907FE2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65">
            <a:extLst>
              <a:ext uri="{FF2B5EF4-FFF2-40B4-BE49-F238E27FC236}">
                <a16:creationId xmlns:a16="http://schemas.microsoft.com/office/drawing/2014/main" id="{1F595B2D-6A81-C5C4-4225-A18CD644CDED}"/>
              </a:ext>
            </a:extLst>
          </p:cNvPr>
          <p:cNvGrpSpPr/>
          <p:nvPr/>
        </p:nvGrpSpPr>
        <p:grpSpPr>
          <a:xfrm>
            <a:off x="3431067" y="5039186"/>
            <a:ext cx="2197882" cy="193228"/>
            <a:chOff x="-7403782" y="125410"/>
            <a:chExt cx="8089582" cy="711200"/>
          </a:xfrm>
        </p:grpSpPr>
        <p:sp>
          <p:nvSpPr>
            <p:cNvPr id="59" name="Freeform 66">
              <a:extLst>
                <a:ext uri="{FF2B5EF4-FFF2-40B4-BE49-F238E27FC236}">
                  <a16:creationId xmlns:a16="http://schemas.microsoft.com/office/drawing/2014/main" id="{F22CC58A-0B32-52B9-13DB-177D906E0F12}"/>
                </a:ext>
              </a:extLst>
            </p:cNvPr>
            <p:cNvSpPr/>
            <p:nvPr/>
          </p:nvSpPr>
          <p:spPr>
            <a:xfrm>
              <a:off x="-7403782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7">
              <a:extLst>
                <a:ext uri="{FF2B5EF4-FFF2-40B4-BE49-F238E27FC236}">
                  <a16:creationId xmlns:a16="http://schemas.microsoft.com/office/drawing/2014/main" id="{2A46B31B-DD43-89D2-BD43-64BB95547B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5" name="Group 46">
            <a:extLst>
              <a:ext uri="{FF2B5EF4-FFF2-40B4-BE49-F238E27FC236}">
                <a16:creationId xmlns:a16="http://schemas.microsoft.com/office/drawing/2014/main" id="{5E187421-E5A9-4FCD-843E-3EF5C57DB6D5}"/>
              </a:ext>
            </a:extLst>
          </p:cNvPr>
          <p:cNvGrpSpPr/>
          <p:nvPr/>
        </p:nvGrpSpPr>
        <p:grpSpPr>
          <a:xfrm rot="2700000">
            <a:off x="7766356" y="2975007"/>
            <a:ext cx="293842" cy="293842"/>
            <a:chOff x="0" y="0"/>
            <a:chExt cx="812800" cy="812800"/>
          </a:xfrm>
        </p:grpSpPr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999CCC69-FEFB-219C-89E0-54FBD92588C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48">
              <a:extLst>
                <a:ext uri="{FF2B5EF4-FFF2-40B4-BE49-F238E27FC236}">
                  <a16:creationId xmlns:a16="http://schemas.microsoft.com/office/drawing/2014/main" id="{A5E55A2D-7010-E267-D98C-49F1AFA6432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A77C4BE1-6E48-5C21-9525-DA7E9C826C7C}"/>
              </a:ext>
            </a:extLst>
          </p:cNvPr>
          <p:cNvGrpSpPr/>
          <p:nvPr/>
        </p:nvGrpSpPr>
        <p:grpSpPr>
          <a:xfrm>
            <a:off x="6201127" y="3452883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BAFFFA6E-459E-3434-5EB7-9D971DF920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E2745EC4-D958-F8BF-CC74-C4019936A123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6" name="Group 62">
            <a:extLst>
              <a:ext uri="{FF2B5EF4-FFF2-40B4-BE49-F238E27FC236}">
                <a16:creationId xmlns:a16="http://schemas.microsoft.com/office/drawing/2014/main" id="{80E686AE-38E0-A11B-45FD-3B4357E0ADEB}"/>
              </a:ext>
            </a:extLst>
          </p:cNvPr>
          <p:cNvGrpSpPr/>
          <p:nvPr/>
        </p:nvGrpSpPr>
        <p:grpSpPr>
          <a:xfrm>
            <a:off x="7170258" y="3436914"/>
            <a:ext cx="242972" cy="242972"/>
            <a:chOff x="0" y="0"/>
            <a:chExt cx="812800" cy="812800"/>
          </a:xfrm>
        </p:grpSpPr>
        <p:sp>
          <p:nvSpPr>
            <p:cNvPr id="57" name="Freeform 63">
              <a:extLst>
                <a:ext uri="{FF2B5EF4-FFF2-40B4-BE49-F238E27FC236}">
                  <a16:creationId xmlns:a16="http://schemas.microsoft.com/office/drawing/2014/main" id="{6BA2CE0E-19F7-3F58-FBEE-129006B9E5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64">
              <a:extLst>
                <a:ext uri="{FF2B5EF4-FFF2-40B4-BE49-F238E27FC236}">
                  <a16:creationId xmlns:a16="http://schemas.microsoft.com/office/drawing/2014/main" id="{56A2B3A6-EB30-D7A8-2B3A-277667F2CE7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5101C0AE-A5B9-9A49-BD53-9BE4567F7A49}"/>
              </a:ext>
            </a:extLst>
          </p:cNvPr>
          <p:cNvGrpSpPr/>
          <p:nvPr/>
        </p:nvGrpSpPr>
        <p:grpSpPr>
          <a:xfrm>
            <a:off x="6247163" y="6256155"/>
            <a:ext cx="242972" cy="24297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FC00EA94-7F40-DCC7-DA7E-2DFC0F24135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25EEF1F2-8447-537A-69C1-DFFB7139BCA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6" name="Group 65">
            <a:extLst>
              <a:ext uri="{FF2B5EF4-FFF2-40B4-BE49-F238E27FC236}">
                <a16:creationId xmlns:a16="http://schemas.microsoft.com/office/drawing/2014/main" id="{82C90BDD-6E15-1728-9D69-CEC7D26D7E01}"/>
              </a:ext>
            </a:extLst>
          </p:cNvPr>
          <p:cNvGrpSpPr/>
          <p:nvPr/>
        </p:nvGrpSpPr>
        <p:grpSpPr>
          <a:xfrm>
            <a:off x="7070912" y="6196793"/>
            <a:ext cx="220832" cy="193228"/>
            <a:chOff x="0" y="0"/>
            <a:chExt cx="812800" cy="711200"/>
          </a:xfrm>
        </p:grpSpPr>
        <p:sp>
          <p:nvSpPr>
            <p:cNvPr id="87" name="Freeform 66">
              <a:extLst>
                <a:ext uri="{FF2B5EF4-FFF2-40B4-BE49-F238E27FC236}">
                  <a16:creationId xmlns:a16="http://schemas.microsoft.com/office/drawing/2014/main" id="{1D2829AE-703D-6B50-34A3-C18765E21F1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67">
              <a:extLst>
                <a:ext uri="{FF2B5EF4-FFF2-40B4-BE49-F238E27FC236}">
                  <a16:creationId xmlns:a16="http://schemas.microsoft.com/office/drawing/2014/main" id="{3DD1A0CE-F501-3736-088C-33C1351B00D4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97082B86-9771-5E15-F12C-C20B6260294A}"/>
              </a:ext>
            </a:extLst>
          </p:cNvPr>
          <p:cNvGrpSpPr/>
          <p:nvPr/>
        </p:nvGrpSpPr>
        <p:grpSpPr>
          <a:xfrm>
            <a:off x="4364652" y="2131523"/>
            <a:ext cx="220832" cy="193228"/>
            <a:chOff x="0" y="0"/>
            <a:chExt cx="812800" cy="711200"/>
          </a:xfrm>
        </p:grpSpPr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id="{313198DB-0346-1C12-0376-683208A65FC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7">
              <a:extLst>
                <a:ext uri="{FF2B5EF4-FFF2-40B4-BE49-F238E27FC236}">
                  <a16:creationId xmlns:a16="http://schemas.microsoft.com/office/drawing/2014/main" id="{23A9C486-25A6-8288-3633-1A09067F2BF8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9" name="Group 65">
            <a:extLst>
              <a:ext uri="{FF2B5EF4-FFF2-40B4-BE49-F238E27FC236}">
                <a16:creationId xmlns:a16="http://schemas.microsoft.com/office/drawing/2014/main" id="{211D1DF2-410A-71B0-CBD6-BFBCB7FD9ECC}"/>
              </a:ext>
            </a:extLst>
          </p:cNvPr>
          <p:cNvGrpSpPr/>
          <p:nvPr/>
        </p:nvGrpSpPr>
        <p:grpSpPr>
          <a:xfrm>
            <a:off x="8079270" y="5131369"/>
            <a:ext cx="220832" cy="193228"/>
            <a:chOff x="0" y="0"/>
            <a:chExt cx="812800" cy="711200"/>
          </a:xfrm>
        </p:grpSpPr>
        <p:sp>
          <p:nvSpPr>
            <p:cNvPr id="90" name="Freeform 66">
              <a:extLst>
                <a:ext uri="{FF2B5EF4-FFF2-40B4-BE49-F238E27FC236}">
                  <a16:creationId xmlns:a16="http://schemas.microsoft.com/office/drawing/2014/main" id="{54292A35-00EF-70F7-B30B-94B0518D646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TextBox 67">
              <a:extLst>
                <a:ext uri="{FF2B5EF4-FFF2-40B4-BE49-F238E27FC236}">
                  <a16:creationId xmlns:a16="http://schemas.microsoft.com/office/drawing/2014/main" id="{7159FD59-4672-3ECA-6BFB-A68FFF31B1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" name="TextBox 69">
            <a:extLst>
              <a:ext uri="{FF2B5EF4-FFF2-40B4-BE49-F238E27FC236}">
                <a16:creationId xmlns:a16="http://schemas.microsoft.com/office/drawing/2014/main" id="{D5F0A015-6F08-86D3-B010-ADF9207CB9A9}"/>
              </a:ext>
            </a:extLst>
          </p:cNvPr>
          <p:cNvSpPr txBox="1"/>
          <p:nvPr/>
        </p:nvSpPr>
        <p:spPr>
          <a:xfrm>
            <a:off x="2718315" y="-69285"/>
            <a:ext cx="6498122" cy="573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2800" u="sng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grpSp>
        <p:nvGrpSpPr>
          <p:cNvPr id="6" name="Group 46">
            <a:extLst>
              <a:ext uri="{FF2B5EF4-FFF2-40B4-BE49-F238E27FC236}">
                <a16:creationId xmlns:a16="http://schemas.microsoft.com/office/drawing/2014/main" id="{F4FD1102-0ECE-83B9-72E5-7E84DA5440EE}"/>
              </a:ext>
            </a:extLst>
          </p:cNvPr>
          <p:cNvGrpSpPr/>
          <p:nvPr/>
        </p:nvGrpSpPr>
        <p:grpSpPr>
          <a:xfrm rot="2700000">
            <a:off x="2819545" y="2274329"/>
            <a:ext cx="293842" cy="293842"/>
            <a:chOff x="0" y="0"/>
            <a:chExt cx="812800" cy="812800"/>
          </a:xfrm>
        </p:grpSpPr>
        <p:sp>
          <p:nvSpPr>
            <p:cNvPr id="8" name="Freeform 47">
              <a:extLst>
                <a:ext uri="{FF2B5EF4-FFF2-40B4-BE49-F238E27FC236}">
                  <a16:creationId xmlns:a16="http://schemas.microsoft.com/office/drawing/2014/main" id="{A015C54D-1725-4613-8C9A-BA4F2B5E4A5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48">
              <a:extLst>
                <a:ext uri="{FF2B5EF4-FFF2-40B4-BE49-F238E27FC236}">
                  <a16:creationId xmlns:a16="http://schemas.microsoft.com/office/drawing/2014/main" id="{449CBA14-AB1F-0272-0AA7-AC90852F506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" name="Group 62">
            <a:extLst>
              <a:ext uri="{FF2B5EF4-FFF2-40B4-BE49-F238E27FC236}">
                <a16:creationId xmlns:a16="http://schemas.microsoft.com/office/drawing/2014/main" id="{0B7F84EC-8F5F-A23E-D4CD-7DD965C25FCB}"/>
              </a:ext>
            </a:extLst>
          </p:cNvPr>
          <p:cNvGrpSpPr/>
          <p:nvPr/>
        </p:nvGrpSpPr>
        <p:grpSpPr>
          <a:xfrm>
            <a:off x="3733016" y="2324751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CD90F6B8-5A81-BCA7-6261-E38FDC5F1E4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83113B90-34E7-72E2-A496-E1FD8585EC8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A4770E92-DF9D-4C02-9B20-DBB5414FEFAC}"/>
              </a:ext>
            </a:extLst>
          </p:cNvPr>
          <p:cNvGrpSpPr/>
          <p:nvPr/>
        </p:nvGrpSpPr>
        <p:grpSpPr>
          <a:xfrm>
            <a:off x="2884795" y="7053704"/>
            <a:ext cx="2197882" cy="193228"/>
            <a:chOff x="-7403782" y="125410"/>
            <a:chExt cx="8089582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4A9D3559-C7E4-7E81-0B68-52C1596A20FF}"/>
                </a:ext>
              </a:extLst>
            </p:cNvPr>
            <p:cNvSpPr/>
            <p:nvPr/>
          </p:nvSpPr>
          <p:spPr>
            <a:xfrm>
              <a:off x="-7403782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85A91470-A37D-FB5C-B79D-1B468D945E8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9" name="Group 65">
            <a:extLst>
              <a:ext uri="{FF2B5EF4-FFF2-40B4-BE49-F238E27FC236}">
                <a16:creationId xmlns:a16="http://schemas.microsoft.com/office/drawing/2014/main" id="{22A11C61-F1D6-D353-113A-1DB9B29141F2}"/>
              </a:ext>
            </a:extLst>
          </p:cNvPr>
          <p:cNvGrpSpPr/>
          <p:nvPr/>
        </p:nvGrpSpPr>
        <p:grpSpPr>
          <a:xfrm>
            <a:off x="5552426" y="4832605"/>
            <a:ext cx="220832" cy="193228"/>
            <a:chOff x="0" y="0"/>
            <a:chExt cx="812800" cy="711200"/>
          </a:xfrm>
        </p:grpSpPr>
        <p:sp>
          <p:nvSpPr>
            <p:cNvPr id="40" name="Freeform 66">
              <a:extLst>
                <a:ext uri="{FF2B5EF4-FFF2-40B4-BE49-F238E27FC236}">
                  <a16:creationId xmlns:a16="http://schemas.microsoft.com/office/drawing/2014/main" id="{D78D820C-BABD-08F6-3DDA-AD5B24A0E46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67">
              <a:extLst>
                <a:ext uri="{FF2B5EF4-FFF2-40B4-BE49-F238E27FC236}">
                  <a16:creationId xmlns:a16="http://schemas.microsoft.com/office/drawing/2014/main" id="{8A762D0D-4C22-2A51-F63D-FE604E0F7BFD}"/>
                </a:ext>
              </a:extLst>
            </p:cNvPr>
            <p:cNvSpPr txBox="1"/>
            <p:nvPr/>
          </p:nvSpPr>
          <p:spPr>
            <a:xfrm>
              <a:off x="127000" y="301624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8594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D4F630-F244-4249-A1DD-CAF66701C44D}">
  <ds:schemaRefs>
    <ds:schemaRef ds:uri="0b63e8d4-fe02-4c47-8936-1e9af1fb77d6"/>
    <ds:schemaRef ds:uri="d7906b0a-7940-44da-9257-baeb1cb0c25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21fe2dc5-e687-4b08-a992-8b5ade4d5474"/>
    <ds:schemaRef ds:uri="39022ca7-da8b-462c-ac53-cf911d2e7c5d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583EBB-151B-4E3F-A014-9ECFBC76BF89}"/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1674</Words>
  <Application>Microsoft Office PowerPoint</Application>
  <PresentationFormat>Custom</PresentationFormat>
  <Paragraphs>583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DM Sans</vt:lpstr>
      <vt:lpstr>Aptos</vt:lpstr>
      <vt:lpstr>Calibri</vt:lpstr>
      <vt:lpstr>DM Sans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Emma Melia</dc:creator>
  <cp:lastModifiedBy>Pinnion, Danielle (Growth Company)</cp:lastModifiedBy>
  <cp:revision>6</cp:revision>
  <cp:lastPrinted>2025-05-20T14:25:51Z</cp:lastPrinted>
  <dcterms:created xsi:type="dcterms:W3CDTF">2006-08-16T00:00:00Z</dcterms:created>
  <dcterms:modified xsi:type="dcterms:W3CDTF">2025-08-27T11:42:22Z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