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1"/>
  </p:notesMasterIdLst>
  <p:sldIdLst>
    <p:sldId id="276" r:id="rId5"/>
    <p:sldId id="280" r:id="rId6"/>
    <p:sldId id="259" r:id="rId7"/>
    <p:sldId id="277" r:id="rId8"/>
    <p:sldId id="279" r:id="rId9"/>
    <p:sldId id="272" r:id="rId10"/>
  </p:sldIdLst>
  <p:sldSz cx="10693400" cy="7556500"/>
  <p:notesSz cx="6797675" cy="9926638"/>
  <p:embeddedFontLst>
    <p:embeddedFont>
      <p:font typeface="DM Sans" pitchFamily="2" charset="0"/>
      <p:regular r:id="rId12"/>
      <p:bold r:id="rId13"/>
      <p:italic r:id="rId14"/>
      <p:boldItalic r:id="rId15"/>
    </p:embeddedFont>
    <p:embeddedFont>
      <p:font typeface="DM Sans Bold" charset="0"/>
      <p:regular r:id="rId16"/>
      <p:bold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FB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53" autoAdjust="0"/>
    <p:restoredTop sz="93333" autoAdjust="0"/>
  </p:normalViewPr>
  <p:slideViewPr>
    <p:cSldViewPr snapToGrid="0">
      <p:cViewPr varScale="1">
        <p:scale>
          <a:sx n="70" d="100"/>
          <a:sy n="70" d="100"/>
        </p:scale>
        <p:origin x="159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0EE9D75-2258-4CDE-B922-CD31A06CE714}" type="datetimeFigureOut">
              <a:rPr lang="en-GB" smtClean="0"/>
              <a:t>08/08/2025</a:t>
            </a:fld>
            <a:endParaRPr lang="en-GB"/>
          </a:p>
        </p:txBody>
      </p:sp>
      <p:sp>
        <p:nvSpPr>
          <p:cNvPr id="4" name="Slide Image Placeholder 3"/>
          <p:cNvSpPr>
            <a:spLocks noGrp="1" noRot="1" noChangeAspect="1"/>
          </p:cNvSpPr>
          <p:nvPr>
            <p:ph type="sldImg" idx="2"/>
          </p:nvPr>
        </p:nvSpPr>
        <p:spPr>
          <a:xfrm>
            <a:off x="1028700" y="1241425"/>
            <a:ext cx="47402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AE96549-2D17-4D23-87F2-79795A47FF7D}" type="slidenum">
              <a:rPr lang="en-GB" smtClean="0"/>
              <a:t>‹#›</a:t>
            </a:fld>
            <a:endParaRPr lang="en-GB"/>
          </a:p>
        </p:txBody>
      </p:sp>
    </p:spTree>
    <p:extLst>
      <p:ext uri="{BB962C8B-B14F-4D97-AF65-F5344CB8AC3E}">
        <p14:creationId xmlns:p14="http://schemas.microsoft.com/office/powerpoint/2010/main" val="2179055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AE96549-2D17-4D23-87F2-79795A47FF7D}" type="slidenum">
              <a:rPr lang="en-GB" smtClean="0"/>
              <a:t>3</a:t>
            </a:fld>
            <a:endParaRPr lang="en-GB"/>
          </a:p>
        </p:txBody>
      </p:sp>
    </p:spTree>
    <p:extLst>
      <p:ext uri="{BB962C8B-B14F-4D97-AF65-F5344CB8AC3E}">
        <p14:creationId xmlns:p14="http://schemas.microsoft.com/office/powerpoint/2010/main" val="989037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FFEEB-A8F5-709F-B190-EC6F5F087E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E3B576-F6A7-EF40-DE85-1A725F5A9D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7EF450-50C1-7E3E-9504-28F67AB9FAE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43BB75F-EE63-32AB-5670-FBA1F339947F}"/>
              </a:ext>
            </a:extLst>
          </p:cNvPr>
          <p:cNvSpPr>
            <a:spLocks noGrp="1"/>
          </p:cNvSpPr>
          <p:nvPr>
            <p:ph type="sldNum" sz="quarter" idx="5"/>
          </p:nvPr>
        </p:nvSpPr>
        <p:spPr/>
        <p:txBody>
          <a:bodyPr/>
          <a:lstStyle/>
          <a:p>
            <a:fld id="{EAE96549-2D17-4D23-87F2-79795A47FF7D}" type="slidenum">
              <a:rPr lang="en-GB" smtClean="0"/>
              <a:t>4</a:t>
            </a:fld>
            <a:endParaRPr lang="en-GB"/>
          </a:p>
        </p:txBody>
      </p:sp>
    </p:spTree>
    <p:extLst>
      <p:ext uri="{BB962C8B-B14F-4D97-AF65-F5344CB8AC3E}">
        <p14:creationId xmlns:p14="http://schemas.microsoft.com/office/powerpoint/2010/main" val="2491613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A1303-A4D9-395A-BDBE-EAE41ECBB5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55064B-AFDD-EA3D-B2A2-B5404750BC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BDF009-9BBE-7AF2-2AC8-9B0FC9689A5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9F647AB-FF68-D008-EE35-F72A657D735F}"/>
              </a:ext>
            </a:extLst>
          </p:cNvPr>
          <p:cNvSpPr>
            <a:spLocks noGrp="1"/>
          </p:cNvSpPr>
          <p:nvPr>
            <p:ph type="sldNum" sz="quarter" idx="5"/>
          </p:nvPr>
        </p:nvSpPr>
        <p:spPr/>
        <p:txBody>
          <a:bodyPr/>
          <a:lstStyle/>
          <a:p>
            <a:fld id="{EAE96549-2D17-4D23-87F2-79795A47FF7D}" type="slidenum">
              <a:rPr lang="en-GB" smtClean="0"/>
              <a:t>5</a:t>
            </a:fld>
            <a:endParaRPr lang="en-GB"/>
          </a:p>
        </p:txBody>
      </p:sp>
    </p:spTree>
    <p:extLst>
      <p:ext uri="{BB962C8B-B14F-4D97-AF65-F5344CB8AC3E}">
        <p14:creationId xmlns:p14="http://schemas.microsoft.com/office/powerpoint/2010/main" val="4293462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78CD03-40B3-4CD9-B24C-293426C655C2}" type="slidenum">
              <a:rPr lang="en-GB" smtClean="0"/>
              <a:t>6</a:t>
            </a:fld>
            <a:endParaRPr lang="en-GB"/>
          </a:p>
        </p:txBody>
      </p:sp>
    </p:spTree>
    <p:extLst>
      <p:ext uri="{BB962C8B-B14F-4D97-AF65-F5344CB8AC3E}">
        <p14:creationId xmlns:p14="http://schemas.microsoft.com/office/powerpoint/2010/main" val="47344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10.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9.jpeg"/><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14.png"/><Relationship Id="rId12" Type="http://schemas.openxmlformats.org/officeDocument/2006/relationships/image" Target="../media/image1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3.jpeg"/><Relationship Id="rId11" Type="http://schemas.openxmlformats.org/officeDocument/2006/relationships/image" Target="../media/image15.jpeg"/><Relationship Id="rId5" Type="http://schemas.openxmlformats.org/officeDocument/2006/relationships/image" Target="../media/image12.png"/><Relationship Id="rId10" Type="http://schemas.openxmlformats.org/officeDocument/2006/relationships/image" Target="../media/image6.png"/><Relationship Id="rId4" Type="http://schemas.openxmlformats.org/officeDocument/2006/relationships/image" Target="../media/image2.png"/><Relationship Id="rId9" Type="http://schemas.microsoft.com/office/2007/relationships/hdphoto" Target="../media/hdphoto1.wdp"/></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9.png"/><Relationship Id="rId3" Type="http://schemas.openxmlformats.org/officeDocument/2006/relationships/image" Target="../media/image1.png"/><Relationship Id="rId7" Type="http://schemas.openxmlformats.org/officeDocument/2006/relationships/image" Target="../media/image9.jpeg"/><Relationship Id="rId12" Type="http://schemas.openxmlformats.org/officeDocument/2006/relationships/image" Target="../media/image18.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5.jpeg"/><Relationship Id="rId5" Type="http://schemas.openxmlformats.org/officeDocument/2006/relationships/image" Target="../media/image4.png"/><Relationship Id="rId15" Type="http://schemas.openxmlformats.org/officeDocument/2006/relationships/image" Target="../media/image11.svg"/><Relationship Id="rId10" Type="http://schemas.openxmlformats.org/officeDocument/2006/relationships/image" Target="../media/image17.jpe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2.png"/><Relationship Id="rId9"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4.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B4D0F6FD-D2D1-5D0F-9163-F10D40E9B9C5}"/>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0D84512-32CD-D587-946D-F9D654E30FF1}"/>
              </a:ext>
            </a:extLst>
          </p:cNvPr>
          <p:cNvGraphicFramePr>
            <a:graphicFrameLocks noGrp="1"/>
          </p:cNvGraphicFramePr>
          <p:nvPr>
            <p:extLst>
              <p:ext uri="{D42A27DB-BD31-4B8C-83A1-F6EECF244321}">
                <p14:modId xmlns:p14="http://schemas.microsoft.com/office/powerpoint/2010/main" val="373472072"/>
              </p:ext>
            </p:extLst>
          </p:nvPr>
        </p:nvGraphicFramePr>
        <p:xfrm>
          <a:off x="2619793" y="598986"/>
          <a:ext cx="7964182" cy="6874823"/>
        </p:xfrm>
        <a:graphic>
          <a:graphicData uri="http://schemas.openxmlformats.org/drawingml/2006/table">
            <a:tbl>
              <a:tblPr/>
              <a:tblGrid>
                <a:gridCol w="1449287">
                  <a:extLst>
                    <a:ext uri="{9D8B030D-6E8A-4147-A177-3AD203B41FA5}">
                      <a16:colId xmlns:a16="http://schemas.microsoft.com/office/drawing/2014/main" val="20000"/>
                    </a:ext>
                  </a:extLst>
                </a:gridCol>
                <a:gridCol w="1611630">
                  <a:extLst>
                    <a:ext uri="{9D8B030D-6E8A-4147-A177-3AD203B41FA5}">
                      <a16:colId xmlns:a16="http://schemas.microsoft.com/office/drawing/2014/main" val="20001"/>
                    </a:ext>
                  </a:extLst>
                </a:gridCol>
                <a:gridCol w="1874520">
                  <a:extLst>
                    <a:ext uri="{9D8B030D-6E8A-4147-A177-3AD203B41FA5}">
                      <a16:colId xmlns:a16="http://schemas.microsoft.com/office/drawing/2014/main" val="20002"/>
                    </a:ext>
                  </a:extLst>
                </a:gridCol>
                <a:gridCol w="1588770">
                  <a:extLst>
                    <a:ext uri="{9D8B030D-6E8A-4147-A177-3AD203B41FA5}">
                      <a16:colId xmlns:a16="http://schemas.microsoft.com/office/drawing/2014/main" val="20003"/>
                    </a:ext>
                  </a:extLst>
                </a:gridCol>
                <a:gridCol w="1439975">
                  <a:extLst>
                    <a:ext uri="{9D8B030D-6E8A-4147-A177-3AD203B41FA5}">
                      <a16:colId xmlns:a16="http://schemas.microsoft.com/office/drawing/2014/main" val="20004"/>
                    </a:ext>
                  </a:extLst>
                </a:gridCol>
              </a:tblGrid>
              <a:tr h="740727">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01/09/2025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02/09/2025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03/09/2025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04/09/2025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05/09/2025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37025">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37025">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886216">
                <a:tc rowSpan="4">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Arts &amp; Crafts</a:t>
                      </a:r>
                    </a:p>
                    <a:p>
                      <a:pPr algn="ctr">
                        <a:lnSpc>
                          <a:spcPts val="1515"/>
                        </a:lnSpc>
                      </a:pPr>
                      <a:r>
                        <a:rPr lang="en-US" sz="1050" b="0" dirty="0">
                          <a:solidFill>
                            <a:srgbClr val="000000"/>
                          </a:solidFill>
                          <a:latin typeface="DM Sans"/>
                        </a:rPr>
                        <a:t>10:30-11:30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Basic IT Skills</a:t>
                      </a:r>
                    </a:p>
                    <a:p>
                      <a:pPr algn="ctr">
                        <a:lnSpc>
                          <a:spcPts val="1515"/>
                        </a:lnSpc>
                      </a:pPr>
                      <a:r>
                        <a:rPr lang="en-US" sz="1050" b="0" dirty="0">
                          <a:solidFill>
                            <a:srgbClr val="000000"/>
                          </a:solidFill>
                          <a:latin typeface="DM Sans"/>
                        </a:rPr>
                        <a:t>11:30-12:00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Job Club</a:t>
                      </a:r>
                    </a:p>
                    <a:p>
                      <a:pPr algn="ctr">
                        <a:lnSpc>
                          <a:spcPts val="1515"/>
                        </a:lnSpc>
                      </a:pPr>
                      <a:r>
                        <a:rPr lang="en-US" sz="1050" b="0" dirty="0">
                          <a:solidFill>
                            <a:srgbClr val="000000"/>
                          </a:solidFill>
                          <a:latin typeface="DM Sans"/>
                        </a:rPr>
                        <a:t>12:00-1:00</a:t>
                      </a:r>
                      <a:endParaRPr lang="en-US" sz="105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Food Safety and Storage</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rowSpan="3">
                  <a:txBody>
                    <a:bodyPr/>
                    <a:lstStyle/>
                    <a:p>
                      <a:pPr algn="ctr">
                        <a:lnSpc>
                          <a:spcPts val="1515"/>
                        </a:lnSpc>
                        <a:defRPr/>
                      </a:pPr>
                      <a:r>
                        <a:rPr lang="en-GB" sz="1100" dirty="0">
                          <a:latin typeface="DM Sans" pitchFamily="2" charset="0"/>
                        </a:rPr>
                        <a:t>Culinary quest 10:30-12:00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defRPr/>
                      </a:pPr>
                      <a:r>
                        <a:rPr lang="en-US" sz="1050" dirty="0">
                          <a:solidFill>
                            <a:srgbClr val="000000"/>
                          </a:solidFill>
                          <a:latin typeface="DM Sans"/>
                        </a:rPr>
                        <a:t>Job Club with Anna</a:t>
                      </a:r>
                    </a:p>
                    <a:p>
                      <a:pPr algn="ctr">
                        <a:lnSpc>
                          <a:spcPts val="1515"/>
                        </a:lnSpc>
                        <a:defRPr/>
                      </a:pPr>
                      <a:r>
                        <a:rPr lang="en-US" sz="1050" dirty="0">
                          <a:solidFill>
                            <a:srgbClr val="000000"/>
                          </a:solidFill>
                          <a:latin typeface="DM Sans"/>
                        </a:rPr>
                        <a:t>10:00-3:00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0">
                <a:tc vMerge="1">
                  <a:txBody>
                    <a:bodyPr/>
                    <a:lstStyle/>
                    <a:p>
                      <a:endParaRPr lang="en-GB"/>
                    </a:p>
                  </a:txBody>
                  <a:tcPr>
                    <a:lnT w="9371" cap="flat" cmpd="sng" algn="ctr">
                      <a:solidFill>
                        <a:srgbClr val="000000"/>
                      </a:solidFill>
                      <a:prstDash val="solid"/>
                      <a:round/>
                      <a:headEnd type="none" w="med" len="med"/>
                      <a:tailEnd type="none" w="med" len="med"/>
                    </a:lnT>
                  </a:tcPr>
                </a:tc>
                <a:tc rowSpan="2">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p>
                    <a:p>
                      <a:pPr algn="ctr">
                        <a:lnSpc>
                          <a:spcPts val="1515"/>
                        </a:lnSpc>
                      </a:pPr>
                      <a:endParaRPr lang="en-US" sz="1100"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defRPr/>
                      </a:pPr>
                      <a:r>
                        <a:rPr lang="en-US" sz="1100" dirty="0">
                          <a:solidFill>
                            <a:srgbClr val="000000"/>
                          </a:solidFill>
                          <a:latin typeface="DM Sans"/>
                        </a:rPr>
                        <a:t>UPW – invite only</a:t>
                      </a:r>
                    </a:p>
                    <a:p>
                      <a:pPr algn="ctr">
                        <a:lnSpc>
                          <a:spcPts val="1515"/>
                        </a:lnSpc>
                        <a:defRPr/>
                      </a:pPr>
                      <a:r>
                        <a:rPr lang="en-US" sz="110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382575293"/>
                  </a:ext>
                </a:extLst>
              </a:tr>
              <a:tr h="1106388">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r>
                        <a:rPr lang="en-US" sz="1050" b="0" dirty="0">
                          <a:solidFill>
                            <a:srgbClr val="000000"/>
                          </a:solidFill>
                          <a:latin typeface="DM Sans"/>
                        </a:rPr>
                        <a:t>Wellbeing walk</a:t>
                      </a:r>
                    </a:p>
                    <a:p>
                      <a:pPr algn="ctr"/>
                      <a:r>
                        <a:rPr lang="en-US" sz="1050" b="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7395730"/>
                  </a:ext>
                </a:extLst>
              </a:tr>
              <a:tr h="807976">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828113">
                <a:tc rowSpan="2">
                  <a:txBody>
                    <a:bodyPr/>
                    <a:lstStyle/>
                    <a:p>
                      <a:pPr algn="ctr">
                        <a:lnSpc>
                          <a:spcPts val="1515"/>
                        </a:lnSpc>
                      </a:pPr>
                      <a:r>
                        <a:rPr lang="en-US" sz="1100" dirty="0">
                          <a:solidFill>
                            <a:srgbClr val="000000"/>
                          </a:solidFill>
                          <a:latin typeface="DM Sans"/>
                        </a:rPr>
                        <a:t>Creative session with TIPP</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00" dirty="0">
                          <a:solidFill>
                            <a:srgbClr val="000000"/>
                          </a:solidFill>
                          <a:latin typeface="DM Sans"/>
                        </a:rPr>
                        <a:t>Lego Nostalgia</a:t>
                      </a:r>
                    </a:p>
                    <a:p>
                      <a:pPr algn="ctr">
                        <a:lnSpc>
                          <a:spcPts val="1515"/>
                        </a:lnSpc>
                      </a:pPr>
                      <a:r>
                        <a:rPr lang="en-US" sz="1000" dirty="0">
                          <a:solidFill>
                            <a:srgbClr val="000000"/>
                          </a:solidFill>
                          <a:latin typeface="DM Sans"/>
                        </a:rPr>
                        <a:t>1:00-3:00</a:t>
                      </a:r>
                    </a:p>
                    <a:p>
                      <a:pPr algn="ctr">
                        <a:lnSpc>
                          <a:spcPts val="1515"/>
                        </a:lnSpc>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t>Non-accredited course: Creative Writing – Transformation writing</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CBT – booking only</a:t>
                      </a:r>
                    </a:p>
                    <a:p>
                      <a:pPr algn="ctr"/>
                      <a:r>
                        <a:rPr lang="en-GB" sz="105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0">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Veteran’s afternoon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rowSpan="2">
                  <a:txBody>
                    <a:bodyPr/>
                    <a:lstStyle/>
                    <a:p>
                      <a:pPr algn="ctr"/>
                      <a:r>
                        <a:rPr lang="en-GB" sz="1050" dirty="0"/>
                        <a:t>Non-accredited course: Food Safety and Storage</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r h="867461">
                <a:tc>
                  <a:txBody>
                    <a:bodyPr/>
                    <a:lstStyle/>
                    <a:p>
                      <a:pPr algn="ctr">
                        <a:lnSpc>
                          <a:spcPts val="1515"/>
                        </a:lnSpc>
                      </a:pPr>
                      <a:r>
                        <a:rPr lang="en-US" sz="1100" dirty="0">
                          <a:solidFill>
                            <a:srgbClr val="000000"/>
                          </a:solidFill>
                          <a:latin typeface="DM Sans"/>
                        </a:rPr>
                        <a:t>Gardening</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Veteran’s afternoon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1:00-3:00</a:t>
                      </a:r>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843888498"/>
                  </a:ext>
                </a:extLst>
              </a:tr>
            </a:tbl>
          </a:graphicData>
        </a:graphic>
      </p:graphicFrame>
      <p:grpSp>
        <p:nvGrpSpPr>
          <p:cNvPr id="3" name="Group 3">
            <a:extLst>
              <a:ext uri="{FF2B5EF4-FFF2-40B4-BE49-F238E27FC236}">
                <a16:creationId xmlns:a16="http://schemas.microsoft.com/office/drawing/2014/main" id="{D26546DF-8499-350B-6262-CA630F96BDF7}"/>
              </a:ext>
            </a:extLst>
          </p:cNvPr>
          <p:cNvGrpSpPr/>
          <p:nvPr/>
        </p:nvGrpSpPr>
        <p:grpSpPr>
          <a:xfrm>
            <a:off x="184646" y="1589490"/>
            <a:ext cx="2426446" cy="4582470"/>
            <a:chOff x="0" y="0"/>
            <a:chExt cx="883905" cy="1669301"/>
          </a:xfrm>
        </p:grpSpPr>
        <p:sp>
          <p:nvSpPr>
            <p:cNvPr id="4" name="Freeform 4">
              <a:extLst>
                <a:ext uri="{FF2B5EF4-FFF2-40B4-BE49-F238E27FC236}">
                  <a16:creationId xmlns:a16="http://schemas.microsoft.com/office/drawing/2014/main" id="{6AA4FD81-8713-602B-4FEB-1E664A0EAE4E}"/>
                </a:ext>
              </a:extLst>
            </p:cNvPr>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06898219-658A-A959-2FA7-DBBFB7746691}"/>
                </a:ext>
              </a:extLst>
            </p:cNvPr>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p>
            <a:p>
              <a:pPr algn="ctr">
                <a:lnSpc>
                  <a:spcPts val="2379"/>
                </a:lnSpc>
              </a:pPr>
              <a:r>
                <a:rPr lang="en-GB" sz="1000" dirty="0">
                  <a:solidFill>
                    <a:srgbClr val="FFFFFF"/>
                  </a:solidFill>
                  <a:latin typeface="DM Sans" pitchFamily="2" charset="0"/>
                </a:rPr>
                <a:t>Job Clubs offer general employment support, including writing CVs, disclosure letters and mock interviews, as well as an opportunity to discuss available job vacancies and applying to these.</a:t>
              </a:r>
              <a:endParaRPr lang="en-GB" sz="1000" b="0" i="0" dirty="0">
                <a:solidFill>
                  <a:schemeClr val="bg1"/>
                </a:solidFill>
                <a:effectLst/>
                <a:latin typeface="DM Sans" pitchFamily="2" charset="0"/>
              </a:endParaRPr>
            </a:p>
            <a:p>
              <a:pPr algn="ctr">
                <a:lnSpc>
                  <a:spcPts val="2379"/>
                </a:lnSpc>
              </a:pPr>
              <a:endParaRPr lang="en-GB" sz="1000" b="0" i="0" dirty="0">
                <a:solidFill>
                  <a:schemeClr val="bg1"/>
                </a:solidFill>
                <a:effectLst/>
                <a:latin typeface="DM Sans" pitchFamily="2" charset="0"/>
              </a:endParaRPr>
            </a:p>
          </p:txBody>
        </p:sp>
      </p:grpSp>
      <p:grpSp>
        <p:nvGrpSpPr>
          <p:cNvPr id="46" name="Group 46">
            <a:extLst>
              <a:ext uri="{FF2B5EF4-FFF2-40B4-BE49-F238E27FC236}">
                <a16:creationId xmlns:a16="http://schemas.microsoft.com/office/drawing/2014/main" id="{8411AC50-867B-D4D2-06FC-126971FCCCE7}"/>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A9E0F4AF-C268-2538-4CF3-3A5EA0371BDA}"/>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CC16B50D-9E6B-8DA7-B602-05DA408582BE}"/>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FDEB3E4D-5C98-3F3B-5817-7F7E9FB349A4}"/>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4A96B160-C5CC-81D1-DB2D-FF717E8A832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34A73589-ADF8-0265-0239-B00D81D7AACF}"/>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a:extLst>
              <a:ext uri="{FF2B5EF4-FFF2-40B4-BE49-F238E27FC236}">
                <a16:creationId xmlns:a16="http://schemas.microsoft.com/office/drawing/2014/main" id="{49747471-1EF7-9F44-9CB2-994409FA70FA}"/>
              </a:ext>
            </a:extLst>
          </p:cNvPr>
          <p:cNvGrpSpPr/>
          <p:nvPr/>
        </p:nvGrpSpPr>
        <p:grpSpPr>
          <a:xfrm>
            <a:off x="206787" y="181493"/>
            <a:ext cx="220832" cy="193228"/>
            <a:chOff x="0" y="0"/>
            <a:chExt cx="812800" cy="711200"/>
          </a:xfrm>
        </p:grpSpPr>
        <p:sp>
          <p:nvSpPr>
            <p:cNvPr id="66" name="Freeform 66">
              <a:extLst>
                <a:ext uri="{FF2B5EF4-FFF2-40B4-BE49-F238E27FC236}">
                  <a16:creationId xmlns:a16="http://schemas.microsoft.com/office/drawing/2014/main" id="{C0A1D735-1A32-F64A-6054-4A0C88E403E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1476188F-759B-F7A5-8780-C4DE3EFD111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9068F688-2A17-62F8-0D60-34CAE308E89C}"/>
              </a:ext>
            </a:extLst>
          </p:cNvPr>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LIVERPOOL SEPTEMBER - WEEK 1</a:t>
            </a:r>
          </a:p>
        </p:txBody>
      </p:sp>
      <p:sp>
        <p:nvSpPr>
          <p:cNvPr id="70" name="TextBox 70">
            <a:extLst>
              <a:ext uri="{FF2B5EF4-FFF2-40B4-BE49-F238E27FC236}">
                <a16:creationId xmlns:a16="http://schemas.microsoft.com/office/drawing/2014/main" id="{3D34B413-E45A-6A56-9A22-105E6E70B2C0}"/>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1528EDD9-AC17-0F1A-8801-131C5BFF639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9D5F6CA9-DD8A-69B1-67A3-15A9071B8BB1}"/>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8261BB34-74BF-13DD-EA07-8A6370715D98}"/>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66F7CBC9-876A-FE61-B5E3-2F2DB5C6F697}"/>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4836AC8C-030E-A4B9-8250-2D1BF5940F93}"/>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26FE4D66-8926-1A87-4CAF-3E530F7682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265BEE43-A9B4-D006-539F-8AC38CD9E4C9}"/>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37" name="Group 65">
            <a:extLst>
              <a:ext uri="{FF2B5EF4-FFF2-40B4-BE49-F238E27FC236}">
                <a16:creationId xmlns:a16="http://schemas.microsoft.com/office/drawing/2014/main" id="{9086BEEF-7D31-3A41-93AF-27A0880FF21E}"/>
              </a:ext>
            </a:extLst>
          </p:cNvPr>
          <p:cNvGrpSpPr/>
          <p:nvPr/>
        </p:nvGrpSpPr>
        <p:grpSpPr>
          <a:xfrm>
            <a:off x="5380567" y="4555521"/>
            <a:ext cx="220832" cy="193228"/>
            <a:chOff x="0" y="0"/>
            <a:chExt cx="812800" cy="711200"/>
          </a:xfrm>
        </p:grpSpPr>
        <p:sp>
          <p:nvSpPr>
            <p:cNvPr id="38" name="Freeform 66">
              <a:extLst>
                <a:ext uri="{FF2B5EF4-FFF2-40B4-BE49-F238E27FC236}">
                  <a16:creationId xmlns:a16="http://schemas.microsoft.com/office/drawing/2014/main" id="{57A6BD03-2A52-7C86-6B05-64DD68AA65B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BB4E3513-8C8A-9AC4-B884-BEC0DF1FC9F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52" name="Group 65">
            <a:extLst>
              <a:ext uri="{FF2B5EF4-FFF2-40B4-BE49-F238E27FC236}">
                <a16:creationId xmlns:a16="http://schemas.microsoft.com/office/drawing/2014/main" id="{8F340680-1FD6-6114-50D3-C1A9D922E0EA}"/>
              </a:ext>
            </a:extLst>
          </p:cNvPr>
          <p:cNvGrpSpPr/>
          <p:nvPr/>
        </p:nvGrpSpPr>
        <p:grpSpPr>
          <a:xfrm>
            <a:off x="3763986" y="6370276"/>
            <a:ext cx="220832" cy="193228"/>
            <a:chOff x="0" y="0"/>
            <a:chExt cx="812800" cy="711200"/>
          </a:xfrm>
        </p:grpSpPr>
        <p:sp>
          <p:nvSpPr>
            <p:cNvPr id="53" name="Freeform 66">
              <a:extLst>
                <a:ext uri="{FF2B5EF4-FFF2-40B4-BE49-F238E27FC236}">
                  <a16:creationId xmlns:a16="http://schemas.microsoft.com/office/drawing/2014/main" id="{A3D0DF7A-ED5E-F89F-0A31-60EF7CF7707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70BBBA2F-8429-FF4E-AF62-E6ED1E4F96C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0E28DEE5-116D-D107-346C-91584877F987}"/>
              </a:ext>
            </a:extLst>
          </p:cNvPr>
          <p:cNvGrpSpPr/>
          <p:nvPr/>
        </p:nvGrpSpPr>
        <p:grpSpPr>
          <a:xfrm>
            <a:off x="10269910" y="1760183"/>
            <a:ext cx="220832" cy="193228"/>
            <a:chOff x="0" y="0"/>
            <a:chExt cx="812800" cy="711200"/>
          </a:xfrm>
        </p:grpSpPr>
        <p:sp>
          <p:nvSpPr>
            <p:cNvPr id="8" name="Freeform 66">
              <a:extLst>
                <a:ext uri="{FF2B5EF4-FFF2-40B4-BE49-F238E27FC236}">
                  <a16:creationId xmlns:a16="http://schemas.microsoft.com/office/drawing/2014/main" id="{3083F7C1-4632-9CBA-F4A3-4DBB8AFEFAB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C985E44B-C144-0E57-EBE5-EFD63531057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3B68C14F-9713-EC39-738F-B8CDC96C4D35}"/>
              </a:ext>
            </a:extLst>
          </p:cNvPr>
          <p:cNvGrpSpPr/>
          <p:nvPr/>
        </p:nvGrpSpPr>
        <p:grpSpPr>
          <a:xfrm>
            <a:off x="3758069" y="1709651"/>
            <a:ext cx="220832" cy="193228"/>
            <a:chOff x="0" y="0"/>
            <a:chExt cx="812800" cy="711200"/>
          </a:xfrm>
        </p:grpSpPr>
        <p:sp>
          <p:nvSpPr>
            <p:cNvPr id="15" name="Freeform 66">
              <a:extLst>
                <a:ext uri="{FF2B5EF4-FFF2-40B4-BE49-F238E27FC236}">
                  <a16:creationId xmlns:a16="http://schemas.microsoft.com/office/drawing/2014/main" id="{970851E5-D0AC-7BE2-26FD-2BC52D47524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F8CA9D9A-BE0C-FF72-44C8-C1FC9E9CEF7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8" name="Group 65">
            <a:extLst>
              <a:ext uri="{FF2B5EF4-FFF2-40B4-BE49-F238E27FC236}">
                <a16:creationId xmlns:a16="http://schemas.microsoft.com/office/drawing/2014/main" id="{DB05508E-9CCC-6220-1FE3-A1144C880A65}"/>
              </a:ext>
            </a:extLst>
          </p:cNvPr>
          <p:cNvGrpSpPr/>
          <p:nvPr/>
        </p:nvGrpSpPr>
        <p:grpSpPr>
          <a:xfrm>
            <a:off x="3748448" y="5388622"/>
            <a:ext cx="220832" cy="193228"/>
            <a:chOff x="0" y="0"/>
            <a:chExt cx="812800" cy="711200"/>
          </a:xfrm>
        </p:grpSpPr>
        <p:sp>
          <p:nvSpPr>
            <p:cNvPr id="19" name="Freeform 66">
              <a:extLst>
                <a:ext uri="{FF2B5EF4-FFF2-40B4-BE49-F238E27FC236}">
                  <a16:creationId xmlns:a16="http://schemas.microsoft.com/office/drawing/2014/main" id="{6AF80ED6-874A-F65D-4FE1-68AAAB5E317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77E0ECDA-D62F-529A-736E-1CC347A48EA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0" name="Freeform 63">
            <a:extLst>
              <a:ext uri="{FF2B5EF4-FFF2-40B4-BE49-F238E27FC236}">
                <a16:creationId xmlns:a16="http://schemas.microsoft.com/office/drawing/2014/main" id="{C26C8BCF-854B-3860-C4E8-65C5C1853AAA}"/>
              </a:ext>
            </a:extLst>
          </p:cNvPr>
          <p:cNvSpPr/>
          <p:nvPr/>
        </p:nvSpPr>
        <p:spPr>
          <a:xfrm>
            <a:off x="7229297" y="172608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56255199-B35F-58CA-5BB2-9D01F3185805}"/>
              </a:ext>
            </a:extLst>
          </p:cNvPr>
          <p:cNvSpPr/>
          <p:nvPr/>
        </p:nvSpPr>
        <p:spPr>
          <a:xfrm>
            <a:off x="5360320" y="1735311"/>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075825D2-407C-DAC1-1F84-5B69E7726993}"/>
              </a:ext>
            </a:extLst>
          </p:cNvPr>
          <p:cNvGrpSpPr/>
          <p:nvPr/>
        </p:nvGrpSpPr>
        <p:grpSpPr>
          <a:xfrm>
            <a:off x="7247763" y="7156100"/>
            <a:ext cx="220832" cy="193228"/>
            <a:chOff x="0" y="0"/>
            <a:chExt cx="812800" cy="711200"/>
          </a:xfrm>
        </p:grpSpPr>
        <p:sp>
          <p:nvSpPr>
            <p:cNvPr id="56" name="Freeform 66">
              <a:extLst>
                <a:ext uri="{FF2B5EF4-FFF2-40B4-BE49-F238E27FC236}">
                  <a16:creationId xmlns:a16="http://schemas.microsoft.com/office/drawing/2014/main" id="{31E252E1-C23A-70D6-672C-6D8F1471EE5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CA851556-96B9-345C-B2F6-E4A0DFF585B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DB69825E-0771-3BB6-690B-6D99EE827CB0}"/>
              </a:ext>
            </a:extLst>
          </p:cNvPr>
          <p:cNvSpPr/>
          <p:nvPr/>
        </p:nvSpPr>
        <p:spPr>
          <a:xfrm>
            <a:off x="8840175" y="172608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90" name="Group 65">
            <a:extLst>
              <a:ext uri="{FF2B5EF4-FFF2-40B4-BE49-F238E27FC236}">
                <a16:creationId xmlns:a16="http://schemas.microsoft.com/office/drawing/2014/main" id="{6F310A26-CE8F-2BDA-0BA8-6CB505FA2370}"/>
              </a:ext>
            </a:extLst>
          </p:cNvPr>
          <p:cNvGrpSpPr/>
          <p:nvPr/>
        </p:nvGrpSpPr>
        <p:grpSpPr>
          <a:xfrm>
            <a:off x="10269910" y="3456289"/>
            <a:ext cx="220832" cy="193228"/>
            <a:chOff x="0" y="0"/>
            <a:chExt cx="812800" cy="711200"/>
          </a:xfrm>
        </p:grpSpPr>
        <p:sp>
          <p:nvSpPr>
            <p:cNvPr id="91" name="Freeform 66">
              <a:extLst>
                <a:ext uri="{FF2B5EF4-FFF2-40B4-BE49-F238E27FC236}">
                  <a16:creationId xmlns:a16="http://schemas.microsoft.com/office/drawing/2014/main" id="{BBED8B25-A90E-1E9A-7A3F-B72ED3E6700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6DD85465-1CCF-A9C0-8100-76391D1EE3B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94" name="Picture 93" descr="Colorful ukuleles on display">
            <a:extLst>
              <a:ext uri="{FF2B5EF4-FFF2-40B4-BE49-F238E27FC236}">
                <a16:creationId xmlns:a16="http://schemas.microsoft.com/office/drawing/2014/main" id="{7EA7F4CB-814A-4905-3D3B-A69F7292708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01872" y="6860707"/>
            <a:ext cx="564792" cy="373954"/>
          </a:xfrm>
          <a:prstGeom prst="rect">
            <a:avLst/>
          </a:prstGeom>
        </p:spPr>
      </p:pic>
      <p:grpSp>
        <p:nvGrpSpPr>
          <p:cNvPr id="17" name="Group 65">
            <a:extLst>
              <a:ext uri="{FF2B5EF4-FFF2-40B4-BE49-F238E27FC236}">
                <a16:creationId xmlns:a16="http://schemas.microsoft.com/office/drawing/2014/main" id="{935B226A-F5AC-508E-858A-D481545D0097}"/>
              </a:ext>
            </a:extLst>
          </p:cNvPr>
          <p:cNvGrpSpPr/>
          <p:nvPr/>
        </p:nvGrpSpPr>
        <p:grpSpPr>
          <a:xfrm>
            <a:off x="8822435" y="4557872"/>
            <a:ext cx="220832" cy="193228"/>
            <a:chOff x="0" y="0"/>
            <a:chExt cx="812800" cy="711200"/>
          </a:xfrm>
        </p:grpSpPr>
        <p:sp>
          <p:nvSpPr>
            <p:cNvPr id="21" name="Freeform 66">
              <a:extLst>
                <a:ext uri="{FF2B5EF4-FFF2-40B4-BE49-F238E27FC236}">
                  <a16:creationId xmlns:a16="http://schemas.microsoft.com/office/drawing/2014/main" id="{76F8E4E6-B9E2-A99A-4D40-A773D748D28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6" name="TextBox 67">
              <a:extLst>
                <a:ext uri="{FF2B5EF4-FFF2-40B4-BE49-F238E27FC236}">
                  <a16:creationId xmlns:a16="http://schemas.microsoft.com/office/drawing/2014/main" id="{EDC55B9B-91F1-7BF7-9318-0AEA0BE5157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7" name="Group 65">
            <a:extLst>
              <a:ext uri="{FF2B5EF4-FFF2-40B4-BE49-F238E27FC236}">
                <a16:creationId xmlns:a16="http://schemas.microsoft.com/office/drawing/2014/main" id="{80D7531B-9481-1FE2-8F0D-213A48A57DED}"/>
              </a:ext>
            </a:extLst>
          </p:cNvPr>
          <p:cNvGrpSpPr/>
          <p:nvPr/>
        </p:nvGrpSpPr>
        <p:grpSpPr>
          <a:xfrm>
            <a:off x="5380567" y="3295101"/>
            <a:ext cx="220832" cy="193228"/>
            <a:chOff x="0" y="0"/>
            <a:chExt cx="812800" cy="711200"/>
          </a:xfrm>
        </p:grpSpPr>
        <p:sp>
          <p:nvSpPr>
            <p:cNvPr id="28" name="Freeform 66">
              <a:extLst>
                <a:ext uri="{FF2B5EF4-FFF2-40B4-BE49-F238E27FC236}">
                  <a16:creationId xmlns:a16="http://schemas.microsoft.com/office/drawing/2014/main" id="{ADE9BE20-F118-71E3-73E8-68C90BA524E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F2A44A77-D31C-1C91-4639-1B04C34AF32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81" name="Group 62">
            <a:extLst>
              <a:ext uri="{FF2B5EF4-FFF2-40B4-BE49-F238E27FC236}">
                <a16:creationId xmlns:a16="http://schemas.microsoft.com/office/drawing/2014/main" id="{65C42323-DED2-043C-30CB-F5906618C5A6}"/>
              </a:ext>
            </a:extLst>
          </p:cNvPr>
          <p:cNvGrpSpPr/>
          <p:nvPr/>
        </p:nvGrpSpPr>
        <p:grpSpPr>
          <a:xfrm>
            <a:off x="8817396" y="7142712"/>
            <a:ext cx="242972" cy="242972"/>
            <a:chOff x="0" y="0"/>
            <a:chExt cx="812800" cy="812800"/>
          </a:xfrm>
        </p:grpSpPr>
        <p:sp>
          <p:nvSpPr>
            <p:cNvPr id="82" name="Freeform 63">
              <a:extLst>
                <a:ext uri="{FF2B5EF4-FFF2-40B4-BE49-F238E27FC236}">
                  <a16:creationId xmlns:a16="http://schemas.microsoft.com/office/drawing/2014/main" id="{B146153C-2A10-BD1F-0798-EC957E8107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4" name="TextBox 64">
              <a:extLst>
                <a:ext uri="{FF2B5EF4-FFF2-40B4-BE49-F238E27FC236}">
                  <a16:creationId xmlns:a16="http://schemas.microsoft.com/office/drawing/2014/main" id="{EACE77E9-584E-B624-0B0A-257B00EDBA3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104" name="Group 62">
            <a:extLst>
              <a:ext uri="{FF2B5EF4-FFF2-40B4-BE49-F238E27FC236}">
                <a16:creationId xmlns:a16="http://schemas.microsoft.com/office/drawing/2014/main" id="{E7BC017E-FD24-90B4-2695-33697BCED82C}"/>
              </a:ext>
            </a:extLst>
          </p:cNvPr>
          <p:cNvGrpSpPr/>
          <p:nvPr/>
        </p:nvGrpSpPr>
        <p:grpSpPr>
          <a:xfrm>
            <a:off x="10247770" y="7154224"/>
            <a:ext cx="242972" cy="242972"/>
            <a:chOff x="0" y="0"/>
            <a:chExt cx="812800" cy="812800"/>
          </a:xfrm>
        </p:grpSpPr>
        <p:sp>
          <p:nvSpPr>
            <p:cNvPr id="105" name="Freeform 63">
              <a:extLst>
                <a:ext uri="{FF2B5EF4-FFF2-40B4-BE49-F238E27FC236}">
                  <a16:creationId xmlns:a16="http://schemas.microsoft.com/office/drawing/2014/main" id="{6A5F3F77-085F-FA56-3EE9-174A54882B1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6" name="TextBox 64">
              <a:extLst>
                <a:ext uri="{FF2B5EF4-FFF2-40B4-BE49-F238E27FC236}">
                  <a16:creationId xmlns:a16="http://schemas.microsoft.com/office/drawing/2014/main" id="{8593450F-F05B-2196-DD6F-09B5DEE0ED45}"/>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9" name="Group 65">
            <a:extLst>
              <a:ext uri="{FF2B5EF4-FFF2-40B4-BE49-F238E27FC236}">
                <a16:creationId xmlns:a16="http://schemas.microsoft.com/office/drawing/2014/main" id="{BDEE772A-A08B-2147-847B-11CEE7762F87}"/>
              </a:ext>
            </a:extLst>
          </p:cNvPr>
          <p:cNvGrpSpPr/>
          <p:nvPr/>
        </p:nvGrpSpPr>
        <p:grpSpPr>
          <a:xfrm>
            <a:off x="7214160" y="3272278"/>
            <a:ext cx="220832" cy="193228"/>
            <a:chOff x="0" y="0"/>
            <a:chExt cx="812800" cy="711200"/>
          </a:xfrm>
        </p:grpSpPr>
        <p:sp>
          <p:nvSpPr>
            <p:cNvPr id="13" name="Freeform 66">
              <a:extLst>
                <a:ext uri="{FF2B5EF4-FFF2-40B4-BE49-F238E27FC236}">
                  <a16:creationId xmlns:a16="http://schemas.microsoft.com/office/drawing/2014/main" id="{12AA7CD9-36DA-1A2B-6907-255D5696424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3" name="TextBox 67">
              <a:extLst>
                <a:ext uri="{FF2B5EF4-FFF2-40B4-BE49-F238E27FC236}">
                  <a16:creationId xmlns:a16="http://schemas.microsoft.com/office/drawing/2014/main" id="{FD44C903-3884-0DBC-8225-C67E5D4D6FB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7" name="Group 65">
            <a:extLst>
              <a:ext uri="{FF2B5EF4-FFF2-40B4-BE49-F238E27FC236}">
                <a16:creationId xmlns:a16="http://schemas.microsoft.com/office/drawing/2014/main" id="{39A341ED-09C9-A442-5091-5E460C581CF1}"/>
              </a:ext>
            </a:extLst>
          </p:cNvPr>
          <p:cNvGrpSpPr/>
          <p:nvPr/>
        </p:nvGrpSpPr>
        <p:grpSpPr>
          <a:xfrm>
            <a:off x="7247763" y="4585291"/>
            <a:ext cx="220832" cy="193228"/>
            <a:chOff x="0" y="0"/>
            <a:chExt cx="812800" cy="711200"/>
          </a:xfrm>
        </p:grpSpPr>
        <p:sp>
          <p:nvSpPr>
            <p:cNvPr id="25" name="Freeform 66">
              <a:extLst>
                <a:ext uri="{FF2B5EF4-FFF2-40B4-BE49-F238E27FC236}">
                  <a16:creationId xmlns:a16="http://schemas.microsoft.com/office/drawing/2014/main" id="{BF355EC5-40EC-7CA0-3A03-2717B8E38E4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3D10F2C4-D777-FF93-117B-5E7709C38AA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1" name="Group 65">
            <a:extLst>
              <a:ext uri="{FF2B5EF4-FFF2-40B4-BE49-F238E27FC236}">
                <a16:creationId xmlns:a16="http://schemas.microsoft.com/office/drawing/2014/main" id="{A366E559-715F-DD67-E4E0-9C0DE4BE3770}"/>
              </a:ext>
            </a:extLst>
          </p:cNvPr>
          <p:cNvGrpSpPr/>
          <p:nvPr/>
        </p:nvGrpSpPr>
        <p:grpSpPr>
          <a:xfrm>
            <a:off x="8851901" y="6235313"/>
            <a:ext cx="220832" cy="193228"/>
            <a:chOff x="0" y="0"/>
            <a:chExt cx="812800" cy="711200"/>
          </a:xfrm>
        </p:grpSpPr>
        <p:sp>
          <p:nvSpPr>
            <p:cNvPr id="42" name="Freeform 66">
              <a:extLst>
                <a:ext uri="{FF2B5EF4-FFF2-40B4-BE49-F238E27FC236}">
                  <a16:creationId xmlns:a16="http://schemas.microsoft.com/office/drawing/2014/main" id="{20601E86-8459-D189-AA95-C4F2ED43C09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0C653BC0-9BCC-FFE6-62AC-8D6FFA1DC94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51" name="Picture 50" descr="Assorted colorful toy blocks">
            <a:extLst>
              <a:ext uri="{FF2B5EF4-FFF2-40B4-BE49-F238E27FC236}">
                <a16:creationId xmlns:a16="http://schemas.microsoft.com/office/drawing/2014/main" id="{4C2520EF-1E9A-D195-FDB8-797CC010C8A1}"/>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472601" y="6238623"/>
            <a:ext cx="466666" cy="311079"/>
          </a:xfrm>
          <a:prstGeom prst="rect">
            <a:avLst/>
          </a:prstGeom>
        </p:spPr>
      </p:pic>
      <p:pic>
        <p:nvPicPr>
          <p:cNvPr id="60" name="Picture 59" descr="Hands typing on laptop">
            <a:extLst>
              <a:ext uri="{FF2B5EF4-FFF2-40B4-BE49-F238E27FC236}">
                <a16:creationId xmlns:a16="http://schemas.microsoft.com/office/drawing/2014/main" id="{E4DF551C-CD7C-365F-F205-46AAE2A7048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00696" y="4394459"/>
            <a:ext cx="727303" cy="337699"/>
          </a:xfrm>
          <a:prstGeom prst="rect">
            <a:avLst/>
          </a:prstGeom>
        </p:spPr>
      </p:pic>
      <p:pic>
        <p:nvPicPr>
          <p:cNvPr id="61" name="Picture 60" descr="Watercolor palette">
            <a:extLst>
              <a:ext uri="{FF2B5EF4-FFF2-40B4-BE49-F238E27FC236}">
                <a16:creationId xmlns:a16="http://schemas.microsoft.com/office/drawing/2014/main" id="{F4639272-4E13-2B44-9440-C44B3F0D5FD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20003" y="3178442"/>
            <a:ext cx="482558" cy="321705"/>
          </a:xfrm>
          <a:prstGeom prst="rect">
            <a:avLst/>
          </a:prstGeom>
        </p:spPr>
      </p:pic>
      <p:sp>
        <p:nvSpPr>
          <p:cNvPr id="33" name="Freeform 63">
            <a:extLst>
              <a:ext uri="{FF2B5EF4-FFF2-40B4-BE49-F238E27FC236}">
                <a16:creationId xmlns:a16="http://schemas.microsoft.com/office/drawing/2014/main" id="{B385D364-97B6-B84C-1DDB-4310155B66C2}"/>
              </a:ext>
            </a:extLst>
          </p:cNvPr>
          <p:cNvSpPr/>
          <p:nvPr/>
        </p:nvSpPr>
        <p:spPr>
          <a:xfrm>
            <a:off x="5346700" y="7131228"/>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24" name="Picture 23" descr="Pastel checklist and pencil">
            <a:extLst>
              <a:ext uri="{FF2B5EF4-FFF2-40B4-BE49-F238E27FC236}">
                <a16:creationId xmlns:a16="http://schemas.microsoft.com/office/drawing/2014/main" id="{B087D1F5-DED8-CCBF-DEAE-FFB6B7F7DD2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22137" y="3926612"/>
            <a:ext cx="701110" cy="573635"/>
          </a:xfrm>
          <a:prstGeom prst="rect">
            <a:avLst/>
          </a:prstGeom>
        </p:spPr>
      </p:pic>
      <p:pic>
        <p:nvPicPr>
          <p:cNvPr id="35" name="Picture 34" descr="A blue and white sign with white text&#10;&#10;AI-generated content may be incorrect.">
            <a:extLst>
              <a:ext uri="{FF2B5EF4-FFF2-40B4-BE49-F238E27FC236}">
                <a16:creationId xmlns:a16="http://schemas.microsoft.com/office/drawing/2014/main" id="{88191AB2-2C1F-30F4-D313-4A8269E21E4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52015" y="119847"/>
            <a:ext cx="1469942" cy="406703"/>
          </a:xfrm>
          <a:prstGeom prst="rect">
            <a:avLst/>
          </a:prstGeom>
        </p:spPr>
      </p:pic>
      <p:grpSp>
        <p:nvGrpSpPr>
          <p:cNvPr id="40" name="Group 65">
            <a:extLst>
              <a:ext uri="{FF2B5EF4-FFF2-40B4-BE49-F238E27FC236}">
                <a16:creationId xmlns:a16="http://schemas.microsoft.com/office/drawing/2014/main" id="{1B493DE1-F618-DBA8-C4F5-AFA7138138C5}"/>
              </a:ext>
            </a:extLst>
          </p:cNvPr>
          <p:cNvGrpSpPr/>
          <p:nvPr/>
        </p:nvGrpSpPr>
        <p:grpSpPr>
          <a:xfrm>
            <a:off x="10275597" y="4572537"/>
            <a:ext cx="220832" cy="193228"/>
            <a:chOff x="0" y="0"/>
            <a:chExt cx="812800" cy="711200"/>
          </a:xfrm>
        </p:grpSpPr>
        <p:sp>
          <p:nvSpPr>
            <p:cNvPr id="43" name="Freeform 66">
              <a:extLst>
                <a:ext uri="{FF2B5EF4-FFF2-40B4-BE49-F238E27FC236}">
                  <a16:creationId xmlns:a16="http://schemas.microsoft.com/office/drawing/2014/main" id="{A0C66397-1A0D-1E7A-AAB3-AA8502D5F9E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4" name="TextBox 67">
              <a:extLst>
                <a:ext uri="{FF2B5EF4-FFF2-40B4-BE49-F238E27FC236}">
                  <a16:creationId xmlns:a16="http://schemas.microsoft.com/office/drawing/2014/main" id="{F511DBBC-C2F3-7D04-5D02-ABEF8A9C50A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2" name="Group 65">
            <a:extLst>
              <a:ext uri="{FF2B5EF4-FFF2-40B4-BE49-F238E27FC236}">
                <a16:creationId xmlns:a16="http://schemas.microsoft.com/office/drawing/2014/main" id="{363E3ED7-22FE-3C78-D8AE-C747BE3BC26C}"/>
              </a:ext>
            </a:extLst>
          </p:cNvPr>
          <p:cNvGrpSpPr/>
          <p:nvPr/>
        </p:nvGrpSpPr>
        <p:grpSpPr>
          <a:xfrm>
            <a:off x="5346700" y="6328206"/>
            <a:ext cx="220832" cy="193228"/>
            <a:chOff x="0" y="0"/>
            <a:chExt cx="812800" cy="711200"/>
          </a:xfrm>
        </p:grpSpPr>
        <p:sp>
          <p:nvSpPr>
            <p:cNvPr id="29" name="Freeform 66">
              <a:extLst>
                <a:ext uri="{FF2B5EF4-FFF2-40B4-BE49-F238E27FC236}">
                  <a16:creationId xmlns:a16="http://schemas.microsoft.com/office/drawing/2014/main" id="{D9596C43-0F78-E6DE-D38D-E7B05FB97D9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5" name="TextBox 67">
              <a:extLst>
                <a:ext uri="{FF2B5EF4-FFF2-40B4-BE49-F238E27FC236}">
                  <a16:creationId xmlns:a16="http://schemas.microsoft.com/office/drawing/2014/main" id="{9D939E6B-1B84-5259-7B2B-6B05D7D8AD6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50" name="Freeform 63">
            <a:extLst>
              <a:ext uri="{FF2B5EF4-FFF2-40B4-BE49-F238E27FC236}">
                <a16:creationId xmlns:a16="http://schemas.microsoft.com/office/drawing/2014/main" id="{EACBC5EF-99DC-4598-D5A7-48E1B380A458}"/>
              </a:ext>
            </a:extLst>
          </p:cNvPr>
          <p:cNvSpPr/>
          <p:nvPr/>
        </p:nvSpPr>
        <p:spPr>
          <a:xfrm>
            <a:off x="3757989" y="7168461"/>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Tree>
    <p:extLst>
      <p:ext uri="{BB962C8B-B14F-4D97-AF65-F5344CB8AC3E}">
        <p14:creationId xmlns:p14="http://schemas.microsoft.com/office/powerpoint/2010/main" val="3074448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A9FD0AAF-2634-F3BB-995B-7F63A5895043}"/>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029906F-8E56-7CAA-A9E2-BEC133EDAC02}"/>
              </a:ext>
            </a:extLst>
          </p:cNvPr>
          <p:cNvGraphicFramePr>
            <a:graphicFrameLocks noGrp="1"/>
          </p:cNvGraphicFramePr>
          <p:nvPr>
            <p:extLst>
              <p:ext uri="{D42A27DB-BD31-4B8C-83A1-F6EECF244321}">
                <p14:modId xmlns:p14="http://schemas.microsoft.com/office/powerpoint/2010/main" val="625864290"/>
              </p:ext>
            </p:extLst>
          </p:nvPr>
        </p:nvGraphicFramePr>
        <p:xfrm>
          <a:off x="2619793" y="598987"/>
          <a:ext cx="7964182" cy="6891742"/>
        </p:xfrm>
        <a:graphic>
          <a:graphicData uri="http://schemas.openxmlformats.org/drawingml/2006/table">
            <a:tbl>
              <a:tblPr/>
              <a:tblGrid>
                <a:gridCol w="1449287">
                  <a:extLst>
                    <a:ext uri="{9D8B030D-6E8A-4147-A177-3AD203B41FA5}">
                      <a16:colId xmlns:a16="http://schemas.microsoft.com/office/drawing/2014/main" val="20000"/>
                    </a:ext>
                  </a:extLst>
                </a:gridCol>
                <a:gridCol w="1611630">
                  <a:extLst>
                    <a:ext uri="{9D8B030D-6E8A-4147-A177-3AD203B41FA5}">
                      <a16:colId xmlns:a16="http://schemas.microsoft.com/office/drawing/2014/main" val="20001"/>
                    </a:ext>
                  </a:extLst>
                </a:gridCol>
                <a:gridCol w="1874520">
                  <a:extLst>
                    <a:ext uri="{9D8B030D-6E8A-4147-A177-3AD203B41FA5}">
                      <a16:colId xmlns:a16="http://schemas.microsoft.com/office/drawing/2014/main" val="20002"/>
                    </a:ext>
                  </a:extLst>
                </a:gridCol>
                <a:gridCol w="1588770">
                  <a:extLst>
                    <a:ext uri="{9D8B030D-6E8A-4147-A177-3AD203B41FA5}">
                      <a16:colId xmlns:a16="http://schemas.microsoft.com/office/drawing/2014/main" val="20003"/>
                    </a:ext>
                  </a:extLst>
                </a:gridCol>
                <a:gridCol w="1439975">
                  <a:extLst>
                    <a:ext uri="{9D8B030D-6E8A-4147-A177-3AD203B41FA5}">
                      <a16:colId xmlns:a16="http://schemas.microsoft.com/office/drawing/2014/main" val="20004"/>
                    </a:ext>
                  </a:extLst>
                </a:gridCol>
              </a:tblGrid>
              <a:tr h="730541">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08/09/2025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09/09/2025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10/09/2025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11/09/2025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12/09/2025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28265">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28265">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839799">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Arts &amp; Crafts</a:t>
                      </a:r>
                    </a:p>
                    <a:p>
                      <a:pPr algn="ctr">
                        <a:lnSpc>
                          <a:spcPts val="1515"/>
                        </a:lnSpc>
                      </a:pPr>
                      <a:r>
                        <a:rPr lang="en-US" sz="1050" b="0" dirty="0">
                          <a:solidFill>
                            <a:srgbClr val="000000"/>
                          </a:solidFill>
                          <a:latin typeface="DM Sans"/>
                        </a:rPr>
                        <a:t>10:30-11:30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Basic IT Skills</a:t>
                      </a:r>
                    </a:p>
                    <a:p>
                      <a:pPr algn="ctr">
                        <a:lnSpc>
                          <a:spcPts val="1515"/>
                        </a:lnSpc>
                      </a:pPr>
                      <a:r>
                        <a:rPr lang="en-US" sz="1050" b="0" dirty="0">
                          <a:solidFill>
                            <a:srgbClr val="000000"/>
                          </a:solidFill>
                          <a:latin typeface="DM Sans"/>
                        </a:rPr>
                        <a:t>11:30-12:00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Job Club</a:t>
                      </a:r>
                    </a:p>
                    <a:p>
                      <a:pPr algn="ctr">
                        <a:lnSpc>
                          <a:spcPts val="1515"/>
                        </a:lnSpc>
                      </a:pPr>
                      <a:r>
                        <a:rPr lang="en-US" sz="1050" b="0" dirty="0">
                          <a:solidFill>
                            <a:srgbClr val="000000"/>
                          </a:solidFill>
                          <a:latin typeface="DM Sans"/>
                        </a:rPr>
                        <a:t>12:00-1:00</a:t>
                      </a:r>
                      <a:endParaRPr lang="en-US" sz="105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Food Safety and Storage</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rowSpan="2">
                  <a:txBody>
                    <a:bodyPr/>
                    <a:lstStyle/>
                    <a:p>
                      <a:pPr algn="ctr">
                        <a:lnSpc>
                          <a:spcPts val="1515"/>
                        </a:lnSpc>
                        <a:defRPr/>
                      </a:pPr>
                      <a:r>
                        <a:rPr lang="en-GB" sz="1100" dirty="0">
                          <a:latin typeface="DM Sans" pitchFamily="2" charset="0"/>
                        </a:rPr>
                        <a:t>Ready, Steady, Cook</a:t>
                      </a:r>
                    </a:p>
                    <a:p>
                      <a:pPr algn="ctr">
                        <a:lnSpc>
                          <a:spcPts val="1515"/>
                        </a:lnSpc>
                        <a:defRPr/>
                      </a:pPr>
                      <a:r>
                        <a:rPr lang="en-GB" sz="1100" dirty="0">
                          <a:latin typeface="DM Sans" pitchFamily="2" charset="0"/>
                        </a:rPr>
                        <a:t>10:30-12:00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US" sz="1100" b="1" dirty="0">
                          <a:solidFill>
                            <a:srgbClr val="000000"/>
                          </a:solidFill>
                          <a:latin typeface="DM Sans"/>
                        </a:rPr>
                        <a:t>18-29 only sessions</a:t>
                      </a:r>
                    </a:p>
                    <a:p>
                      <a:pPr algn="ctr"/>
                      <a:endParaRPr lang="en-US" sz="1050" b="1" dirty="0">
                        <a:solidFill>
                          <a:srgbClr val="000000"/>
                        </a:solidFill>
                        <a:latin typeface="DM Sans"/>
                      </a:endParaRPr>
                    </a:p>
                    <a:p>
                      <a:pPr algn="ctr"/>
                      <a:r>
                        <a:rPr lang="en-US" sz="1050" b="0" dirty="0">
                          <a:solidFill>
                            <a:srgbClr val="000000"/>
                          </a:solidFill>
                          <a:latin typeface="DM Sans"/>
                        </a:rPr>
                        <a:t>CV Writing</a:t>
                      </a:r>
                    </a:p>
                    <a:p>
                      <a:pPr algn="ctr"/>
                      <a:r>
                        <a:rPr lang="en-US" sz="1050" b="0" dirty="0">
                          <a:solidFill>
                            <a:srgbClr val="000000"/>
                          </a:solidFill>
                          <a:latin typeface="DM Sans"/>
                        </a:rPr>
                        <a:t>10:30-11:00</a:t>
                      </a:r>
                    </a:p>
                    <a:p>
                      <a:pPr algn="ctr"/>
                      <a:endParaRPr lang="en-US" sz="1050" b="0" dirty="0">
                        <a:solidFill>
                          <a:srgbClr val="000000"/>
                        </a:solidFill>
                        <a:latin typeface="DM Sans"/>
                      </a:endParaRPr>
                    </a:p>
                    <a:p>
                      <a:pPr algn="ctr"/>
                      <a:r>
                        <a:rPr lang="en-US" sz="1050" b="0" dirty="0">
                          <a:solidFill>
                            <a:srgbClr val="000000"/>
                          </a:solidFill>
                          <a:latin typeface="DM Sans"/>
                        </a:rPr>
                        <a:t>Mock interviews</a:t>
                      </a:r>
                    </a:p>
                    <a:p>
                      <a:pPr algn="ctr"/>
                      <a:r>
                        <a:rPr lang="en-US" sz="1050" b="0" dirty="0">
                          <a:solidFill>
                            <a:srgbClr val="000000"/>
                          </a:solidFill>
                          <a:latin typeface="DM Sans"/>
                        </a:rPr>
                        <a:t>11:00-12:00</a:t>
                      </a:r>
                    </a:p>
                    <a:p>
                      <a:pPr algn="ctr"/>
                      <a:endParaRPr lang="en-US" sz="1050" b="0" dirty="0">
                        <a:solidFill>
                          <a:srgbClr val="000000"/>
                        </a:solidFill>
                        <a:latin typeface="DM Sans"/>
                      </a:endParaRPr>
                    </a:p>
                    <a:p>
                      <a:pPr algn="ctr"/>
                      <a:r>
                        <a:rPr lang="en-US" sz="1050" b="0" dirty="0">
                          <a:solidFill>
                            <a:srgbClr val="000000"/>
                          </a:solidFill>
                          <a:latin typeface="DM Sans"/>
                        </a:rPr>
                        <a:t>Digital College</a:t>
                      </a:r>
                    </a:p>
                    <a:p>
                      <a:pPr algn="ctr"/>
                      <a:r>
                        <a:rPr lang="en-US" sz="1050" b="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1257080">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p>
                    <a:p>
                      <a:pPr algn="ctr">
                        <a:lnSpc>
                          <a:spcPts val="1515"/>
                        </a:lnSpc>
                      </a:pPr>
                      <a:endParaRPr lang="en-US" sz="1100"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UPW – invite only</a:t>
                      </a:r>
                    </a:p>
                    <a:p>
                      <a:pPr algn="ctr">
                        <a:lnSpc>
                          <a:spcPts val="1515"/>
                        </a:lnSpc>
                        <a:defRPr/>
                      </a:pPr>
                      <a:r>
                        <a:rPr lang="en-US" sz="110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382575293"/>
                  </a:ext>
                </a:extLst>
              </a:tr>
              <a:tr h="820301">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Job Club with Anna</a:t>
                      </a:r>
                    </a:p>
                    <a:p>
                      <a:pPr algn="ctr">
                        <a:lnSpc>
                          <a:spcPts val="1515"/>
                        </a:lnSpc>
                        <a:defRPr/>
                      </a:pPr>
                      <a:r>
                        <a:rPr lang="en-US" sz="1100" dirty="0">
                          <a:solidFill>
                            <a:srgbClr val="000000"/>
                          </a:solidFill>
                          <a:latin typeface="DM Sans"/>
                        </a:rPr>
                        <a:t>10:00-3:00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2395767"/>
                  </a:ext>
                </a:extLst>
              </a:tr>
              <a:tr h="894340">
                <a:tc rowSpan="2">
                  <a:txBody>
                    <a:bodyPr/>
                    <a:lstStyle/>
                    <a:p>
                      <a:pPr algn="ctr">
                        <a:lnSpc>
                          <a:spcPts val="1515"/>
                        </a:lnSpc>
                      </a:pPr>
                      <a:r>
                        <a:rPr lang="en-US" sz="1100" dirty="0">
                          <a:solidFill>
                            <a:srgbClr val="000000"/>
                          </a:solidFill>
                          <a:latin typeface="DM Sans"/>
                        </a:rPr>
                        <a:t>Creative session with TIPP</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00" dirty="0">
                          <a:solidFill>
                            <a:srgbClr val="000000"/>
                          </a:solidFill>
                          <a:latin typeface="DM Sans"/>
                        </a:rPr>
                        <a:t>Lego Nostalgia</a:t>
                      </a:r>
                    </a:p>
                    <a:p>
                      <a:pPr algn="ctr">
                        <a:lnSpc>
                          <a:spcPts val="1515"/>
                        </a:lnSpc>
                      </a:pPr>
                      <a:r>
                        <a:rPr lang="en-US" sz="1000" dirty="0">
                          <a:solidFill>
                            <a:srgbClr val="000000"/>
                          </a:solidFill>
                          <a:latin typeface="DM Sans"/>
                        </a:rPr>
                        <a:t>1:00-3:00</a:t>
                      </a:r>
                    </a:p>
                    <a:p>
                      <a:pPr algn="ctr">
                        <a:lnSpc>
                          <a:spcPts val="1515"/>
                        </a:lnSpc>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t>Non-accredited course: Creative Writing – Transformation writing</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CBT – booking only</a:t>
                      </a:r>
                    </a:p>
                    <a:p>
                      <a:pPr algn="ctr"/>
                      <a:r>
                        <a:rPr lang="en-GB" sz="105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976839">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World suicide prevention day</a:t>
                      </a:r>
                    </a:p>
                    <a:p>
                      <a:pPr algn="ctr"/>
                      <a:r>
                        <a:rPr lang="en-GB" sz="1100" dirty="0"/>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Non-accredited course: Food Safety and Storage</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a:extLst>
              <a:ext uri="{FF2B5EF4-FFF2-40B4-BE49-F238E27FC236}">
                <a16:creationId xmlns:a16="http://schemas.microsoft.com/office/drawing/2014/main" id="{E8834E1A-C4AB-4182-1AF5-0B8BE23EE191}"/>
              </a:ext>
            </a:extLst>
          </p:cNvPr>
          <p:cNvGrpSpPr/>
          <p:nvPr/>
        </p:nvGrpSpPr>
        <p:grpSpPr>
          <a:xfrm>
            <a:off x="184646" y="1589490"/>
            <a:ext cx="2426446" cy="4582470"/>
            <a:chOff x="0" y="0"/>
            <a:chExt cx="883905" cy="1669301"/>
          </a:xfrm>
        </p:grpSpPr>
        <p:sp>
          <p:nvSpPr>
            <p:cNvPr id="4" name="Freeform 4">
              <a:extLst>
                <a:ext uri="{FF2B5EF4-FFF2-40B4-BE49-F238E27FC236}">
                  <a16:creationId xmlns:a16="http://schemas.microsoft.com/office/drawing/2014/main" id="{51BB3274-21AD-CA03-A6D7-4D429CDA26AA}"/>
                </a:ext>
              </a:extLst>
            </p:cNvPr>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6FF89C65-A553-3EBD-5FE5-8D1D4780B8E3}"/>
                </a:ext>
              </a:extLst>
            </p:cNvPr>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p>
            <a:p>
              <a:pPr algn="ctr">
                <a:lnSpc>
                  <a:spcPts val="2379"/>
                </a:lnSpc>
              </a:pPr>
              <a:r>
                <a:rPr lang="en-US" sz="1000" dirty="0">
                  <a:solidFill>
                    <a:schemeClr val="bg1"/>
                  </a:solidFill>
                  <a:latin typeface="DM Sans" pitchFamily="2" charset="0"/>
                </a:rPr>
                <a:t>Art and music sessions offer participants to engage with new activities and help them find positive ways of spending time. Guest speakers will share their own stories, including lived experience, and help participants find more hope, optimism, motivation. Music sessions are guided by musicians and support participants in learning how to play different instruments.</a:t>
              </a:r>
              <a:endParaRPr lang="en-GB" sz="1000" dirty="0">
                <a:solidFill>
                  <a:srgbClr val="FFFFFF"/>
                </a:solidFill>
                <a:latin typeface="DM Sans" pitchFamily="2" charset="0"/>
              </a:endParaRPr>
            </a:p>
            <a:p>
              <a:pPr algn="ctr">
                <a:lnSpc>
                  <a:spcPts val="2379"/>
                </a:lnSpc>
              </a:pPr>
              <a:endParaRPr lang="en-GB" sz="1000" b="0" i="0" dirty="0">
                <a:solidFill>
                  <a:schemeClr val="bg1"/>
                </a:solidFill>
                <a:effectLst/>
                <a:latin typeface="DM Sans" pitchFamily="2" charset="0"/>
              </a:endParaRPr>
            </a:p>
          </p:txBody>
        </p:sp>
      </p:grpSp>
      <p:grpSp>
        <p:nvGrpSpPr>
          <p:cNvPr id="46" name="Group 46">
            <a:extLst>
              <a:ext uri="{FF2B5EF4-FFF2-40B4-BE49-F238E27FC236}">
                <a16:creationId xmlns:a16="http://schemas.microsoft.com/office/drawing/2014/main" id="{3BB58A41-57D6-4EB6-9CE0-CCA27C8F9AB0}"/>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26F8B2A3-F154-2018-AC4B-9D54B2C3D3D9}"/>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A87B7F2D-CAF9-73FF-833C-E9B425FF66A8}"/>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D80444A9-9882-A1F7-F8C6-0BC1D2B46147}"/>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AD8B1D3C-8509-F8B9-019C-3252BB079847}"/>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122E988C-0F03-CCE5-C880-7B84FA15D161}"/>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a:extLst>
              <a:ext uri="{FF2B5EF4-FFF2-40B4-BE49-F238E27FC236}">
                <a16:creationId xmlns:a16="http://schemas.microsoft.com/office/drawing/2014/main" id="{837E8650-6BA1-E642-EEE6-9A4E859B03FB}"/>
              </a:ext>
            </a:extLst>
          </p:cNvPr>
          <p:cNvGrpSpPr/>
          <p:nvPr/>
        </p:nvGrpSpPr>
        <p:grpSpPr>
          <a:xfrm>
            <a:off x="206787" y="181493"/>
            <a:ext cx="220832" cy="193228"/>
            <a:chOff x="0" y="0"/>
            <a:chExt cx="812800" cy="711200"/>
          </a:xfrm>
        </p:grpSpPr>
        <p:sp>
          <p:nvSpPr>
            <p:cNvPr id="66" name="Freeform 66">
              <a:extLst>
                <a:ext uri="{FF2B5EF4-FFF2-40B4-BE49-F238E27FC236}">
                  <a16:creationId xmlns:a16="http://schemas.microsoft.com/office/drawing/2014/main" id="{51935631-BBB8-6582-EDBD-AD50B384041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DF820147-C90F-8ED9-4DF6-2EABC6A2E1F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BE80040B-41C9-FD89-74BD-5DC80390935A}"/>
              </a:ext>
            </a:extLst>
          </p:cNvPr>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LIVERPOOL SEPTEMBER - WEEK 2</a:t>
            </a:r>
          </a:p>
        </p:txBody>
      </p:sp>
      <p:sp>
        <p:nvSpPr>
          <p:cNvPr id="70" name="TextBox 70">
            <a:extLst>
              <a:ext uri="{FF2B5EF4-FFF2-40B4-BE49-F238E27FC236}">
                <a16:creationId xmlns:a16="http://schemas.microsoft.com/office/drawing/2014/main" id="{85B1B598-5991-ED1C-0F21-0FB1212D1E64}"/>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329A576F-D935-9BE5-90FC-66A549ADF04D}"/>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F971B5F2-0D01-41E4-F79B-2F37E65526FC}"/>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B61EB6C8-6673-6D80-D652-E7725E6752AE}"/>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B495743B-51A4-6877-787F-EB4CDA121FE1}"/>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3FCF9BFE-F725-9770-F836-1507E3F10554}"/>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ABA003CE-1BC9-5840-B120-F36823A27A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DCBB5D54-94F5-F942-8D47-E7BBEB06D484}"/>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37" name="Group 65">
            <a:extLst>
              <a:ext uri="{FF2B5EF4-FFF2-40B4-BE49-F238E27FC236}">
                <a16:creationId xmlns:a16="http://schemas.microsoft.com/office/drawing/2014/main" id="{F1EE7246-E23E-33D0-EB30-0B0690C9D488}"/>
              </a:ext>
            </a:extLst>
          </p:cNvPr>
          <p:cNvGrpSpPr/>
          <p:nvPr/>
        </p:nvGrpSpPr>
        <p:grpSpPr>
          <a:xfrm>
            <a:off x="5380567" y="4505460"/>
            <a:ext cx="220832" cy="193228"/>
            <a:chOff x="0" y="0"/>
            <a:chExt cx="812800" cy="711200"/>
          </a:xfrm>
        </p:grpSpPr>
        <p:sp>
          <p:nvSpPr>
            <p:cNvPr id="38" name="Freeform 66">
              <a:extLst>
                <a:ext uri="{FF2B5EF4-FFF2-40B4-BE49-F238E27FC236}">
                  <a16:creationId xmlns:a16="http://schemas.microsoft.com/office/drawing/2014/main" id="{97B93F04-8808-D99A-E08A-233F3314320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04796141-14F0-369D-F08B-CE71B1CA165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52" name="Group 65">
            <a:extLst>
              <a:ext uri="{FF2B5EF4-FFF2-40B4-BE49-F238E27FC236}">
                <a16:creationId xmlns:a16="http://schemas.microsoft.com/office/drawing/2014/main" id="{0FA8BF9E-8ED3-1602-F9D0-69D1FAEE2899}"/>
              </a:ext>
            </a:extLst>
          </p:cNvPr>
          <p:cNvGrpSpPr/>
          <p:nvPr/>
        </p:nvGrpSpPr>
        <p:grpSpPr>
          <a:xfrm>
            <a:off x="3748448" y="7174825"/>
            <a:ext cx="220832" cy="193228"/>
            <a:chOff x="0" y="0"/>
            <a:chExt cx="812800" cy="711200"/>
          </a:xfrm>
        </p:grpSpPr>
        <p:sp>
          <p:nvSpPr>
            <p:cNvPr id="53" name="Freeform 66">
              <a:extLst>
                <a:ext uri="{FF2B5EF4-FFF2-40B4-BE49-F238E27FC236}">
                  <a16:creationId xmlns:a16="http://schemas.microsoft.com/office/drawing/2014/main" id="{5EA41D68-1303-6400-8884-F3A88CC2DCA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24D4DA65-636C-45B1-6A1D-1EA2BF4C21B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D62B9D47-F5DF-9EE9-7164-940CB260508C}"/>
              </a:ext>
            </a:extLst>
          </p:cNvPr>
          <p:cNvGrpSpPr/>
          <p:nvPr/>
        </p:nvGrpSpPr>
        <p:grpSpPr>
          <a:xfrm>
            <a:off x="10269910" y="1760183"/>
            <a:ext cx="220832" cy="193228"/>
            <a:chOff x="0" y="0"/>
            <a:chExt cx="812800" cy="711200"/>
          </a:xfrm>
        </p:grpSpPr>
        <p:sp>
          <p:nvSpPr>
            <p:cNvPr id="8" name="Freeform 66">
              <a:extLst>
                <a:ext uri="{FF2B5EF4-FFF2-40B4-BE49-F238E27FC236}">
                  <a16:creationId xmlns:a16="http://schemas.microsoft.com/office/drawing/2014/main" id="{9BFB05A4-2B34-8C70-142B-6A5AF5213D4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A97B43B2-2252-A08B-1083-F9F3E9F6A08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43A7A903-0E54-B09C-6DCF-DE4F0E4ECF58}"/>
              </a:ext>
            </a:extLst>
          </p:cNvPr>
          <p:cNvGrpSpPr/>
          <p:nvPr/>
        </p:nvGrpSpPr>
        <p:grpSpPr>
          <a:xfrm>
            <a:off x="3758069" y="1709651"/>
            <a:ext cx="220832" cy="193228"/>
            <a:chOff x="0" y="0"/>
            <a:chExt cx="812800" cy="711200"/>
          </a:xfrm>
        </p:grpSpPr>
        <p:sp>
          <p:nvSpPr>
            <p:cNvPr id="15" name="Freeform 66">
              <a:extLst>
                <a:ext uri="{FF2B5EF4-FFF2-40B4-BE49-F238E27FC236}">
                  <a16:creationId xmlns:a16="http://schemas.microsoft.com/office/drawing/2014/main" id="{E44356C0-087B-6041-38A9-08603FD8BB6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7EE31427-7679-3C6E-AE23-B0E6BE7B695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8" name="Group 65">
            <a:extLst>
              <a:ext uri="{FF2B5EF4-FFF2-40B4-BE49-F238E27FC236}">
                <a16:creationId xmlns:a16="http://schemas.microsoft.com/office/drawing/2014/main" id="{A031F329-E2A4-44D0-DDD8-E23AFE9B44EA}"/>
              </a:ext>
            </a:extLst>
          </p:cNvPr>
          <p:cNvGrpSpPr/>
          <p:nvPr/>
        </p:nvGrpSpPr>
        <p:grpSpPr>
          <a:xfrm>
            <a:off x="3739771" y="5460394"/>
            <a:ext cx="220832" cy="193228"/>
            <a:chOff x="0" y="0"/>
            <a:chExt cx="812800" cy="711200"/>
          </a:xfrm>
        </p:grpSpPr>
        <p:sp>
          <p:nvSpPr>
            <p:cNvPr id="19" name="Freeform 66">
              <a:extLst>
                <a:ext uri="{FF2B5EF4-FFF2-40B4-BE49-F238E27FC236}">
                  <a16:creationId xmlns:a16="http://schemas.microsoft.com/office/drawing/2014/main" id="{AC68F924-077E-AEAB-43D7-701E458B612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4E467A31-5519-A57D-19ED-F63F1719575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0" name="Freeform 63">
            <a:extLst>
              <a:ext uri="{FF2B5EF4-FFF2-40B4-BE49-F238E27FC236}">
                <a16:creationId xmlns:a16="http://schemas.microsoft.com/office/drawing/2014/main" id="{5955B016-3F98-F7E2-DF4B-B86B2AD8CBC0}"/>
              </a:ext>
            </a:extLst>
          </p:cNvPr>
          <p:cNvSpPr/>
          <p:nvPr/>
        </p:nvSpPr>
        <p:spPr>
          <a:xfrm>
            <a:off x="7229297" y="172608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D74D2DC1-7631-9033-04E6-ADBC68E7C337}"/>
              </a:ext>
            </a:extLst>
          </p:cNvPr>
          <p:cNvSpPr/>
          <p:nvPr/>
        </p:nvSpPr>
        <p:spPr>
          <a:xfrm>
            <a:off x="5360320" y="1735311"/>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8D59D709-078F-7E24-8E3E-796A4A6F807D}"/>
              </a:ext>
            </a:extLst>
          </p:cNvPr>
          <p:cNvGrpSpPr/>
          <p:nvPr/>
        </p:nvGrpSpPr>
        <p:grpSpPr>
          <a:xfrm>
            <a:off x="7251437" y="7210255"/>
            <a:ext cx="220832" cy="193228"/>
            <a:chOff x="0" y="0"/>
            <a:chExt cx="812800" cy="711200"/>
          </a:xfrm>
        </p:grpSpPr>
        <p:sp>
          <p:nvSpPr>
            <p:cNvPr id="56" name="Freeform 66">
              <a:extLst>
                <a:ext uri="{FF2B5EF4-FFF2-40B4-BE49-F238E27FC236}">
                  <a16:creationId xmlns:a16="http://schemas.microsoft.com/office/drawing/2014/main" id="{2012C7B7-AD36-6694-B7C9-7DDD901EEF7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6580F749-EE84-9DA4-F495-EE6F992B1B9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7DDAFCB7-9EE6-3B85-E35F-876B0C2972E6}"/>
              </a:ext>
            </a:extLst>
          </p:cNvPr>
          <p:cNvSpPr/>
          <p:nvPr/>
        </p:nvSpPr>
        <p:spPr>
          <a:xfrm>
            <a:off x="8828466" y="1710439"/>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90" name="Group 65">
            <a:extLst>
              <a:ext uri="{FF2B5EF4-FFF2-40B4-BE49-F238E27FC236}">
                <a16:creationId xmlns:a16="http://schemas.microsoft.com/office/drawing/2014/main" id="{CC50DCC5-F180-55B7-16CA-F7B18D9B88C0}"/>
              </a:ext>
            </a:extLst>
          </p:cNvPr>
          <p:cNvGrpSpPr/>
          <p:nvPr/>
        </p:nvGrpSpPr>
        <p:grpSpPr>
          <a:xfrm>
            <a:off x="10287922" y="5349115"/>
            <a:ext cx="220832" cy="193228"/>
            <a:chOff x="0" y="0"/>
            <a:chExt cx="812800" cy="711200"/>
          </a:xfrm>
        </p:grpSpPr>
        <p:sp>
          <p:nvSpPr>
            <p:cNvPr id="91" name="Freeform 66">
              <a:extLst>
                <a:ext uri="{FF2B5EF4-FFF2-40B4-BE49-F238E27FC236}">
                  <a16:creationId xmlns:a16="http://schemas.microsoft.com/office/drawing/2014/main" id="{1302330A-DA27-B7ED-4EB2-077391D0711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5C8D6D32-65AA-08CC-D0E5-EBEE4BB3A75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14" name="Picture 13" descr="Chairs in a cinema">
            <a:extLst>
              <a:ext uri="{FF2B5EF4-FFF2-40B4-BE49-F238E27FC236}">
                <a16:creationId xmlns:a16="http://schemas.microsoft.com/office/drawing/2014/main" id="{6F432A78-D4FA-7B64-032D-B1FA024B7E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86940" y="6980333"/>
            <a:ext cx="577329" cy="359801"/>
          </a:xfrm>
          <a:prstGeom prst="rect">
            <a:avLst/>
          </a:prstGeom>
        </p:spPr>
      </p:pic>
      <p:pic>
        <p:nvPicPr>
          <p:cNvPr id="94" name="Picture 93" descr="Colorful ukuleles on display">
            <a:extLst>
              <a:ext uri="{FF2B5EF4-FFF2-40B4-BE49-F238E27FC236}">
                <a16:creationId xmlns:a16="http://schemas.microsoft.com/office/drawing/2014/main" id="{C5601474-BAA5-A7C2-98C7-7D5EE01352C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01872" y="6860707"/>
            <a:ext cx="564792" cy="373954"/>
          </a:xfrm>
          <a:prstGeom prst="rect">
            <a:avLst/>
          </a:prstGeom>
        </p:spPr>
      </p:pic>
      <p:grpSp>
        <p:nvGrpSpPr>
          <p:cNvPr id="17" name="Group 65">
            <a:extLst>
              <a:ext uri="{FF2B5EF4-FFF2-40B4-BE49-F238E27FC236}">
                <a16:creationId xmlns:a16="http://schemas.microsoft.com/office/drawing/2014/main" id="{614CD0A6-667B-42E5-78C4-8497D953D2B4}"/>
              </a:ext>
            </a:extLst>
          </p:cNvPr>
          <p:cNvGrpSpPr/>
          <p:nvPr/>
        </p:nvGrpSpPr>
        <p:grpSpPr>
          <a:xfrm>
            <a:off x="8828466" y="4460804"/>
            <a:ext cx="220832" cy="193228"/>
            <a:chOff x="0" y="0"/>
            <a:chExt cx="812800" cy="711200"/>
          </a:xfrm>
        </p:grpSpPr>
        <p:sp>
          <p:nvSpPr>
            <p:cNvPr id="21" name="Freeform 66">
              <a:extLst>
                <a:ext uri="{FF2B5EF4-FFF2-40B4-BE49-F238E27FC236}">
                  <a16:creationId xmlns:a16="http://schemas.microsoft.com/office/drawing/2014/main" id="{4AE68118-F25D-B68A-0DDF-FB50F087B19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6" name="TextBox 67">
              <a:extLst>
                <a:ext uri="{FF2B5EF4-FFF2-40B4-BE49-F238E27FC236}">
                  <a16:creationId xmlns:a16="http://schemas.microsoft.com/office/drawing/2014/main" id="{F4AD3E1A-8B6A-CE1A-7D1B-EA9B5EAFF6E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7" name="Group 65">
            <a:extLst>
              <a:ext uri="{FF2B5EF4-FFF2-40B4-BE49-F238E27FC236}">
                <a16:creationId xmlns:a16="http://schemas.microsoft.com/office/drawing/2014/main" id="{4F1EB463-EEC3-E523-FCC4-01999DA04CFD}"/>
              </a:ext>
            </a:extLst>
          </p:cNvPr>
          <p:cNvGrpSpPr/>
          <p:nvPr/>
        </p:nvGrpSpPr>
        <p:grpSpPr>
          <a:xfrm>
            <a:off x="5395010" y="3243867"/>
            <a:ext cx="220832" cy="193228"/>
            <a:chOff x="0" y="0"/>
            <a:chExt cx="812800" cy="711200"/>
          </a:xfrm>
        </p:grpSpPr>
        <p:sp>
          <p:nvSpPr>
            <p:cNvPr id="28" name="Freeform 66">
              <a:extLst>
                <a:ext uri="{FF2B5EF4-FFF2-40B4-BE49-F238E27FC236}">
                  <a16:creationId xmlns:a16="http://schemas.microsoft.com/office/drawing/2014/main" id="{1B3E3BF3-8E6E-2C24-C457-342CACF74CC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29D638EE-6C8C-6BCA-24F5-FB1DE63619F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81" name="Group 62">
            <a:extLst>
              <a:ext uri="{FF2B5EF4-FFF2-40B4-BE49-F238E27FC236}">
                <a16:creationId xmlns:a16="http://schemas.microsoft.com/office/drawing/2014/main" id="{F264F9D0-7B1E-6F00-5F84-1CA4FBC16333}"/>
              </a:ext>
            </a:extLst>
          </p:cNvPr>
          <p:cNvGrpSpPr/>
          <p:nvPr/>
        </p:nvGrpSpPr>
        <p:grpSpPr>
          <a:xfrm>
            <a:off x="8817396" y="7185607"/>
            <a:ext cx="242972" cy="242972"/>
            <a:chOff x="0" y="0"/>
            <a:chExt cx="812800" cy="812800"/>
          </a:xfrm>
        </p:grpSpPr>
        <p:sp>
          <p:nvSpPr>
            <p:cNvPr id="82" name="Freeform 63">
              <a:extLst>
                <a:ext uri="{FF2B5EF4-FFF2-40B4-BE49-F238E27FC236}">
                  <a16:creationId xmlns:a16="http://schemas.microsoft.com/office/drawing/2014/main" id="{BE68625F-A509-AE33-154B-FB9AA7EB2D1E}"/>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4" name="TextBox 64">
              <a:extLst>
                <a:ext uri="{FF2B5EF4-FFF2-40B4-BE49-F238E27FC236}">
                  <a16:creationId xmlns:a16="http://schemas.microsoft.com/office/drawing/2014/main" id="{4F667835-35E4-48E0-E345-C8B10A826B8F}"/>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104" name="Group 62">
            <a:extLst>
              <a:ext uri="{FF2B5EF4-FFF2-40B4-BE49-F238E27FC236}">
                <a16:creationId xmlns:a16="http://schemas.microsoft.com/office/drawing/2014/main" id="{9239B4C5-3E27-2034-708C-EFFC10E93555}"/>
              </a:ext>
            </a:extLst>
          </p:cNvPr>
          <p:cNvGrpSpPr/>
          <p:nvPr/>
        </p:nvGrpSpPr>
        <p:grpSpPr>
          <a:xfrm>
            <a:off x="10247770" y="7154224"/>
            <a:ext cx="242972" cy="242972"/>
            <a:chOff x="0" y="0"/>
            <a:chExt cx="812800" cy="812800"/>
          </a:xfrm>
        </p:grpSpPr>
        <p:sp>
          <p:nvSpPr>
            <p:cNvPr id="105" name="Freeform 63">
              <a:extLst>
                <a:ext uri="{FF2B5EF4-FFF2-40B4-BE49-F238E27FC236}">
                  <a16:creationId xmlns:a16="http://schemas.microsoft.com/office/drawing/2014/main" id="{A6A4FC1F-9B4A-D244-05FB-95972DDF732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6" name="TextBox 64">
              <a:extLst>
                <a:ext uri="{FF2B5EF4-FFF2-40B4-BE49-F238E27FC236}">
                  <a16:creationId xmlns:a16="http://schemas.microsoft.com/office/drawing/2014/main" id="{9293F6B6-984D-8237-F749-B7063A9C963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9" name="Group 65">
            <a:extLst>
              <a:ext uri="{FF2B5EF4-FFF2-40B4-BE49-F238E27FC236}">
                <a16:creationId xmlns:a16="http://schemas.microsoft.com/office/drawing/2014/main" id="{E9ADF0F4-0E47-2B03-E3F4-B4F2B2986D2F}"/>
              </a:ext>
            </a:extLst>
          </p:cNvPr>
          <p:cNvGrpSpPr/>
          <p:nvPr/>
        </p:nvGrpSpPr>
        <p:grpSpPr>
          <a:xfrm>
            <a:off x="7214160" y="3272278"/>
            <a:ext cx="220832" cy="193228"/>
            <a:chOff x="0" y="0"/>
            <a:chExt cx="812800" cy="711200"/>
          </a:xfrm>
        </p:grpSpPr>
        <p:sp>
          <p:nvSpPr>
            <p:cNvPr id="13" name="Freeform 66">
              <a:extLst>
                <a:ext uri="{FF2B5EF4-FFF2-40B4-BE49-F238E27FC236}">
                  <a16:creationId xmlns:a16="http://schemas.microsoft.com/office/drawing/2014/main" id="{8817C88E-1083-6485-D5AB-F4EB8800C7E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3" name="TextBox 67">
              <a:extLst>
                <a:ext uri="{FF2B5EF4-FFF2-40B4-BE49-F238E27FC236}">
                  <a16:creationId xmlns:a16="http://schemas.microsoft.com/office/drawing/2014/main" id="{C0FC9AF6-AA83-1668-6AC1-9F94AC54837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7" name="Group 65">
            <a:extLst>
              <a:ext uri="{FF2B5EF4-FFF2-40B4-BE49-F238E27FC236}">
                <a16:creationId xmlns:a16="http://schemas.microsoft.com/office/drawing/2014/main" id="{D6438FA9-5530-0C21-9A99-E0BE78BAC0A2}"/>
              </a:ext>
            </a:extLst>
          </p:cNvPr>
          <p:cNvGrpSpPr/>
          <p:nvPr/>
        </p:nvGrpSpPr>
        <p:grpSpPr>
          <a:xfrm>
            <a:off x="7254547" y="4480990"/>
            <a:ext cx="220832" cy="193228"/>
            <a:chOff x="0" y="0"/>
            <a:chExt cx="812800" cy="711200"/>
          </a:xfrm>
        </p:grpSpPr>
        <p:sp>
          <p:nvSpPr>
            <p:cNvPr id="25" name="Freeform 66">
              <a:extLst>
                <a:ext uri="{FF2B5EF4-FFF2-40B4-BE49-F238E27FC236}">
                  <a16:creationId xmlns:a16="http://schemas.microsoft.com/office/drawing/2014/main" id="{A32D8C72-0FD2-4B41-323D-16D4BE4DDCD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F9A628AB-95CA-CDB2-677B-61B57799F33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1" name="Group 65">
            <a:extLst>
              <a:ext uri="{FF2B5EF4-FFF2-40B4-BE49-F238E27FC236}">
                <a16:creationId xmlns:a16="http://schemas.microsoft.com/office/drawing/2014/main" id="{623F892A-D339-DF8C-2CA4-AFB005768F56}"/>
              </a:ext>
            </a:extLst>
          </p:cNvPr>
          <p:cNvGrpSpPr/>
          <p:nvPr/>
        </p:nvGrpSpPr>
        <p:grpSpPr>
          <a:xfrm>
            <a:off x="8851901" y="6235313"/>
            <a:ext cx="220832" cy="193228"/>
            <a:chOff x="0" y="0"/>
            <a:chExt cx="812800" cy="711200"/>
          </a:xfrm>
        </p:grpSpPr>
        <p:sp>
          <p:nvSpPr>
            <p:cNvPr id="42" name="Freeform 66">
              <a:extLst>
                <a:ext uri="{FF2B5EF4-FFF2-40B4-BE49-F238E27FC236}">
                  <a16:creationId xmlns:a16="http://schemas.microsoft.com/office/drawing/2014/main" id="{96152BCF-9916-F2BD-05D4-DD3DB8F26A2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32ECFA6E-B546-B003-AB01-B4E9587B2C5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51" name="Picture 50" descr="Assorted colorful toy blocks">
            <a:extLst>
              <a:ext uri="{FF2B5EF4-FFF2-40B4-BE49-F238E27FC236}">
                <a16:creationId xmlns:a16="http://schemas.microsoft.com/office/drawing/2014/main" id="{6EE9014F-E80F-9886-7DEC-80F027E3A06F}"/>
              </a:ext>
            </a:extLst>
          </p:cNvPr>
          <p:cNvPicPr>
            <a:picLocks noChangeAspect="1"/>
          </p:cNvPicPr>
          <p:nvPr/>
        </p:nvPicPr>
        <p:blipFill>
          <a:blip r:embed="rId6" cstate="print">
            <a:extLst>
              <a:ext uri="{BEBA8EAE-BF5A-486C-A8C5-ECC9F3942E4B}">
                <a14:imgProps xmlns:a14="http://schemas.microsoft.com/office/drawing/2010/main">
                  <a14:imgLayer r:embed="rId7">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57061" y="6856879"/>
            <a:ext cx="466666" cy="311079"/>
          </a:xfrm>
          <a:prstGeom prst="rect">
            <a:avLst/>
          </a:prstGeom>
        </p:spPr>
      </p:pic>
      <p:pic>
        <p:nvPicPr>
          <p:cNvPr id="60" name="Picture 59" descr="Hands typing on laptop">
            <a:extLst>
              <a:ext uri="{FF2B5EF4-FFF2-40B4-BE49-F238E27FC236}">
                <a16:creationId xmlns:a16="http://schemas.microsoft.com/office/drawing/2014/main" id="{81034A9E-3E15-FADD-87D2-BB5DB5D5517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57061" y="4358092"/>
            <a:ext cx="727303" cy="337699"/>
          </a:xfrm>
          <a:prstGeom prst="rect">
            <a:avLst/>
          </a:prstGeom>
        </p:spPr>
      </p:pic>
      <p:pic>
        <p:nvPicPr>
          <p:cNvPr id="61" name="Picture 60" descr="Watercolor palette">
            <a:extLst>
              <a:ext uri="{FF2B5EF4-FFF2-40B4-BE49-F238E27FC236}">
                <a16:creationId xmlns:a16="http://schemas.microsoft.com/office/drawing/2014/main" id="{7D6253BA-D946-C67D-E91C-41AA1C99707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04896" y="3162757"/>
            <a:ext cx="482558" cy="321705"/>
          </a:xfrm>
          <a:prstGeom prst="rect">
            <a:avLst/>
          </a:prstGeom>
        </p:spPr>
      </p:pic>
      <p:pic>
        <p:nvPicPr>
          <p:cNvPr id="35" name="Picture 34" descr="A blue and white sign with white text&#10;&#10;AI-generated content may be incorrect.">
            <a:extLst>
              <a:ext uri="{FF2B5EF4-FFF2-40B4-BE49-F238E27FC236}">
                <a16:creationId xmlns:a16="http://schemas.microsoft.com/office/drawing/2014/main" id="{E915AB97-B62B-EB6F-A2D3-6FC8E7052D9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52015" y="119847"/>
            <a:ext cx="1469942" cy="406703"/>
          </a:xfrm>
          <a:prstGeom prst="rect">
            <a:avLst/>
          </a:prstGeom>
        </p:spPr>
      </p:pic>
      <p:grpSp>
        <p:nvGrpSpPr>
          <p:cNvPr id="40" name="Group 65">
            <a:extLst>
              <a:ext uri="{FF2B5EF4-FFF2-40B4-BE49-F238E27FC236}">
                <a16:creationId xmlns:a16="http://schemas.microsoft.com/office/drawing/2014/main" id="{9290B393-8ACB-5B9C-7B8A-B9C14014C309}"/>
              </a:ext>
            </a:extLst>
          </p:cNvPr>
          <p:cNvGrpSpPr/>
          <p:nvPr/>
        </p:nvGrpSpPr>
        <p:grpSpPr>
          <a:xfrm>
            <a:off x="10269910" y="4495725"/>
            <a:ext cx="220832" cy="193228"/>
            <a:chOff x="0" y="0"/>
            <a:chExt cx="812800" cy="711200"/>
          </a:xfrm>
        </p:grpSpPr>
        <p:sp>
          <p:nvSpPr>
            <p:cNvPr id="43" name="Freeform 66">
              <a:extLst>
                <a:ext uri="{FF2B5EF4-FFF2-40B4-BE49-F238E27FC236}">
                  <a16:creationId xmlns:a16="http://schemas.microsoft.com/office/drawing/2014/main" id="{5C7EBDDE-3032-70AD-F5BE-DE0CAFDACD4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4" name="TextBox 67">
              <a:extLst>
                <a:ext uri="{FF2B5EF4-FFF2-40B4-BE49-F238E27FC236}">
                  <a16:creationId xmlns:a16="http://schemas.microsoft.com/office/drawing/2014/main" id="{DDC01B8B-809A-18CA-8B3F-09975312104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2" name="Graphic 21" descr="Chef Hat with solid fill">
            <a:extLst>
              <a:ext uri="{FF2B5EF4-FFF2-40B4-BE49-F238E27FC236}">
                <a16:creationId xmlns:a16="http://schemas.microsoft.com/office/drawing/2014/main" id="{A05D875B-97B4-5987-1AF3-BAC2D1680F4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127268" y="4040529"/>
            <a:ext cx="459718" cy="459718"/>
          </a:xfrm>
          <a:prstGeom prst="rect">
            <a:avLst/>
          </a:prstGeom>
        </p:spPr>
      </p:pic>
      <p:grpSp>
        <p:nvGrpSpPr>
          <p:cNvPr id="29" name="Group 65">
            <a:extLst>
              <a:ext uri="{FF2B5EF4-FFF2-40B4-BE49-F238E27FC236}">
                <a16:creationId xmlns:a16="http://schemas.microsoft.com/office/drawing/2014/main" id="{DFD3BB06-D502-B499-DF18-4B5BB2AB7955}"/>
              </a:ext>
            </a:extLst>
          </p:cNvPr>
          <p:cNvGrpSpPr/>
          <p:nvPr/>
        </p:nvGrpSpPr>
        <p:grpSpPr>
          <a:xfrm>
            <a:off x="5380567" y="7196453"/>
            <a:ext cx="220832" cy="193228"/>
            <a:chOff x="0" y="0"/>
            <a:chExt cx="812800" cy="711200"/>
          </a:xfrm>
        </p:grpSpPr>
        <p:sp>
          <p:nvSpPr>
            <p:cNvPr id="45" name="Freeform 66">
              <a:extLst>
                <a:ext uri="{FF2B5EF4-FFF2-40B4-BE49-F238E27FC236}">
                  <a16:creationId xmlns:a16="http://schemas.microsoft.com/office/drawing/2014/main" id="{175678C7-5D8B-A7B8-E66B-AEEC5B5EB29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0" name="TextBox 67">
              <a:extLst>
                <a:ext uri="{FF2B5EF4-FFF2-40B4-BE49-F238E27FC236}">
                  <a16:creationId xmlns:a16="http://schemas.microsoft.com/office/drawing/2014/main" id="{28B61DF1-0E20-D719-53E0-60A50DCC03A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Tree>
    <p:extLst>
      <p:ext uri="{BB962C8B-B14F-4D97-AF65-F5344CB8AC3E}">
        <p14:creationId xmlns:p14="http://schemas.microsoft.com/office/powerpoint/2010/main" val="1257365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3906348416"/>
              </p:ext>
            </p:extLst>
          </p:nvPr>
        </p:nvGraphicFramePr>
        <p:xfrm>
          <a:off x="2569559" y="654721"/>
          <a:ext cx="8057274" cy="6860415"/>
        </p:xfrm>
        <a:graphic>
          <a:graphicData uri="http://schemas.openxmlformats.org/drawingml/2006/table">
            <a:tbl>
              <a:tblPr/>
              <a:tblGrid>
                <a:gridCol w="1403727">
                  <a:extLst>
                    <a:ext uri="{9D8B030D-6E8A-4147-A177-3AD203B41FA5}">
                      <a16:colId xmlns:a16="http://schemas.microsoft.com/office/drawing/2014/main" val="20000"/>
                    </a:ext>
                  </a:extLst>
                </a:gridCol>
                <a:gridCol w="1753145">
                  <a:extLst>
                    <a:ext uri="{9D8B030D-6E8A-4147-A177-3AD203B41FA5}">
                      <a16:colId xmlns:a16="http://schemas.microsoft.com/office/drawing/2014/main" val="20001"/>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45790">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15/09/2025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16/09/2025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17/09/2025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18/09/2025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19/09/2025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48618">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48618">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1117795">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00" dirty="0">
                          <a:solidFill>
                            <a:srgbClr val="000000"/>
                          </a:solidFill>
                          <a:latin typeface="DM Sans"/>
                        </a:rPr>
                        <a:t>Arts and Crafts</a:t>
                      </a:r>
                    </a:p>
                    <a:p>
                      <a:pPr algn="ctr">
                        <a:lnSpc>
                          <a:spcPts val="1515"/>
                        </a:lnSpc>
                      </a:pPr>
                      <a:r>
                        <a:rPr lang="en-US" sz="1000" dirty="0">
                          <a:solidFill>
                            <a:srgbClr val="000000"/>
                          </a:solidFill>
                          <a:latin typeface="DM Sans"/>
                        </a:rPr>
                        <a:t>10:30-12:00</a:t>
                      </a:r>
                    </a:p>
                    <a:p>
                      <a:pPr algn="ctr">
                        <a:lnSpc>
                          <a:spcPts val="1515"/>
                        </a:lnSpc>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Ball games</a:t>
                      </a:r>
                    </a:p>
                    <a:p>
                      <a:pPr algn="ctr"/>
                      <a:r>
                        <a:rPr lang="en-GB" sz="1100" dirty="0"/>
                        <a:t>10:30-12:00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latin typeface="DM Sans" pitchFamily="2" charset="0"/>
                        </a:rPr>
                        <a:t>International Literacy day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latin typeface="DM Sans" pitchFamily="2" charset="0"/>
                        </a:rPr>
                        <a:t>10:30-12:00</a:t>
                      </a:r>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September Quiz</a:t>
                      </a:r>
                    </a:p>
                    <a:p>
                      <a:pPr algn="ctr">
                        <a:lnSpc>
                          <a:spcPts val="1515"/>
                        </a:lnSpc>
                        <a:defRPr/>
                      </a:pPr>
                      <a:r>
                        <a:rPr lang="en-US" sz="1050" dirty="0">
                          <a:solidFill>
                            <a:srgbClr val="000000"/>
                          </a:solidFill>
                          <a:latin typeface="DM Sans"/>
                        </a:rPr>
                        <a:t>10:30-12:00</a:t>
                      </a:r>
                    </a:p>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813868">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p>
                    <a:p>
                      <a:endParaRPr sz="1100"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UPW – invite only</a:t>
                      </a:r>
                    </a:p>
                    <a:p>
                      <a:pPr algn="ctr">
                        <a:lnSpc>
                          <a:spcPts val="1515"/>
                        </a:lnSpc>
                        <a:defRPr/>
                      </a:pPr>
                      <a:r>
                        <a:rPr lang="en-US" sz="105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CBT – booking only</a:t>
                      </a:r>
                    </a:p>
                    <a:p>
                      <a:pPr algn="ctr"/>
                      <a:r>
                        <a:rPr lang="en-GB" sz="1100" dirty="0"/>
                        <a:t>10:00-4:00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Job Club with Anna</a:t>
                      </a:r>
                    </a:p>
                    <a:p>
                      <a:pPr algn="ctr">
                        <a:lnSpc>
                          <a:spcPts val="1515"/>
                        </a:lnSpc>
                        <a:defRPr/>
                      </a:pPr>
                      <a:r>
                        <a:rPr lang="en-US" sz="1050" dirty="0">
                          <a:solidFill>
                            <a:srgbClr val="000000"/>
                          </a:solidFill>
                          <a:latin typeface="DM Sans"/>
                        </a:rPr>
                        <a:t>10:00-3:00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48618">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1079428">
                <a:tc>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r>
                        <a:rPr lang="en-US" sz="1200" dirty="0">
                          <a:solidFill>
                            <a:srgbClr val="000000"/>
                          </a:solidFill>
                          <a:latin typeface="DM Sans"/>
                        </a:rPr>
                        <a:t>Lego Nostalgia</a:t>
                      </a:r>
                    </a:p>
                    <a:p>
                      <a:pPr algn="ctr">
                        <a:lnSpc>
                          <a:spcPts val="1515"/>
                        </a:lnSpc>
                      </a:pPr>
                      <a:r>
                        <a:rPr lang="en-US" sz="1200" dirty="0">
                          <a:solidFill>
                            <a:srgbClr val="000000"/>
                          </a:solidFill>
                          <a:latin typeface="DM Sans"/>
                        </a:rPr>
                        <a:t>1:00-3:00</a:t>
                      </a:r>
                    </a:p>
                    <a:p>
                      <a:endParaRPr sz="12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GB" sz="1100" dirty="0"/>
                        <a:t>DWP</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rowSpan="2">
                  <a:txBody>
                    <a:bodyPr/>
                    <a:lstStyle/>
                    <a:p>
                      <a:pPr algn="ctr"/>
                      <a:r>
                        <a:rPr lang="en-US" sz="1050" dirty="0">
                          <a:solidFill>
                            <a:srgbClr val="000000"/>
                          </a:solidFill>
                          <a:latin typeface="DM Sans"/>
                        </a:rPr>
                        <a:t>Hub Club – focus group</a:t>
                      </a:r>
                    </a:p>
                    <a:p>
                      <a:pPr algn="ctr"/>
                      <a:r>
                        <a:rPr lang="en-US" sz="1050" dirty="0">
                          <a:solidFill>
                            <a:srgbClr val="000000"/>
                          </a:solidFill>
                          <a:latin typeface="DM Sans"/>
                        </a:rPr>
                        <a:t>1:00-3:00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rowSpan="2">
                  <a:txBody>
                    <a:bodyPr/>
                    <a:lstStyle/>
                    <a:p>
                      <a:pPr algn="ctr">
                        <a:lnSpc>
                          <a:spcPts val="1515"/>
                        </a:lnSpc>
                      </a:pPr>
                      <a:r>
                        <a:rPr lang="en-US" sz="1082" dirty="0">
                          <a:solidFill>
                            <a:srgbClr val="000000"/>
                          </a:solidFill>
                          <a:latin typeface="DM Sans"/>
                        </a:rPr>
                        <a:t>Gardening</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816262736"/>
                  </a:ext>
                </a:extLst>
              </a:tr>
              <a:tr h="943218">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Non-accredited course: Creative Writing – Transformation writing</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100" dirty="0">
                          <a:latin typeface="DM Sans" pitchFamily="2" charset="0"/>
                        </a:rPr>
                        <a:t>Hub newsletter</a:t>
                      </a:r>
                    </a:p>
                    <a:p>
                      <a:pPr algn="ctr"/>
                      <a:r>
                        <a:rPr lang="en-GB" sz="1100" dirty="0">
                          <a:latin typeface="DM Sans" pitchFamily="2" charset="0"/>
                        </a:rPr>
                        <a:t>3:00-4:00</a:t>
                      </a:r>
                    </a:p>
                    <a:p>
                      <a:endParaRPr sz="12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p:cNvGrpSpPr/>
          <p:nvPr/>
        </p:nvGrpSpPr>
        <p:grpSpPr>
          <a:xfrm>
            <a:off x="184646" y="1589490"/>
            <a:ext cx="2321941" cy="4712742"/>
            <a:chOff x="0" y="0"/>
            <a:chExt cx="902503" cy="1716756"/>
          </a:xfrm>
        </p:grpSpPr>
        <p:sp>
          <p:nvSpPr>
            <p:cNvPr id="4" name="Freeform 4"/>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ea typeface="Calibri" panose="020F0502020204030204" pitchFamily="34" charset="0"/>
                </a:rPr>
                <a:t>Quiz offers participants an opportunity to learn and help them find new interests. DWP offer participants 1:1 sessions with professionals that can help them with benefits advice. Hub newsletter is a monthly hub project, where participants will create newsletters about events and session at the hub.</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LIVERPOOL SEPTEMBER - WEEK 3</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ECDE46C-5487-4452-D2ED-5F4BAB466F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7767" y="206740"/>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B7A8C9A4-7F95-964A-E401-E91DBA1FE92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CB01E187-FF4C-2AC3-7A64-B46AB029299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7B90ACD0-E348-C03F-0CC0-8E4AD0E7DE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88C7B320-FD3A-92CA-3D94-8647042677C4}"/>
              </a:ext>
            </a:extLst>
          </p:cNvPr>
          <p:cNvGrpSpPr/>
          <p:nvPr/>
        </p:nvGrpSpPr>
        <p:grpSpPr>
          <a:xfrm>
            <a:off x="3684095" y="6134262"/>
            <a:ext cx="220832" cy="193228"/>
            <a:chOff x="0" y="0"/>
            <a:chExt cx="812800" cy="711200"/>
          </a:xfrm>
        </p:grpSpPr>
        <p:sp>
          <p:nvSpPr>
            <p:cNvPr id="56" name="Freeform 66">
              <a:extLst>
                <a:ext uri="{FF2B5EF4-FFF2-40B4-BE49-F238E27FC236}">
                  <a16:creationId xmlns:a16="http://schemas.microsoft.com/office/drawing/2014/main" id="{2F8D5D6B-886E-87C1-8B5B-A1B2DEA986D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107A0681-13D7-0ADC-FDE4-5CAE9F103C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361302B1-BC6A-B4A4-9819-536F6084ED8B}"/>
              </a:ext>
            </a:extLst>
          </p:cNvPr>
          <p:cNvSpPr/>
          <p:nvPr/>
        </p:nvSpPr>
        <p:spPr>
          <a:xfrm>
            <a:off x="3692619" y="1811949"/>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22" name="Group 62">
            <a:extLst>
              <a:ext uri="{FF2B5EF4-FFF2-40B4-BE49-F238E27FC236}">
                <a16:creationId xmlns:a16="http://schemas.microsoft.com/office/drawing/2014/main" id="{D1D4E993-0DE3-885C-A9FD-95FEDF578666}"/>
              </a:ext>
            </a:extLst>
          </p:cNvPr>
          <p:cNvGrpSpPr/>
          <p:nvPr/>
        </p:nvGrpSpPr>
        <p:grpSpPr>
          <a:xfrm>
            <a:off x="5416619" y="1784983"/>
            <a:ext cx="242972" cy="242972"/>
            <a:chOff x="0" y="0"/>
            <a:chExt cx="812800" cy="812800"/>
          </a:xfrm>
        </p:grpSpPr>
        <p:sp>
          <p:nvSpPr>
            <p:cNvPr id="23" name="Freeform 63">
              <a:extLst>
                <a:ext uri="{FF2B5EF4-FFF2-40B4-BE49-F238E27FC236}">
                  <a16:creationId xmlns:a16="http://schemas.microsoft.com/office/drawing/2014/main" id="{6DABA986-291D-71B0-4E09-C8293AAA36E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8477A0EC-1061-355D-AE65-C267972B0117}"/>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9" name="Group 65">
            <a:extLst>
              <a:ext uri="{FF2B5EF4-FFF2-40B4-BE49-F238E27FC236}">
                <a16:creationId xmlns:a16="http://schemas.microsoft.com/office/drawing/2014/main" id="{51B62537-5639-E740-4452-CB54D8D3951A}"/>
              </a:ext>
            </a:extLst>
          </p:cNvPr>
          <p:cNvGrpSpPr/>
          <p:nvPr/>
        </p:nvGrpSpPr>
        <p:grpSpPr>
          <a:xfrm>
            <a:off x="8715525" y="4437777"/>
            <a:ext cx="220832" cy="193228"/>
            <a:chOff x="0" y="0"/>
            <a:chExt cx="812800" cy="711200"/>
          </a:xfrm>
        </p:grpSpPr>
        <p:sp>
          <p:nvSpPr>
            <p:cNvPr id="30" name="Freeform 66">
              <a:extLst>
                <a:ext uri="{FF2B5EF4-FFF2-40B4-BE49-F238E27FC236}">
                  <a16:creationId xmlns:a16="http://schemas.microsoft.com/office/drawing/2014/main" id="{B24064A3-4DFB-BA06-3F83-DF534D9C96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4EF88375-D88B-9AB6-FB3D-D74139CA9F1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0" name="Group 65">
            <a:extLst>
              <a:ext uri="{FF2B5EF4-FFF2-40B4-BE49-F238E27FC236}">
                <a16:creationId xmlns:a16="http://schemas.microsoft.com/office/drawing/2014/main" id="{C1FB963F-0F5F-C000-CBEE-9D8EA2F35A6F}"/>
              </a:ext>
            </a:extLst>
          </p:cNvPr>
          <p:cNvGrpSpPr/>
          <p:nvPr/>
        </p:nvGrpSpPr>
        <p:grpSpPr>
          <a:xfrm>
            <a:off x="3621760" y="5089366"/>
            <a:ext cx="220832" cy="193228"/>
            <a:chOff x="0" y="0"/>
            <a:chExt cx="812800" cy="711200"/>
          </a:xfrm>
        </p:grpSpPr>
        <p:sp>
          <p:nvSpPr>
            <p:cNvPr id="11" name="Freeform 66">
              <a:extLst>
                <a:ext uri="{FF2B5EF4-FFF2-40B4-BE49-F238E27FC236}">
                  <a16:creationId xmlns:a16="http://schemas.microsoft.com/office/drawing/2014/main" id="{CC83B1EC-4E44-29A8-6242-BD0001B8DF5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048DA143-52E7-CA57-EE20-3D3F11A306D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0" name="Picture 79" descr="A drawing of a light bulb with yellow crumpled paper as its light">
            <a:extLst>
              <a:ext uri="{FF2B5EF4-FFF2-40B4-BE49-F238E27FC236}">
                <a16:creationId xmlns:a16="http://schemas.microsoft.com/office/drawing/2014/main" id="{AEB8AF0C-88E6-99E8-0E65-B3DAE1389F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88096" y="3372500"/>
            <a:ext cx="566954" cy="377969"/>
          </a:xfrm>
          <a:prstGeom prst="rect">
            <a:avLst/>
          </a:prstGeom>
        </p:spPr>
      </p:pic>
      <p:pic>
        <p:nvPicPr>
          <p:cNvPr id="12" name="Picture 11" descr="Colorful ukuleles on display">
            <a:extLst>
              <a:ext uri="{FF2B5EF4-FFF2-40B4-BE49-F238E27FC236}">
                <a16:creationId xmlns:a16="http://schemas.microsoft.com/office/drawing/2014/main" id="{6138EFC0-85F4-3775-3805-2F2EE9426BB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542084" y="6924838"/>
            <a:ext cx="658981" cy="436317"/>
          </a:xfrm>
          <a:prstGeom prst="rect">
            <a:avLst/>
          </a:prstGeom>
        </p:spPr>
      </p:pic>
      <p:grpSp>
        <p:nvGrpSpPr>
          <p:cNvPr id="36" name="Group 65">
            <a:extLst>
              <a:ext uri="{FF2B5EF4-FFF2-40B4-BE49-F238E27FC236}">
                <a16:creationId xmlns:a16="http://schemas.microsoft.com/office/drawing/2014/main" id="{52A67EF0-2AE6-BA43-0B4B-B038A7F7E71A}"/>
              </a:ext>
            </a:extLst>
          </p:cNvPr>
          <p:cNvGrpSpPr/>
          <p:nvPr/>
        </p:nvGrpSpPr>
        <p:grpSpPr>
          <a:xfrm>
            <a:off x="10287922" y="4423112"/>
            <a:ext cx="220832" cy="193228"/>
            <a:chOff x="0" y="0"/>
            <a:chExt cx="812800" cy="711200"/>
          </a:xfrm>
        </p:grpSpPr>
        <p:sp>
          <p:nvSpPr>
            <p:cNvPr id="52" name="Freeform 66">
              <a:extLst>
                <a:ext uri="{FF2B5EF4-FFF2-40B4-BE49-F238E27FC236}">
                  <a16:creationId xmlns:a16="http://schemas.microsoft.com/office/drawing/2014/main" id="{3F962A1E-C389-24E5-7330-B8FD3CBE4A2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3" name="TextBox 67">
              <a:extLst>
                <a:ext uri="{FF2B5EF4-FFF2-40B4-BE49-F238E27FC236}">
                  <a16:creationId xmlns:a16="http://schemas.microsoft.com/office/drawing/2014/main" id="{734EEDF3-DA94-145E-7CFE-D54B848ACA7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6" name="Group 62">
            <a:extLst>
              <a:ext uri="{FF2B5EF4-FFF2-40B4-BE49-F238E27FC236}">
                <a16:creationId xmlns:a16="http://schemas.microsoft.com/office/drawing/2014/main" id="{6824523D-658E-1EC2-B7B7-0FA852DC0BDF}"/>
              </a:ext>
            </a:extLst>
          </p:cNvPr>
          <p:cNvGrpSpPr/>
          <p:nvPr/>
        </p:nvGrpSpPr>
        <p:grpSpPr>
          <a:xfrm>
            <a:off x="10298504" y="3547072"/>
            <a:ext cx="242972" cy="242972"/>
            <a:chOff x="0" y="0"/>
            <a:chExt cx="812800" cy="812800"/>
          </a:xfrm>
        </p:grpSpPr>
        <p:sp>
          <p:nvSpPr>
            <p:cNvPr id="67" name="Freeform 63">
              <a:extLst>
                <a:ext uri="{FF2B5EF4-FFF2-40B4-BE49-F238E27FC236}">
                  <a16:creationId xmlns:a16="http://schemas.microsoft.com/office/drawing/2014/main" id="{579A4A7C-3C14-414A-9F41-0B4067DF8B30}"/>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77" name="TextBox 64">
              <a:extLst>
                <a:ext uri="{FF2B5EF4-FFF2-40B4-BE49-F238E27FC236}">
                  <a16:creationId xmlns:a16="http://schemas.microsoft.com/office/drawing/2014/main" id="{18DD07E5-12A0-4FC2-A109-379739A6F75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96" name="Group 62">
            <a:extLst>
              <a:ext uri="{FF2B5EF4-FFF2-40B4-BE49-F238E27FC236}">
                <a16:creationId xmlns:a16="http://schemas.microsoft.com/office/drawing/2014/main" id="{E077FB18-6B0B-F1EC-93DA-7E5C77250497}"/>
              </a:ext>
            </a:extLst>
          </p:cNvPr>
          <p:cNvGrpSpPr/>
          <p:nvPr/>
        </p:nvGrpSpPr>
        <p:grpSpPr>
          <a:xfrm>
            <a:off x="10298504" y="7111613"/>
            <a:ext cx="242972" cy="242972"/>
            <a:chOff x="0" y="0"/>
            <a:chExt cx="812800" cy="812800"/>
          </a:xfrm>
        </p:grpSpPr>
        <p:sp>
          <p:nvSpPr>
            <p:cNvPr id="97" name="Freeform 63">
              <a:extLst>
                <a:ext uri="{FF2B5EF4-FFF2-40B4-BE49-F238E27FC236}">
                  <a16:creationId xmlns:a16="http://schemas.microsoft.com/office/drawing/2014/main" id="{0E4448CE-6BA9-48BD-BEF7-F01E61EDF94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5D9D75D0-5BFD-AA70-4B3F-F981D1E1C148}"/>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14" name="Freeform 66">
            <a:extLst>
              <a:ext uri="{FF2B5EF4-FFF2-40B4-BE49-F238E27FC236}">
                <a16:creationId xmlns:a16="http://schemas.microsoft.com/office/drawing/2014/main" id="{BBE48F21-1CD2-B777-3081-DD83B2485B3A}"/>
              </a:ext>
            </a:extLst>
          </p:cNvPr>
          <p:cNvSpPr/>
          <p:nvPr/>
        </p:nvSpPr>
        <p:spPr>
          <a:xfrm>
            <a:off x="10332281" y="176948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34" name="Group 62">
            <a:extLst>
              <a:ext uri="{FF2B5EF4-FFF2-40B4-BE49-F238E27FC236}">
                <a16:creationId xmlns:a16="http://schemas.microsoft.com/office/drawing/2014/main" id="{833951FB-4AF8-EB01-925B-455512EB4412}"/>
              </a:ext>
            </a:extLst>
          </p:cNvPr>
          <p:cNvGrpSpPr/>
          <p:nvPr/>
        </p:nvGrpSpPr>
        <p:grpSpPr>
          <a:xfrm>
            <a:off x="8752469" y="1778371"/>
            <a:ext cx="242972" cy="242972"/>
            <a:chOff x="0" y="0"/>
            <a:chExt cx="812800" cy="812800"/>
          </a:xfrm>
        </p:grpSpPr>
        <p:sp>
          <p:nvSpPr>
            <p:cNvPr id="54" name="Freeform 63">
              <a:extLst>
                <a:ext uri="{FF2B5EF4-FFF2-40B4-BE49-F238E27FC236}">
                  <a16:creationId xmlns:a16="http://schemas.microsoft.com/office/drawing/2014/main" id="{A559494A-1828-D190-D9BF-646777E396D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b="1"/>
            </a:p>
          </p:txBody>
        </p:sp>
        <p:sp>
          <p:nvSpPr>
            <p:cNvPr id="58" name="TextBox 64">
              <a:extLst>
                <a:ext uri="{FF2B5EF4-FFF2-40B4-BE49-F238E27FC236}">
                  <a16:creationId xmlns:a16="http://schemas.microsoft.com/office/drawing/2014/main" id="{C04BDDCC-D227-3377-4CCA-6760484DC18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b="1" dirty="0"/>
            </a:p>
          </p:txBody>
        </p:sp>
      </p:grpSp>
      <p:grpSp>
        <p:nvGrpSpPr>
          <p:cNvPr id="90" name="Group 62">
            <a:extLst>
              <a:ext uri="{FF2B5EF4-FFF2-40B4-BE49-F238E27FC236}">
                <a16:creationId xmlns:a16="http://schemas.microsoft.com/office/drawing/2014/main" id="{125012C0-3CC1-8D8E-2A03-EFBE74038C71}"/>
              </a:ext>
            </a:extLst>
          </p:cNvPr>
          <p:cNvGrpSpPr/>
          <p:nvPr/>
        </p:nvGrpSpPr>
        <p:grpSpPr>
          <a:xfrm>
            <a:off x="8729691" y="3535278"/>
            <a:ext cx="242972" cy="242972"/>
            <a:chOff x="0" y="0"/>
            <a:chExt cx="812800" cy="812800"/>
          </a:xfrm>
        </p:grpSpPr>
        <p:sp>
          <p:nvSpPr>
            <p:cNvPr id="91" name="Freeform 63">
              <a:extLst>
                <a:ext uri="{FF2B5EF4-FFF2-40B4-BE49-F238E27FC236}">
                  <a16:creationId xmlns:a16="http://schemas.microsoft.com/office/drawing/2014/main" id="{2677DF0C-4D89-C515-469C-F2BAA7A3AD0E}"/>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9" name="TextBox 64">
              <a:extLst>
                <a:ext uri="{FF2B5EF4-FFF2-40B4-BE49-F238E27FC236}">
                  <a16:creationId xmlns:a16="http://schemas.microsoft.com/office/drawing/2014/main" id="{FCE82C3D-81A7-2CEE-E0FD-4AF78BB5738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5" name="Group 65">
            <a:extLst>
              <a:ext uri="{FF2B5EF4-FFF2-40B4-BE49-F238E27FC236}">
                <a16:creationId xmlns:a16="http://schemas.microsoft.com/office/drawing/2014/main" id="{CE75F2C9-9735-7238-EE88-2F6B1769A4E9}"/>
              </a:ext>
            </a:extLst>
          </p:cNvPr>
          <p:cNvGrpSpPr/>
          <p:nvPr/>
        </p:nvGrpSpPr>
        <p:grpSpPr>
          <a:xfrm>
            <a:off x="7076578" y="4437777"/>
            <a:ext cx="220832" cy="193228"/>
            <a:chOff x="0" y="0"/>
            <a:chExt cx="812800" cy="711200"/>
          </a:xfrm>
        </p:grpSpPr>
        <p:sp>
          <p:nvSpPr>
            <p:cNvPr id="28" name="Freeform 66">
              <a:extLst>
                <a:ext uri="{FF2B5EF4-FFF2-40B4-BE49-F238E27FC236}">
                  <a16:creationId xmlns:a16="http://schemas.microsoft.com/office/drawing/2014/main" id="{D2AA77A6-632A-B6B0-42CE-11B2EADBBEA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3" name="TextBox 67">
              <a:extLst>
                <a:ext uri="{FF2B5EF4-FFF2-40B4-BE49-F238E27FC236}">
                  <a16:creationId xmlns:a16="http://schemas.microsoft.com/office/drawing/2014/main" id="{0661DD54-B1BC-4C54-7344-E12A7E1FA22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9" name="Group 65">
            <a:extLst>
              <a:ext uri="{FF2B5EF4-FFF2-40B4-BE49-F238E27FC236}">
                <a16:creationId xmlns:a16="http://schemas.microsoft.com/office/drawing/2014/main" id="{E02CC815-1B7F-D6BF-10CA-4C961E3EF9EA}"/>
              </a:ext>
            </a:extLst>
          </p:cNvPr>
          <p:cNvGrpSpPr/>
          <p:nvPr/>
        </p:nvGrpSpPr>
        <p:grpSpPr>
          <a:xfrm>
            <a:off x="7130014" y="6294422"/>
            <a:ext cx="220832" cy="193228"/>
            <a:chOff x="0" y="0"/>
            <a:chExt cx="812800" cy="711200"/>
          </a:xfrm>
        </p:grpSpPr>
        <p:sp>
          <p:nvSpPr>
            <p:cNvPr id="43" name="Freeform 66">
              <a:extLst>
                <a:ext uri="{FF2B5EF4-FFF2-40B4-BE49-F238E27FC236}">
                  <a16:creationId xmlns:a16="http://schemas.microsoft.com/office/drawing/2014/main" id="{B86BEEE8-49CE-3140-0A03-3DE73554AA6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4" name="TextBox 67">
              <a:extLst>
                <a:ext uri="{FF2B5EF4-FFF2-40B4-BE49-F238E27FC236}">
                  <a16:creationId xmlns:a16="http://schemas.microsoft.com/office/drawing/2014/main" id="{92BAE1D6-5FE9-4DE9-70F1-DF3FD2ED71D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9" name="Group 65">
            <a:extLst>
              <a:ext uri="{FF2B5EF4-FFF2-40B4-BE49-F238E27FC236}">
                <a16:creationId xmlns:a16="http://schemas.microsoft.com/office/drawing/2014/main" id="{61BF2D81-C0E6-4299-E4DD-50DBABCB841C}"/>
              </a:ext>
            </a:extLst>
          </p:cNvPr>
          <p:cNvGrpSpPr/>
          <p:nvPr/>
        </p:nvGrpSpPr>
        <p:grpSpPr>
          <a:xfrm>
            <a:off x="7130014" y="7235193"/>
            <a:ext cx="220832" cy="193228"/>
            <a:chOff x="0" y="0"/>
            <a:chExt cx="812800" cy="711200"/>
          </a:xfrm>
        </p:grpSpPr>
        <p:sp>
          <p:nvSpPr>
            <p:cNvPr id="50" name="Freeform 66">
              <a:extLst>
                <a:ext uri="{FF2B5EF4-FFF2-40B4-BE49-F238E27FC236}">
                  <a16:creationId xmlns:a16="http://schemas.microsoft.com/office/drawing/2014/main" id="{ED4F6A34-FB93-CEBA-E6BF-3BB22487975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ECFA2097-12A0-8B7D-DE7A-E1DDED167E3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60" name="Picture 59" descr="A blue and white sign with white text&#10;&#10;AI-generated content may be incorrect.">
            <a:extLst>
              <a:ext uri="{FF2B5EF4-FFF2-40B4-BE49-F238E27FC236}">
                <a16:creationId xmlns:a16="http://schemas.microsoft.com/office/drawing/2014/main" id="{67F22F6F-8FC0-E35C-8EC2-730AE67AC3D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27814" y="176266"/>
            <a:ext cx="1424936" cy="394251"/>
          </a:xfrm>
          <a:prstGeom prst="rect">
            <a:avLst/>
          </a:prstGeom>
        </p:spPr>
      </p:pic>
      <p:pic>
        <p:nvPicPr>
          <p:cNvPr id="45" name="Picture 44" descr="Assorted colorful toy blocks">
            <a:extLst>
              <a:ext uri="{FF2B5EF4-FFF2-40B4-BE49-F238E27FC236}">
                <a16:creationId xmlns:a16="http://schemas.microsoft.com/office/drawing/2014/main" id="{E0278EF3-225D-B5F0-55C7-840DD7FC9F96}"/>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20603" y="6613190"/>
            <a:ext cx="597569" cy="398339"/>
          </a:xfrm>
          <a:prstGeom prst="rect">
            <a:avLst/>
          </a:prstGeom>
        </p:spPr>
      </p:pic>
      <p:pic>
        <p:nvPicPr>
          <p:cNvPr id="61" name="Picture 60" descr="Watercolor palette">
            <a:extLst>
              <a:ext uri="{FF2B5EF4-FFF2-40B4-BE49-F238E27FC236}">
                <a16:creationId xmlns:a16="http://schemas.microsoft.com/office/drawing/2014/main" id="{C1243CB0-FD8C-BC37-4D21-D35A9672A68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92851" y="3467410"/>
            <a:ext cx="482558" cy="321705"/>
          </a:xfrm>
          <a:prstGeom prst="rect">
            <a:avLst/>
          </a:prstGeom>
        </p:spPr>
      </p:pic>
      <p:pic>
        <p:nvPicPr>
          <p:cNvPr id="65" name="Picture 64" descr="Hands typing on laptop">
            <a:extLst>
              <a:ext uri="{FF2B5EF4-FFF2-40B4-BE49-F238E27FC236}">
                <a16:creationId xmlns:a16="http://schemas.microsoft.com/office/drawing/2014/main" id="{93B97269-2D86-00B9-05B9-516333A9C1C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20603" y="4393951"/>
            <a:ext cx="604931" cy="280880"/>
          </a:xfrm>
          <a:prstGeom prst="rect">
            <a:avLst/>
          </a:prstGeom>
        </p:spPr>
      </p:pic>
      <p:grpSp>
        <p:nvGrpSpPr>
          <p:cNvPr id="75" name="Group 65">
            <a:extLst>
              <a:ext uri="{FF2B5EF4-FFF2-40B4-BE49-F238E27FC236}">
                <a16:creationId xmlns:a16="http://schemas.microsoft.com/office/drawing/2014/main" id="{827AAA32-F75C-11C0-13D7-5C865BF47BDB}"/>
              </a:ext>
            </a:extLst>
          </p:cNvPr>
          <p:cNvGrpSpPr/>
          <p:nvPr/>
        </p:nvGrpSpPr>
        <p:grpSpPr>
          <a:xfrm>
            <a:off x="5365476" y="7198875"/>
            <a:ext cx="220832" cy="193228"/>
            <a:chOff x="0" y="0"/>
            <a:chExt cx="812800" cy="711200"/>
          </a:xfrm>
        </p:grpSpPr>
        <p:sp>
          <p:nvSpPr>
            <p:cNvPr id="76" name="Freeform 66">
              <a:extLst>
                <a:ext uri="{FF2B5EF4-FFF2-40B4-BE49-F238E27FC236}">
                  <a16:creationId xmlns:a16="http://schemas.microsoft.com/office/drawing/2014/main" id="{0805799F-040E-0A66-90FB-955FF5DC1B9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8" name="TextBox 67">
              <a:extLst>
                <a:ext uri="{FF2B5EF4-FFF2-40B4-BE49-F238E27FC236}">
                  <a16:creationId xmlns:a16="http://schemas.microsoft.com/office/drawing/2014/main" id="{CA058FBC-5605-97AC-DD13-332A8D4AF4E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79" name="Group 65">
            <a:extLst>
              <a:ext uri="{FF2B5EF4-FFF2-40B4-BE49-F238E27FC236}">
                <a16:creationId xmlns:a16="http://schemas.microsoft.com/office/drawing/2014/main" id="{A3B7490D-368E-ED92-E080-8ABD8AB8AA8F}"/>
              </a:ext>
            </a:extLst>
          </p:cNvPr>
          <p:cNvGrpSpPr/>
          <p:nvPr/>
        </p:nvGrpSpPr>
        <p:grpSpPr>
          <a:xfrm>
            <a:off x="5441387" y="4468845"/>
            <a:ext cx="220832" cy="193228"/>
            <a:chOff x="0" y="0"/>
            <a:chExt cx="812800" cy="711200"/>
          </a:xfrm>
        </p:grpSpPr>
        <p:sp>
          <p:nvSpPr>
            <p:cNvPr id="81" name="Freeform 66">
              <a:extLst>
                <a:ext uri="{FF2B5EF4-FFF2-40B4-BE49-F238E27FC236}">
                  <a16:creationId xmlns:a16="http://schemas.microsoft.com/office/drawing/2014/main" id="{D7967322-8A7D-4002-2811-4C856F1633D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2" name="TextBox 67">
              <a:extLst>
                <a:ext uri="{FF2B5EF4-FFF2-40B4-BE49-F238E27FC236}">
                  <a16:creationId xmlns:a16="http://schemas.microsoft.com/office/drawing/2014/main" id="{06BC7C23-25D6-123E-C8B4-FBD9DE2F046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83" name="Group 65">
            <a:extLst>
              <a:ext uri="{FF2B5EF4-FFF2-40B4-BE49-F238E27FC236}">
                <a16:creationId xmlns:a16="http://schemas.microsoft.com/office/drawing/2014/main" id="{6772E611-3858-6212-6956-60592F150D13}"/>
              </a:ext>
            </a:extLst>
          </p:cNvPr>
          <p:cNvGrpSpPr/>
          <p:nvPr/>
        </p:nvGrpSpPr>
        <p:grpSpPr>
          <a:xfrm>
            <a:off x="5441387" y="3638691"/>
            <a:ext cx="220832" cy="193228"/>
            <a:chOff x="0" y="0"/>
            <a:chExt cx="812800" cy="711200"/>
          </a:xfrm>
        </p:grpSpPr>
        <p:sp>
          <p:nvSpPr>
            <p:cNvPr id="84" name="Freeform 66">
              <a:extLst>
                <a:ext uri="{FF2B5EF4-FFF2-40B4-BE49-F238E27FC236}">
                  <a16:creationId xmlns:a16="http://schemas.microsoft.com/office/drawing/2014/main" id="{3EFB77DF-215C-9745-CA35-373AC59EE9F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5" name="TextBox 67">
              <a:extLst>
                <a:ext uri="{FF2B5EF4-FFF2-40B4-BE49-F238E27FC236}">
                  <a16:creationId xmlns:a16="http://schemas.microsoft.com/office/drawing/2014/main" id="{FADAF122-1CA1-E01F-1C91-5E7E98EFEC7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86" name="Group 62">
            <a:extLst>
              <a:ext uri="{FF2B5EF4-FFF2-40B4-BE49-F238E27FC236}">
                <a16:creationId xmlns:a16="http://schemas.microsoft.com/office/drawing/2014/main" id="{B9C71234-B1DB-5B64-C0EF-9D0B61578742}"/>
              </a:ext>
            </a:extLst>
          </p:cNvPr>
          <p:cNvGrpSpPr/>
          <p:nvPr/>
        </p:nvGrpSpPr>
        <p:grpSpPr>
          <a:xfrm>
            <a:off x="7107134" y="3566988"/>
            <a:ext cx="242972" cy="242972"/>
            <a:chOff x="0" y="0"/>
            <a:chExt cx="812800" cy="812800"/>
          </a:xfrm>
        </p:grpSpPr>
        <p:sp>
          <p:nvSpPr>
            <p:cNvPr id="87" name="Freeform 63">
              <a:extLst>
                <a:ext uri="{FF2B5EF4-FFF2-40B4-BE49-F238E27FC236}">
                  <a16:creationId xmlns:a16="http://schemas.microsoft.com/office/drawing/2014/main" id="{09A06775-FB1C-EE6E-EA4B-D16304A9880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8" name="TextBox 64">
              <a:extLst>
                <a:ext uri="{FF2B5EF4-FFF2-40B4-BE49-F238E27FC236}">
                  <a16:creationId xmlns:a16="http://schemas.microsoft.com/office/drawing/2014/main" id="{7FB1A284-6240-E6DE-1F70-70EDB3B0F78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92" name="Picture 91" descr="Soccer player standing on pitch, with foot on football, and spectators on bleachers">
            <a:extLst>
              <a:ext uri="{FF2B5EF4-FFF2-40B4-BE49-F238E27FC236}">
                <a16:creationId xmlns:a16="http://schemas.microsoft.com/office/drawing/2014/main" id="{0E673A6E-C0AD-C6C9-5760-59E344F1889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236665" y="3378059"/>
            <a:ext cx="727303" cy="409123"/>
          </a:xfrm>
          <a:prstGeom prst="rect">
            <a:avLst/>
          </a:prstGeom>
        </p:spPr>
      </p:pic>
      <p:grpSp>
        <p:nvGrpSpPr>
          <p:cNvPr id="100" name="Group 62">
            <a:extLst>
              <a:ext uri="{FF2B5EF4-FFF2-40B4-BE49-F238E27FC236}">
                <a16:creationId xmlns:a16="http://schemas.microsoft.com/office/drawing/2014/main" id="{03F33B25-F503-173B-5741-B0807647D52E}"/>
              </a:ext>
            </a:extLst>
          </p:cNvPr>
          <p:cNvGrpSpPr/>
          <p:nvPr/>
        </p:nvGrpSpPr>
        <p:grpSpPr>
          <a:xfrm>
            <a:off x="8721532" y="6230876"/>
            <a:ext cx="242972" cy="242972"/>
            <a:chOff x="0" y="0"/>
            <a:chExt cx="812800" cy="812800"/>
          </a:xfrm>
        </p:grpSpPr>
        <p:sp>
          <p:nvSpPr>
            <p:cNvPr id="101" name="Freeform 63">
              <a:extLst>
                <a:ext uri="{FF2B5EF4-FFF2-40B4-BE49-F238E27FC236}">
                  <a16:creationId xmlns:a16="http://schemas.microsoft.com/office/drawing/2014/main" id="{70FFA3BA-A9E9-B7CE-6177-C8256DF8451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2" name="TextBox 64">
              <a:extLst>
                <a:ext uri="{FF2B5EF4-FFF2-40B4-BE49-F238E27FC236}">
                  <a16:creationId xmlns:a16="http://schemas.microsoft.com/office/drawing/2014/main" id="{8A6E30A0-221E-35B3-58E2-66532D9E3691}"/>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103" name="Group 62">
            <a:extLst>
              <a:ext uri="{FF2B5EF4-FFF2-40B4-BE49-F238E27FC236}">
                <a16:creationId xmlns:a16="http://schemas.microsoft.com/office/drawing/2014/main" id="{0749BDD0-2BC8-A9F4-58BE-5319C6802DDC}"/>
              </a:ext>
            </a:extLst>
          </p:cNvPr>
          <p:cNvGrpSpPr/>
          <p:nvPr/>
        </p:nvGrpSpPr>
        <p:grpSpPr>
          <a:xfrm>
            <a:off x="8687510" y="7185449"/>
            <a:ext cx="242972" cy="242972"/>
            <a:chOff x="0" y="0"/>
            <a:chExt cx="812800" cy="812800"/>
          </a:xfrm>
        </p:grpSpPr>
        <p:sp>
          <p:nvSpPr>
            <p:cNvPr id="104" name="Freeform 63">
              <a:extLst>
                <a:ext uri="{FF2B5EF4-FFF2-40B4-BE49-F238E27FC236}">
                  <a16:creationId xmlns:a16="http://schemas.microsoft.com/office/drawing/2014/main" id="{D466716F-A349-084C-2CE7-1B96A997A19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5" name="TextBox 64">
              <a:extLst>
                <a:ext uri="{FF2B5EF4-FFF2-40B4-BE49-F238E27FC236}">
                  <a16:creationId xmlns:a16="http://schemas.microsoft.com/office/drawing/2014/main" id="{C5BB38C4-0EB8-EDF7-504D-31035DA903F1}"/>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6" name="Group 62">
            <a:extLst>
              <a:ext uri="{FF2B5EF4-FFF2-40B4-BE49-F238E27FC236}">
                <a16:creationId xmlns:a16="http://schemas.microsoft.com/office/drawing/2014/main" id="{0BD8C73F-C0DF-EFF5-4F1D-5A0841A56024}"/>
              </a:ext>
            </a:extLst>
          </p:cNvPr>
          <p:cNvGrpSpPr/>
          <p:nvPr/>
        </p:nvGrpSpPr>
        <p:grpSpPr>
          <a:xfrm>
            <a:off x="3647592" y="7198875"/>
            <a:ext cx="242972" cy="242972"/>
            <a:chOff x="0" y="0"/>
            <a:chExt cx="812800" cy="812800"/>
          </a:xfrm>
        </p:grpSpPr>
        <p:sp>
          <p:nvSpPr>
            <p:cNvPr id="7" name="Freeform 63">
              <a:extLst>
                <a:ext uri="{FF2B5EF4-FFF2-40B4-BE49-F238E27FC236}">
                  <a16:creationId xmlns:a16="http://schemas.microsoft.com/office/drawing/2014/main" id="{B14ED1EF-13EB-2D25-1EAC-2DD6B0C06A6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 name="TextBox 64">
              <a:extLst>
                <a:ext uri="{FF2B5EF4-FFF2-40B4-BE49-F238E27FC236}">
                  <a16:creationId xmlns:a16="http://schemas.microsoft.com/office/drawing/2014/main" id="{C7D61EA5-774C-B148-EE8E-FAE4E1176C2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5B096677-03BA-048C-6C1A-E2844FDA8875}"/>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3F9C3D4-3EEA-4750-ADE2-C9A3B2E97C1F}"/>
              </a:ext>
            </a:extLst>
          </p:cNvPr>
          <p:cNvGraphicFramePr>
            <a:graphicFrameLocks noGrp="1"/>
          </p:cNvGraphicFramePr>
          <p:nvPr>
            <p:extLst>
              <p:ext uri="{D42A27DB-BD31-4B8C-83A1-F6EECF244321}">
                <p14:modId xmlns:p14="http://schemas.microsoft.com/office/powerpoint/2010/main" val="2323038610"/>
              </p:ext>
            </p:extLst>
          </p:nvPr>
        </p:nvGraphicFramePr>
        <p:xfrm>
          <a:off x="2569559" y="654718"/>
          <a:ext cx="8057273" cy="6791806"/>
        </p:xfrm>
        <a:graphic>
          <a:graphicData uri="http://schemas.openxmlformats.org/drawingml/2006/table">
            <a:tbl>
              <a:tblPr/>
              <a:tblGrid>
                <a:gridCol w="1433728">
                  <a:extLst>
                    <a:ext uri="{9D8B030D-6E8A-4147-A177-3AD203B41FA5}">
                      <a16:colId xmlns:a16="http://schemas.microsoft.com/office/drawing/2014/main" val="20000"/>
                    </a:ext>
                  </a:extLst>
                </a:gridCol>
                <a:gridCol w="1723143">
                  <a:extLst>
                    <a:ext uri="{9D8B030D-6E8A-4147-A177-3AD203B41FA5}">
                      <a16:colId xmlns:a16="http://schemas.microsoft.com/office/drawing/2014/main" val="20001"/>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31947">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22/09/2025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23/09/2025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24/09/2025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25/09/2025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26/09/2025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3657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3657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1282382">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defRPr/>
                      </a:pPr>
                      <a:r>
                        <a:rPr lang="en-GB" sz="1000" dirty="0">
                          <a:latin typeface="DM Sans" pitchFamily="2" charset="0"/>
                        </a:rPr>
                        <a:t>Ready, Steady, Cook</a:t>
                      </a:r>
                    </a:p>
                    <a:p>
                      <a:pPr algn="ctr">
                        <a:lnSpc>
                          <a:spcPts val="1515"/>
                        </a:lnSpc>
                        <a:defRPr/>
                      </a:pPr>
                      <a:r>
                        <a:rPr lang="en-GB" sz="1000" dirty="0">
                          <a:latin typeface="DM Sans" pitchFamily="2" charset="0"/>
                        </a:rPr>
                        <a:t>10:30-12:00</a:t>
                      </a:r>
                    </a:p>
                    <a:p>
                      <a:pPr algn="ctr">
                        <a:lnSpc>
                          <a:spcPts val="1515"/>
                        </a:lnSpc>
                        <a:defRPr/>
                      </a:pPr>
                      <a:endParaRPr lang="en-GB" sz="10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GB" sz="1100" dirty="0"/>
                        <a:t>Building motivation, positive attitude session: guest speaker</a:t>
                      </a:r>
                    </a:p>
                    <a:p>
                      <a:pPr algn="ctr"/>
                      <a:r>
                        <a:rPr lang="en-GB" sz="1100" dirty="0"/>
                        <a:t>10:30-12:00</a:t>
                      </a:r>
                    </a:p>
                    <a:p>
                      <a:pPr algn="ctr"/>
                      <a:endParaRPr lang="en-GB" sz="1100" dirty="0"/>
                    </a:p>
                    <a:p>
                      <a:pPr algn="ctr">
                        <a:lnSpc>
                          <a:spcPts val="1515"/>
                        </a:lnSpc>
                        <a:defRPr/>
                      </a:pPr>
                      <a:endParaRPr lang="en-US" sz="1100" dirty="0">
                        <a:solidFill>
                          <a:schemeClr val="tx1"/>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Coffee morning – mental health check in</a:t>
                      </a:r>
                    </a:p>
                    <a:p>
                      <a:pPr algn="ctr">
                        <a:lnSpc>
                          <a:spcPts val="1515"/>
                        </a:lnSpc>
                        <a:defRPr/>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879716">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r>
                        <a:rPr lang="en-GB" sz="1200" dirty="0"/>
                        <a:t>Digital College</a:t>
                      </a:r>
                    </a:p>
                    <a:p>
                      <a:pPr algn="ctr"/>
                      <a:r>
                        <a:rPr lang="en-GB" sz="1200" dirty="0"/>
                        <a:t>10:30-3:00</a:t>
                      </a:r>
                    </a:p>
                    <a:p>
                      <a:pPr algn="ctr"/>
                      <a:endParaRPr lang="en-GB" sz="1200" dirty="0"/>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r>
                        <a:rPr lang="en-US" sz="1050" dirty="0">
                          <a:solidFill>
                            <a:srgbClr val="000000"/>
                          </a:solidFill>
                          <a:latin typeface="DM Sans"/>
                        </a:rPr>
                        <a:t>UPW – invite only</a:t>
                      </a:r>
                    </a:p>
                    <a:p>
                      <a:pPr algn="ctr"/>
                      <a:r>
                        <a:rPr lang="en-US" sz="105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Job Club with Anna</a:t>
                      </a:r>
                    </a:p>
                    <a:p>
                      <a:pPr algn="ctr">
                        <a:lnSpc>
                          <a:spcPts val="1515"/>
                        </a:lnSpc>
                        <a:defRPr/>
                      </a:pPr>
                      <a:r>
                        <a:rPr lang="en-US" sz="1050" dirty="0">
                          <a:solidFill>
                            <a:srgbClr val="000000"/>
                          </a:solidFill>
                          <a:latin typeface="DM Sans"/>
                        </a:rPr>
                        <a:t>10:00-3:00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36579">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1093827">
                <a:tc rowSpan="2">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latin typeface="DM Sans" pitchFamily="2" charset="0"/>
                        </a:rPr>
                        <a:t>Hub newsletter</a:t>
                      </a:r>
                    </a:p>
                    <a:p>
                      <a:pPr algn="ctr"/>
                      <a:r>
                        <a:rPr lang="en-GB" sz="1100" dirty="0">
                          <a:latin typeface="DM Sans" pitchFamily="2" charset="0"/>
                        </a:rPr>
                        <a:t>1:00-2:00</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20089">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Reflective walk</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1:00-4:00</a:t>
                      </a: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latin typeface="DM Sans" pitchFamily="2" charset="0"/>
                        </a:rPr>
                        <a:t>Movie afternoon</a:t>
                      </a:r>
                    </a:p>
                    <a:p>
                      <a:pPr algn="ctr"/>
                      <a:r>
                        <a:rPr lang="en-GB" sz="1100" dirty="0">
                          <a:latin typeface="DM Sans" pitchFamily="2" charset="0"/>
                        </a:rPr>
                        <a:t>2:00-4:00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US" sz="1050" dirty="0">
                          <a:solidFill>
                            <a:schemeClr val="tx1"/>
                          </a:solidFill>
                          <a:latin typeface="DM Sans"/>
                        </a:rPr>
                        <a:t>Museum visit</a:t>
                      </a:r>
                    </a:p>
                    <a:p>
                      <a:pPr algn="ctr">
                        <a:lnSpc>
                          <a:spcPts val="1515"/>
                        </a:lnSpc>
                        <a:defRPr/>
                      </a:pPr>
                      <a:r>
                        <a:rPr lang="en-US" sz="1050" dirty="0">
                          <a:solidFill>
                            <a:schemeClr val="tx1"/>
                          </a:solidFill>
                          <a:latin typeface="DM Sans"/>
                        </a:rPr>
                        <a:t>1:00-4:00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a:extLst>
              <a:ext uri="{FF2B5EF4-FFF2-40B4-BE49-F238E27FC236}">
                <a16:creationId xmlns:a16="http://schemas.microsoft.com/office/drawing/2014/main" id="{5F68B86E-F109-54B2-D0C4-282BCDFD53D6}"/>
              </a:ext>
            </a:extLst>
          </p:cNvPr>
          <p:cNvGrpSpPr/>
          <p:nvPr/>
        </p:nvGrpSpPr>
        <p:grpSpPr>
          <a:xfrm>
            <a:off x="184646" y="1589490"/>
            <a:ext cx="2321941" cy="4712742"/>
            <a:chOff x="0" y="0"/>
            <a:chExt cx="902503" cy="1716756"/>
          </a:xfrm>
        </p:grpSpPr>
        <p:sp>
          <p:nvSpPr>
            <p:cNvPr id="4" name="Freeform 4">
              <a:extLst>
                <a:ext uri="{FF2B5EF4-FFF2-40B4-BE49-F238E27FC236}">
                  <a16:creationId xmlns:a16="http://schemas.microsoft.com/office/drawing/2014/main" id="{5725B1C9-68DC-AA2D-7FFD-803ABEB31804}"/>
                </a:ext>
              </a:extLst>
            </p:cNvPr>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B9D2A693-721C-84DE-4CA7-82DF16680F32}"/>
                </a:ext>
              </a:extLst>
            </p:cNvPr>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p>
            <a:p>
              <a:pPr algn="ctr">
                <a:lnSpc>
                  <a:spcPts val="2379"/>
                </a:lnSpc>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Non-accredited courses introduce new topics to participants and offer a guided-learning environment, where they can gain detailed knowledge about different subjects. Liverpool in work support participants in upskilling, gaining new qualifications and finding employment.</a:t>
              </a:r>
              <a:endParaRPr kumimoji="0" lang="en-US" sz="1050" b="0" i="0" u="none" strike="noStrike" kern="1200" cap="none" spc="0" normalizeH="0" baseline="0" noProof="0" dirty="0">
                <a:ln>
                  <a:noFill/>
                </a:ln>
                <a:solidFill>
                  <a:prstClr val="white"/>
                </a:solidFill>
                <a:effectLst/>
                <a:uLnTx/>
                <a:uFillTx/>
                <a:latin typeface="DM Sans" pitchFamily="2" charset="0"/>
              </a:endParaRPr>
            </a:p>
          </p:txBody>
        </p:sp>
      </p:grpSp>
      <p:grpSp>
        <p:nvGrpSpPr>
          <p:cNvPr id="46" name="Group 46">
            <a:extLst>
              <a:ext uri="{FF2B5EF4-FFF2-40B4-BE49-F238E27FC236}">
                <a16:creationId xmlns:a16="http://schemas.microsoft.com/office/drawing/2014/main" id="{1EA9F55D-AD27-C5A3-C8B9-04128E42D970}"/>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E368AE4D-B17C-8DD4-B82E-EC100821A588}"/>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F8003D99-6E38-0FE0-1CA9-B7E015F0FCBD}"/>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A12EEBD4-24A9-BECE-081C-56ED892015BA}"/>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AC09F1D7-6747-1E1B-7486-20C2202CCF4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A75DD940-DB67-306D-184E-4A8C82D029B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C9031720-105A-D3B0-A024-B62D4BD9C03B}"/>
              </a:ext>
            </a:extLst>
          </p:cNvPr>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LIVERPOOL SEPTEMBER - WEEK 4</a:t>
            </a:r>
          </a:p>
        </p:txBody>
      </p:sp>
      <p:sp>
        <p:nvSpPr>
          <p:cNvPr id="70" name="TextBox 70">
            <a:extLst>
              <a:ext uri="{FF2B5EF4-FFF2-40B4-BE49-F238E27FC236}">
                <a16:creationId xmlns:a16="http://schemas.microsoft.com/office/drawing/2014/main" id="{4D8C823F-79C0-EB72-A11D-2391E822F315}"/>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C3BFD9EE-6537-CBD4-A9BF-5A83BA1402A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80A06C28-1FF2-232D-719C-42D7DBE5E958}"/>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2CC9FDB9-A178-921E-8A8D-F19B87599F8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F5952453-309E-4F10-B4D4-C47762CFD24D}"/>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2C7D8B5C-D7B8-2D33-B87E-228797071554}"/>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2778038-C9DD-05FE-68EC-87B1673884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65224" y="187768"/>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D3AC79AD-5196-A474-0A7F-D6237F5C7DD6}"/>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B1CD7AF3-D8CA-691B-DD1A-7B7B9002033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2B197B6E-A935-321E-1A67-ADDC886B08D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AF1CA26C-754B-0FA4-D62C-DA5A0C6B1C4E}"/>
              </a:ext>
            </a:extLst>
          </p:cNvPr>
          <p:cNvGrpSpPr/>
          <p:nvPr/>
        </p:nvGrpSpPr>
        <p:grpSpPr>
          <a:xfrm>
            <a:off x="3693260" y="7152455"/>
            <a:ext cx="220832" cy="193228"/>
            <a:chOff x="0" y="0"/>
            <a:chExt cx="812800" cy="711200"/>
          </a:xfrm>
        </p:grpSpPr>
        <p:sp>
          <p:nvSpPr>
            <p:cNvPr id="56" name="Freeform 66">
              <a:extLst>
                <a:ext uri="{FF2B5EF4-FFF2-40B4-BE49-F238E27FC236}">
                  <a16:creationId xmlns:a16="http://schemas.microsoft.com/office/drawing/2014/main" id="{DA9383F0-E956-B1A9-71ED-8709500036D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E7ED8E07-8FEB-E3DA-447C-49EABD8B595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8" name="Picture 77" descr="Assorted colorful toy blocks">
            <a:extLst>
              <a:ext uri="{FF2B5EF4-FFF2-40B4-BE49-F238E27FC236}">
                <a16:creationId xmlns:a16="http://schemas.microsoft.com/office/drawing/2014/main" id="{F6DB25A5-3992-C043-FA69-8F6A9531A942}"/>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449375" y="6202833"/>
            <a:ext cx="597569" cy="398339"/>
          </a:xfrm>
          <a:prstGeom prst="rect">
            <a:avLst/>
          </a:prstGeom>
        </p:spPr>
      </p:pic>
      <p:sp>
        <p:nvSpPr>
          <p:cNvPr id="82" name="Freeform 66">
            <a:extLst>
              <a:ext uri="{FF2B5EF4-FFF2-40B4-BE49-F238E27FC236}">
                <a16:creationId xmlns:a16="http://schemas.microsoft.com/office/drawing/2014/main" id="{BFE4BC8C-E45F-A28B-FEBB-15966690E1E3}"/>
              </a:ext>
            </a:extLst>
          </p:cNvPr>
          <p:cNvSpPr/>
          <p:nvPr/>
        </p:nvSpPr>
        <p:spPr>
          <a:xfrm>
            <a:off x="5422751" y="7179187"/>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93" name="Group 65">
            <a:extLst>
              <a:ext uri="{FF2B5EF4-FFF2-40B4-BE49-F238E27FC236}">
                <a16:creationId xmlns:a16="http://schemas.microsoft.com/office/drawing/2014/main" id="{F2608FEB-CC1B-0099-6879-E44721EB44C1}"/>
              </a:ext>
            </a:extLst>
          </p:cNvPr>
          <p:cNvGrpSpPr/>
          <p:nvPr/>
        </p:nvGrpSpPr>
        <p:grpSpPr>
          <a:xfrm>
            <a:off x="8761305" y="7201194"/>
            <a:ext cx="220832" cy="193228"/>
            <a:chOff x="0" y="0"/>
            <a:chExt cx="812800" cy="711200"/>
          </a:xfrm>
        </p:grpSpPr>
        <p:sp>
          <p:nvSpPr>
            <p:cNvPr id="94" name="Freeform 66">
              <a:extLst>
                <a:ext uri="{FF2B5EF4-FFF2-40B4-BE49-F238E27FC236}">
                  <a16:creationId xmlns:a16="http://schemas.microsoft.com/office/drawing/2014/main" id="{6E2D20A6-35B6-8311-A12E-A6CF96F15F6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7C74117C-F3A4-BA92-499E-AA3644195E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95B9F8C1-4EDF-D4E7-C986-71AF1B1EE901}"/>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9" name="Group 62">
            <a:extLst>
              <a:ext uri="{FF2B5EF4-FFF2-40B4-BE49-F238E27FC236}">
                <a16:creationId xmlns:a16="http://schemas.microsoft.com/office/drawing/2014/main" id="{DB6A2FB5-E6C1-FC89-3822-D7C12FD1A9DE}"/>
              </a:ext>
            </a:extLst>
          </p:cNvPr>
          <p:cNvGrpSpPr/>
          <p:nvPr/>
        </p:nvGrpSpPr>
        <p:grpSpPr>
          <a:xfrm>
            <a:off x="7080958" y="1795618"/>
            <a:ext cx="242972" cy="242972"/>
            <a:chOff x="0" y="0"/>
            <a:chExt cx="812800" cy="812800"/>
          </a:xfrm>
        </p:grpSpPr>
        <p:sp>
          <p:nvSpPr>
            <p:cNvPr id="20" name="Freeform 63">
              <a:extLst>
                <a:ext uri="{FF2B5EF4-FFF2-40B4-BE49-F238E27FC236}">
                  <a16:creationId xmlns:a16="http://schemas.microsoft.com/office/drawing/2014/main" id="{FAA9471E-D62A-E518-F18D-1628F5A2AFA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F68F1105-B4AD-89EC-75F5-73BD0DB7F10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D9CDAADB-BB6B-60C8-B4FE-ED0619BFC6DB}"/>
              </a:ext>
            </a:extLst>
          </p:cNvPr>
          <p:cNvGrpSpPr/>
          <p:nvPr/>
        </p:nvGrpSpPr>
        <p:grpSpPr>
          <a:xfrm>
            <a:off x="5420562" y="1772840"/>
            <a:ext cx="242972" cy="242972"/>
            <a:chOff x="0" y="0"/>
            <a:chExt cx="812800" cy="812800"/>
          </a:xfrm>
        </p:grpSpPr>
        <p:sp>
          <p:nvSpPr>
            <p:cNvPr id="23" name="Freeform 63">
              <a:extLst>
                <a:ext uri="{FF2B5EF4-FFF2-40B4-BE49-F238E27FC236}">
                  <a16:creationId xmlns:a16="http://schemas.microsoft.com/office/drawing/2014/main" id="{454555FA-F9FC-8C06-FC3B-5FE5185AB48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C4902068-A36E-4267-A4C7-EF629D776A1A}"/>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587E4A50-CBE8-0161-A503-15AAE4E79588}"/>
              </a:ext>
            </a:extLst>
          </p:cNvPr>
          <p:cNvGrpSpPr/>
          <p:nvPr/>
        </p:nvGrpSpPr>
        <p:grpSpPr>
          <a:xfrm>
            <a:off x="5445745" y="4616607"/>
            <a:ext cx="220832" cy="193228"/>
            <a:chOff x="0" y="0"/>
            <a:chExt cx="812800" cy="711200"/>
          </a:xfrm>
        </p:grpSpPr>
        <p:sp>
          <p:nvSpPr>
            <p:cNvPr id="41" name="Freeform 66">
              <a:extLst>
                <a:ext uri="{FF2B5EF4-FFF2-40B4-BE49-F238E27FC236}">
                  <a16:creationId xmlns:a16="http://schemas.microsoft.com/office/drawing/2014/main" id="{83BA1263-C5C3-7C48-CBBD-F4D06F21AEB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F5FC1734-C7DA-940B-2F69-A34A7358D6C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9" name="Group 65">
            <a:extLst>
              <a:ext uri="{FF2B5EF4-FFF2-40B4-BE49-F238E27FC236}">
                <a16:creationId xmlns:a16="http://schemas.microsoft.com/office/drawing/2014/main" id="{AEE3961A-F4FF-2258-8B34-742DFA7DA3A3}"/>
              </a:ext>
            </a:extLst>
          </p:cNvPr>
          <p:cNvGrpSpPr/>
          <p:nvPr/>
        </p:nvGrpSpPr>
        <p:grpSpPr>
          <a:xfrm>
            <a:off x="8771698" y="4658472"/>
            <a:ext cx="220832" cy="193228"/>
            <a:chOff x="0" y="0"/>
            <a:chExt cx="812800" cy="711200"/>
          </a:xfrm>
        </p:grpSpPr>
        <p:sp>
          <p:nvSpPr>
            <p:cNvPr id="30" name="Freeform 66">
              <a:extLst>
                <a:ext uri="{FF2B5EF4-FFF2-40B4-BE49-F238E27FC236}">
                  <a16:creationId xmlns:a16="http://schemas.microsoft.com/office/drawing/2014/main" id="{7A03B9BF-24D4-971E-FE8F-DE7CA85966F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8C74B86B-1A4E-1F7E-45B1-3B73A2B1F5E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Chairs in a cinema">
            <a:extLst>
              <a:ext uri="{FF2B5EF4-FFF2-40B4-BE49-F238E27FC236}">
                <a16:creationId xmlns:a16="http://schemas.microsoft.com/office/drawing/2014/main" id="{1FC8D31C-D810-E46D-1AA3-9D4A2B3D511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87985" y="6841393"/>
            <a:ext cx="577329" cy="359801"/>
          </a:xfrm>
          <a:prstGeom prst="rect">
            <a:avLst/>
          </a:prstGeom>
        </p:spPr>
      </p:pic>
      <p:grpSp>
        <p:nvGrpSpPr>
          <p:cNvPr id="10" name="Group 65">
            <a:extLst>
              <a:ext uri="{FF2B5EF4-FFF2-40B4-BE49-F238E27FC236}">
                <a16:creationId xmlns:a16="http://schemas.microsoft.com/office/drawing/2014/main" id="{E19D846B-862D-65A9-6191-3E42C379BA1B}"/>
              </a:ext>
            </a:extLst>
          </p:cNvPr>
          <p:cNvGrpSpPr/>
          <p:nvPr/>
        </p:nvGrpSpPr>
        <p:grpSpPr>
          <a:xfrm>
            <a:off x="3741076" y="5259424"/>
            <a:ext cx="220832" cy="193228"/>
            <a:chOff x="0" y="0"/>
            <a:chExt cx="812800" cy="711200"/>
          </a:xfrm>
        </p:grpSpPr>
        <p:sp>
          <p:nvSpPr>
            <p:cNvPr id="11" name="Freeform 66">
              <a:extLst>
                <a:ext uri="{FF2B5EF4-FFF2-40B4-BE49-F238E27FC236}">
                  <a16:creationId xmlns:a16="http://schemas.microsoft.com/office/drawing/2014/main" id="{AED73195-0C51-B794-9D34-37103A1319D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B97E2D81-7B3A-5B60-D6CE-20E31AD2CAB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9" name="Group 65">
            <a:extLst>
              <a:ext uri="{FF2B5EF4-FFF2-40B4-BE49-F238E27FC236}">
                <a16:creationId xmlns:a16="http://schemas.microsoft.com/office/drawing/2014/main" id="{015EC2D4-4798-B5A8-4CF5-59B7241613C2}"/>
              </a:ext>
            </a:extLst>
          </p:cNvPr>
          <p:cNvGrpSpPr/>
          <p:nvPr/>
        </p:nvGrpSpPr>
        <p:grpSpPr>
          <a:xfrm>
            <a:off x="7092028" y="3747191"/>
            <a:ext cx="220832" cy="193228"/>
            <a:chOff x="0" y="0"/>
            <a:chExt cx="812800" cy="711200"/>
          </a:xfrm>
        </p:grpSpPr>
        <p:sp>
          <p:nvSpPr>
            <p:cNvPr id="50" name="Freeform 66">
              <a:extLst>
                <a:ext uri="{FF2B5EF4-FFF2-40B4-BE49-F238E27FC236}">
                  <a16:creationId xmlns:a16="http://schemas.microsoft.com/office/drawing/2014/main" id="{B5F8CA43-6C45-6479-E64D-7E19DAD1230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C87A828B-EE57-6922-8D3F-A3024F648B8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DFBBE61E-715E-1B6C-E16C-61B198585B78}"/>
              </a:ext>
            </a:extLst>
          </p:cNvPr>
          <p:cNvGrpSpPr/>
          <p:nvPr/>
        </p:nvGrpSpPr>
        <p:grpSpPr>
          <a:xfrm>
            <a:off x="5453407" y="3775609"/>
            <a:ext cx="220832" cy="193228"/>
            <a:chOff x="0" y="0"/>
            <a:chExt cx="812800" cy="711200"/>
          </a:xfrm>
        </p:grpSpPr>
        <p:sp>
          <p:nvSpPr>
            <p:cNvPr id="7" name="Freeform 66">
              <a:extLst>
                <a:ext uri="{FF2B5EF4-FFF2-40B4-BE49-F238E27FC236}">
                  <a16:creationId xmlns:a16="http://schemas.microsoft.com/office/drawing/2014/main" id="{6CE8DF7E-7B7F-6F62-6577-1A4A9742BF8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34B50885-E77A-4EDB-2991-2D5B70D0968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2" name="Picture 11" descr="Colorful ukuleles on display">
            <a:extLst>
              <a:ext uri="{FF2B5EF4-FFF2-40B4-BE49-F238E27FC236}">
                <a16:creationId xmlns:a16="http://schemas.microsoft.com/office/drawing/2014/main" id="{3B42846F-CF15-E7FD-5A85-2681C4C63F5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42198" y="6854929"/>
            <a:ext cx="658981" cy="436317"/>
          </a:xfrm>
          <a:prstGeom prst="rect">
            <a:avLst/>
          </a:prstGeom>
        </p:spPr>
      </p:pic>
      <p:pic>
        <p:nvPicPr>
          <p:cNvPr id="26" name="Picture 25" descr="Watercolor palette">
            <a:extLst>
              <a:ext uri="{FF2B5EF4-FFF2-40B4-BE49-F238E27FC236}">
                <a16:creationId xmlns:a16="http://schemas.microsoft.com/office/drawing/2014/main" id="{4048D6BF-868A-68A7-7B82-8CD3A3A6866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36867" y="3632137"/>
            <a:ext cx="482558" cy="321705"/>
          </a:xfrm>
          <a:prstGeom prst="rect">
            <a:avLst/>
          </a:prstGeom>
        </p:spPr>
      </p:pic>
      <p:grpSp>
        <p:nvGrpSpPr>
          <p:cNvPr id="36" name="Group 65">
            <a:extLst>
              <a:ext uri="{FF2B5EF4-FFF2-40B4-BE49-F238E27FC236}">
                <a16:creationId xmlns:a16="http://schemas.microsoft.com/office/drawing/2014/main" id="{43D29F66-215C-BC66-1B66-66E65AEBF424}"/>
              </a:ext>
            </a:extLst>
          </p:cNvPr>
          <p:cNvGrpSpPr/>
          <p:nvPr/>
        </p:nvGrpSpPr>
        <p:grpSpPr>
          <a:xfrm>
            <a:off x="10290439" y="4607315"/>
            <a:ext cx="220832" cy="193228"/>
            <a:chOff x="0" y="0"/>
            <a:chExt cx="812800" cy="711200"/>
          </a:xfrm>
        </p:grpSpPr>
        <p:sp>
          <p:nvSpPr>
            <p:cNvPr id="52" name="Freeform 66">
              <a:extLst>
                <a:ext uri="{FF2B5EF4-FFF2-40B4-BE49-F238E27FC236}">
                  <a16:creationId xmlns:a16="http://schemas.microsoft.com/office/drawing/2014/main" id="{CD0E2AFC-7CE2-4C38-B4AA-8FE26916CF3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3" name="TextBox 67">
              <a:extLst>
                <a:ext uri="{FF2B5EF4-FFF2-40B4-BE49-F238E27FC236}">
                  <a16:creationId xmlns:a16="http://schemas.microsoft.com/office/drawing/2014/main" id="{77DCFB60-6A7F-16AB-FC98-C758AD09440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6" name="Picture 85" descr="Retro microphone">
            <a:extLst>
              <a:ext uri="{FF2B5EF4-FFF2-40B4-BE49-F238E27FC236}">
                <a16:creationId xmlns:a16="http://schemas.microsoft.com/office/drawing/2014/main" id="{796B381D-7904-ABD5-9501-A2C47068F97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917248" y="4148353"/>
            <a:ext cx="674021" cy="449261"/>
          </a:xfrm>
          <a:prstGeom prst="rect">
            <a:avLst/>
          </a:prstGeom>
        </p:spPr>
      </p:pic>
      <p:grpSp>
        <p:nvGrpSpPr>
          <p:cNvPr id="96" name="Group 62">
            <a:extLst>
              <a:ext uri="{FF2B5EF4-FFF2-40B4-BE49-F238E27FC236}">
                <a16:creationId xmlns:a16="http://schemas.microsoft.com/office/drawing/2014/main" id="{4BD37FC1-80AA-5A96-B25F-1E4122102F55}"/>
              </a:ext>
            </a:extLst>
          </p:cNvPr>
          <p:cNvGrpSpPr/>
          <p:nvPr/>
        </p:nvGrpSpPr>
        <p:grpSpPr>
          <a:xfrm>
            <a:off x="10312837" y="7102711"/>
            <a:ext cx="242972" cy="242972"/>
            <a:chOff x="0" y="0"/>
            <a:chExt cx="812800" cy="812800"/>
          </a:xfrm>
        </p:grpSpPr>
        <p:sp>
          <p:nvSpPr>
            <p:cNvPr id="97" name="Freeform 63">
              <a:extLst>
                <a:ext uri="{FF2B5EF4-FFF2-40B4-BE49-F238E27FC236}">
                  <a16:creationId xmlns:a16="http://schemas.microsoft.com/office/drawing/2014/main" id="{D6888088-511F-379D-B72B-31D4B9943E8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9CA69343-C454-4771-1138-FE2D9981ABC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14" name="Freeform 66">
            <a:extLst>
              <a:ext uri="{FF2B5EF4-FFF2-40B4-BE49-F238E27FC236}">
                <a16:creationId xmlns:a16="http://schemas.microsoft.com/office/drawing/2014/main" id="{0B662977-D4E9-7685-9A94-5C1FA3B093F9}"/>
              </a:ext>
            </a:extLst>
          </p:cNvPr>
          <p:cNvSpPr/>
          <p:nvPr/>
        </p:nvSpPr>
        <p:spPr>
          <a:xfrm>
            <a:off x="10332281" y="176948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34" name="Group 62">
            <a:extLst>
              <a:ext uri="{FF2B5EF4-FFF2-40B4-BE49-F238E27FC236}">
                <a16:creationId xmlns:a16="http://schemas.microsoft.com/office/drawing/2014/main" id="{0973BF09-6D84-82CE-1DC2-48FE67632342}"/>
              </a:ext>
            </a:extLst>
          </p:cNvPr>
          <p:cNvGrpSpPr/>
          <p:nvPr/>
        </p:nvGrpSpPr>
        <p:grpSpPr>
          <a:xfrm>
            <a:off x="8763539" y="1774302"/>
            <a:ext cx="242972" cy="242972"/>
            <a:chOff x="0" y="0"/>
            <a:chExt cx="812800" cy="812800"/>
          </a:xfrm>
        </p:grpSpPr>
        <p:sp>
          <p:nvSpPr>
            <p:cNvPr id="54" name="Freeform 63">
              <a:extLst>
                <a:ext uri="{FF2B5EF4-FFF2-40B4-BE49-F238E27FC236}">
                  <a16:creationId xmlns:a16="http://schemas.microsoft.com/office/drawing/2014/main" id="{B853309D-8EBF-ACE1-C5D4-71CF1D29B68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8" name="TextBox 64">
              <a:extLst>
                <a:ext uri="{FF2B5EF4-FFF2-40B4-BE49-F238E27FC236}">
                  <a16:creationId xmlns:a16="http://schemas.microsoft.com/office/drawing/2014/main" id="{59663107-A81A-138D-097D-7941010F31BB}"/>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81" name="Picture 80" descr="Hands typing on laptop">
            <a:extLst>
              <a:ext uri="{FF2B5EF4-FFF2-40B4-BE49-F238E27FC236}">
                <a16:creationId xmlns:a16="http://schemas.microsoft.com/office/drawing/2014/main" id="{23378478-ACDD-43E4-D742-773AE4C20ED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14494" y="4523157"/>
            <a:ext cx="727303" cy="337699"/>
          </a:xfrm>
          <a:prstGeom prst="rect">
            <a:avLst/>
          </a:prstGeom>
        </p:spPr>
      </p:pic>
      <p:pic>
        <p:nvPicPr>
          <p:cNvPr id="85" name="Picture 84" descr="Puzzle in brain">
            <a:extLst>
              <a:ext uri="{FF2B5EF4-FFF2-40B4-BE49-F238E27FC236}">
                <a16:creationId xmlns:a16="http://schemas.microsoft.com/office/drawing/2014/main" id="{4AB4A199-6919-3754-3A6C-4A3E557A0DD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979109" y="6145995"/>
            <a:ext cx="550301" cy="412726"/>
          </a:xfrm>
          <a:prstGeom prst="rect">
            <a:avLst/>
          </a:prstGeom>
        </p:spPr>
      </p:pic>
      <p:grpSp>
        <p:nvGrpSpPr>
          <p:cNvPr id="89" name="Group 65">
            <a:extLst>
              <a:ext uri="{FF2B5EF4-FFF2-40B4-BE49-F238E27FC236}">
                <a16:creationId xmlns:a16="http://schemas.microsoft.com/office/drawing/2014/main" id="{16FB61BB-0D17-BEEB-3AAF-2C811AEC814D}"/>
              </a:ext>
            </a:extLst>
          </p:cNvPr>
          <p:cNvGrpSpPr/>
          <p:nvPr/>
        </p:nvGrpSpPr>
        <p:grpSpPr>
          <a:xfrm>
            <a:off x="8771698" y="6305389"/>
            <a:ext cx="220832" cy="193228"/>
            <a:chOff x="0" y="0"/>
            <a:chExt cx="812800" cy="711200"/>
          </a:xfrm>
        </p:grpSpPr>
        <p:sp>
          <p:nvSpPr>
            <p:cNvPr id="90" name="Freeform 66">
              <a:extLst>
                <a:ext uri="{FF2B5EF4-FFF2-40B4-BE49-F238E27FC236}">
                  <a16:creationId xmlns:a16="http://schemas.microsoft.com/office/drawing/2014/main" id="{0B81BAE6-D0CD-C3F5-DD8C-1AF48009159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1" name="TextBox 67">
              <a:extLst>
                <a:ext uri="{FF2B5EF4-FFF2-40B4-BE49-F238E27FC236}">
                  <a16:creationId xmlns:a16="http://schemas.microsoft.com/office/drawing/2014/main" id="{F0DD9BA7-7507-CC61-CB05-4B222903D85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1" name="Group 65">
            <a:extLst>
              <a:ext uri="{FF2B5EF4-FFF2-40B4-BE49-F238E27FC236}">
                <a16:creationId xmlns:a16="http://schemas.microsoft.com/office/drawing/2014/main" id="{DACF9478-17D4-D454-FDFA-13BE31B5A7F4}"/>
              </a:ext>
            </a:extLst>
          </p:cNvPr>
          <p:cNvGrpSpPr/>
          <p:nvPr/>
        </p:nvGrpSpPr>
        <p:grpSpPr>
          <a:xfrm>
            <a:off x="10312837" y="3739708"/>
            <a:ext cx="220832" cy="193228"/>
            <a:chOff x="0" y="0"/>
            <a:chExt cx="812800" cy="711200"/>
          </a:xfrm>
        </p:grpSpPr>
        <p:sp>
          <p:nvSpPr>
            <p:cNvPr id="75" name="Freeform 66">
              <a:extLst>
                <a:ext uri="{FF2B5EF4-FFF2-40B4-BE49-F238E27FC236}">
                  <a16:creationId xmlns:a16="http://schemas.microsoft.com/office/drawing/2014/main" id="{6AF925A6-1B6D-E62A-FEA4-DD18B501097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EA1735E-6FA6-92A1-4AB9-96D70FCB162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7" name="Group 65">
            <a:extLst>
              <a:ext uri="{FF2B5EF4-FFF2-40B4-BE49-F238E27FC236}">
                <a16:creationId xmlns:a16="http://schemas.microsoft.com/office/drawing/2014/main" id="{3D2D700D-D033-B172-262D-19BE4898FED8}"/>
              </a:ext>
            </a:extLst>
          </p:cNvPr>
          <p:cNvGrpSpPr/>
          <p:nvPr/>
        </p:nvGrpSpPr>
        <p:grpSpPr>
          <a:xfrm>
            <a:off x="7076316" y="4643807"/>
            <a:ext cx="220832" cy="193228"/>
            <a:chOff x="0" y="0"/>
            <a:chExt cx="812800" cy="711200"/>
          </a:xfrm>
        </p:grpSpPr>
        <p:sp>
          <p:nvSpPr>
            <p:cNvPr id="77" name="Freeform 66">
              <a:extLst>
                <a:ext uri="{FF2B5EF4-FFF2-40B4-BE49-F238E27FC236}">
                  <a16:creationId xmlns:a16="http://schemas.microsoft.com/office/drawing/2014/main" id="{740E79E7-8F46-8915-B9AD-23C003BCB80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9" name="TextBox 67">
              <a:extLst>
                <a:ext uri="{FF2B5EF4-FFF2-40B4-BE49-F238E27FC236}">
                  <a16:creationId xmlns:a16="http://schemas.microsoft.com/office/drawing/2014/main" id="{1851C3BA-CBFB-184E-1E83-0AFD3DCC760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37" name="Picture 36" descr="A blue and white sign with white text&#10;&#10;AI-generated content may be incorrect.">
            <a:extLst>
              <a:ext uri="{FF2B5EF4-FFF2-40B4-BE49-F238E27FC236}">
                <a16:creationId xmlns:a16="http://schemas.microsoft.com/office/drawing/2014/main" id="{E3C09B0A-64A7-C7CB-05C8-0A773B404089}"/>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917248" y="183716"/>
            <a:ext cx="1363097" cy="377141"/>
          </a:xfrm>
          <a:prstGeom prst="rect">
            <a:avLst/>
          </a:prstGeom>
        </p:spPr>
      </p:pic>
      <p:sp>
        <p:nvSpPr>
          <p:cNvPr id="44" name="Freeform 66">
            <a:extLst>
              <a:ext uri="{FF2B5EF4-FFF2-40B4-BE49-F238E27FC236}">
                <a16:creationId xmlns:a16="http://schemas.microsoft.com/office/drawing/2014/main" id="{04A681FD-1513-4AD2-9DA1-0A50B2EB0A18}"/>
              </a:ext>
            </a:extLst>
          </p:cNvPr>
          <p:cNvSpPr/>
          <p:nvPr/>
        </p:nvSpPr>
        <p:spPr>
          <a:xfrm>
            <a:off x="7103098" y="635864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0" name="Freeform 66">
            <a:extLst>
              <a:ext uri="{FF2B5EF4-FFF2-40B4-BE49-F238E27FC236}">
                <a16:creationId xmlns:a16="http://schemas.microsoft.com/office/drawing/2014/main" id="{54B70228-435A-3AF9-62EC-489CED28D94C}"/>
              </a:ext>
            </a:extLst>
          </p:cNvPr>
          <p:cNvSpPr/>
          <p:nvPr/>
        </p:nvSpPr>
        <p:spPr>
          <a:xfrm>
            <a:off x="5431632" y="636618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33" name="Graphic 32" descr="Chef Hat with solid fill">
            <a:extLst>
              <a:ext uri="{FF2B5EF4-FFF2-40B4-BE49-F238E27FC236}">
                <a16:creationId xmlns:a16="http://schemas.microsoft.com/office/drawing/2014/main" id="{E09F3879-A03B-201E-3B2D-ED39A37C30FE}"/>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307355" y="3509119"/>
            <a:ext cx="459718" cy="459718"/>
          </a:xfrm>
          <a:prstGeom prst="rect">
            <a:avLst/>
          </a:prstGeom>
        </p:spPr>
      </p:pic>
      <p:grpSp>
        <p:nvGrpSpPr>
          <p:cNvPr id="38" name="Group 62">
            <a:extLst>
              <a:ext uri="{FF2B5EF4-FFF2-40B4-BE49-F238E27FC236}">
                <a16:creationId xmlns:a16="http://schemas.microsoft.com/office/drawing/2014/main" id="{6F5FB31F-CB42-6FC8-CAE5-C98EBB8DF675}"/>
              </a:ext>
            </a:extLst>
          </p:cNvPr>
          <p:cNvGrpSpPr/>
          <p:nvPr/>
        </p:nvGrpSpPr>
        <p:grpSpPr>
          <a:xfrm>
            <a:off x="7080958" y="7127583"/>
            <a:ext cx="242972" cy="242972"/>
            <a:chOff x="0" y="0"/>
            <a:chExt cx="812800" cy="812800"/>
          </a:xfrm>
        </p:grpSpPr>
        <p:sp>
          <p:nvSpPr>
            <p:cNvPr id="39" name="Freeform 63">
              <a:extLst>
                <a:ext uri="{FF2B5EF4-FFF2-40B4-BE49-F238E27FC236}">
                  <a16:creationId xmlns:a16="http://schemas.microsoft.com/office/drawing/2014/main" id="{DE7DC287-9EE4-0733-E73C-B3331AC9578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43" name="TextBox 64">
              <a:extLst>
                <a:ext uri="{FF2B5EF4-FFF2-40B4-BE49-F238E27FC236}">
                  <a16:creationId xmlns:a16="http://schemas.microsoft.com/office/drawing/2014/main" id="{4B9ADD24-CD30-007C-BCA6-59AE122F2351}"/>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Tree>
    <p:extLst>
      <p:ext uri="{BB962C8B-B14F-4D97-AF65-F5344CB8AC3E}">
        <p14:creationId xmlns:p14="http://schemas.microsoft.com/office/powerpoint/2010/main" val="346055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52BC1314-F16E-E97F-402C-55E124BB6928}"/>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042F963-1556-CA95-D5F8-07EFFF6F902E}"/>
              </a:ext>
            </a:extLst>
          </p:cNvPr>
          <p:cNvGraphicFramePr>
            <a:graphicFrameLocks/>
          </p:cNvGraphicFramePr>
          <p:nvPr>
            <p:extLst>
              <p:ext uri="{D42A27DB-BD31-4B8C-83A1-F6EECF244321}">
                <p14:modId xmlns:p14="http://schemas.microsoft.com/office/powerpoint/2010/main" val="3405430386"/>
              </p:ext>
            </p:extLst>
          </p:nvPr>
        </p:nvGraphicFramePr>
        <p:xfrm>
          <a:off x="2569560" y="654718"/>
          <a:ext cx="8014417" cy="6780980"/>
        </p:xfrm>
        <a:graphic>
          <a:graphicData uri="http://schemas.openxmlformats.org/drawingml/2006/table">
            <a:tbl>
              <a:tblPr/>
              <a:tblGrid>
                <a:gridCol w="1525653">
                  <a:extLst>
                    <a:ext uri="{9D8B030D-6E8A-4147-A177-3AD203B41FA5}">
                      <a16:colId xmlns:a16="http://schemas.microsoft.com/office/drawing/2014/main" val="20000"/>
                    </a:ext>
                  </a:extLst>
                </a:gridCol>
                <a:gridCol w="1804844">
                  <a:extLst>
                    <a:ext uri="{9D8B030D-6E8A-4147-A177-3AD203B41FA5}">
                      <a16:colId xmlns:a16="http://schemas.microsoft.com/office/drawing/2014/main" val="20001"/>
                    </a:ext>
                  </a:extLst>
                </a:gridCol>
                <a:gridCol w="1480457">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3263">
                  <a:extLst>
                    <a:ext uri="{9D8B030D-6E8A-4147-A177-3AD203B41FA5}">
                      <a16:colId xmlns:a16="http://schemas.microsoft.com/office/drawing/2014/main" val="20004"/>
                    </a:ext>
                  </a:extLst>
                </a:gridCol>
              </a:tblGrid>
              <a:tr h="742121">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29/09/2025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30/09/2025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01/10/2025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02/10/2025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03/10/2025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833304">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2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2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7">
                  <a:txBody>
                    <a:bodyPr/>
                    <a:lstStyle/>
                    <a:p>
                      <a:pPr algn="ctr">
                        <a:lnSpc>
                          <a:spcPts val="1515"/>
                        </a:lnSpc>
                      </a:pPr>
                      <a:r>
                        <a:rPr lang="en-US" sz="1100" dirty="0">
                          <a:solidFill>
                            <a:srgbClr val="000000"/>
                          </a:solidFill>
                          <a:latin typeface="DM Sans"/>
                        </a:rPr>
                        <a:t>OCTOBER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chemeClr val="accent1">
                        <a:lumMod val="20000"/>
                        <a:lumOff val="80000"/>
                      </a:schemeClr>
                    </a:solidFill>
                  </a:tcPr>
                </a:tc>
                <a:tc rowSpan="7">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OCTOBER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7">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OCTOBER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643610">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1198749">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vMerge="1">
                  <a:txBody>
                    <a:bodyPr/>
                    <a:lstStyle/>
                    <a:p>
                      <a:pPr algn="ctr"/>
                      <a:endParaRPr lang="en-GB" sz="10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US" sz="1100" dirty="0">
                        <a:solidFill>
                          <a:schemeClr val="tx1"/>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1180829">
                <a:tc vMerge="1">
                  <a:txBody>
                    <a:bodyPr/>
                    <a:lstStyle/>
                    <a:p>
                      <a:endParaRPr lang="en-GB" dirty="0"/>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200" dirty="0"/>
                        <a:t>Digital College</a:t>
                      </a:r>
                    </a:p>
                    <a:p>
                      <a:pPr algn="ctr"/>
                      <a:r>
                        <a:rPr lang="en-GB" sz="1200" dirty="0"/>
                        <a:t>10:30-3:00</a:t>
                      </a:r>
                    </a:p>
                    <a:p>
                      <a:pPr algn="ctr"/>
                      <a:endParaRPr lang="en-GB" sz="1200" dirty="0"/>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vMerge="1">
                  <a:txBody>
                    <a:bodyPr/>
                    <a:lstStyle/>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66189">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831487">
                <a:tc>
                  <a:txBody>
                    <a:bodyPr/>
                    <a:lstStyle/>
                    <a:p>
                      <a:pPr algn="ctr">
                        <a:lnSpc>
                          <a:spcPts val="1515"/>
                        </a:lnSpc>
                      </a:pPr>
                      <a:r>
                        <a:rPr lang="en-US" sz="1050" dirty="0">
                          <a:solidFill>
                            <a:srgbClr val="000000"/>
                          </a:solidFill>
                          <a:latin typeface="DM Sans"/>
                        </a:rPr>
                        <a:t>Creative session with TIPP</a:t>
                      </a:r>
                    </a:p>
                    <a:p>
                      <a:pPr algn="ctr">
                        <a:lnSpc>
                          <a:spcPts val="1515"/>
                        </a:lnSpc>
                      </a:pPr>
                      <a:r>
                        <a:rPr lang="en-US" sz="105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2">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44738">
                <a:tc>
                  <a:txBody>
                    <a:bodyPr/>
                    <a:lstStyle/>
                    <a:p>
                      <a:pPr algn="ctr">
                        <a:lnSpc>
                          <a:spcPts val="1515"/>
                        </a:lnSpc>
                      </a:pPr>
                      <a:r>
                        <a:rPr lang="en-US" sz="1082" dirty="0">
                          <a:solidFill>
                            <a:srgbClr val="000000"/>
                          </a:solidFill>
                          <a:latin typeface="DM Sans"/>
                        </a:rPr>
                        <a:t>Gardening</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65798410"/>
                  </a:ext>
                </a:extLst>
              </a:tr>
            </a:tbl>
          </a:graphicData>
        </a:graphic>
      </p:graphicFrame>
      <p:grpSp>
        <p:nvGrpSpPr>
          <p:cNvPr id="3" name="Group 3">
            <a:extLst>
              <a:ext uri="{FF2B5EF4-FFF2-40B4-BE49-F238E27FC236}">
                <a16:creationId xmlns:a16="http://schemas.microsoft.com/office/drawing/2014/main" id="{B0EFFB0E-14E9-32D5-9BFB-2A625DE6A0C8}"/>
              </a:ext>
            </a:extLst>
          </p:cNvPr>
          <p:cNvGrpSpPr/>
          <p:nvPr/>
        </p:nvGrpSpPr>
        <p:grpSpPr>
          <a:xfrm>
            <a:off x="184646" y="1589490"/>
            <a:ext cx="2321941" cy="4712742"/>
            <a:chOff x="0" y="0"/>
            <a:chExt cx="902503" cy="1716756"/>
          </a:xfrm>
        </p:grpSpPr>
        <p:sp>
          <p:nvSpPr>
            <p:cNvPr id="4" name="Freeform 4">
              <a:extLst>
                <a:ext uri="{FF2B5EF4-FFF2-40B4-BE49-F238E27FC236}">
                  <a16:creationId xmlns:a16="http://schemas.microsoft.com/office/drawing/2014/main" id="{BBBD6B7A-5267-B9A8-C728-7A1F79C0C41C}"/>
                </a:ext>
              </a:extLst>
            </p:cNvPr>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4C2CF8D9-2BCA-6B56-A06E-EBE588B04218}"/>
                </a:ext>
              </a:extLst>
            </p:cNvPr>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p>
            <a:p>
              <a:pPr algn="ctr">
                <a:lnSpc>
                  <a:spcPts val="2379"/>
                </a:lnSpc>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Non-accredited courses introduce new topics to participants and offer a guided-learning environment, where they can gain detailed knowledge about different subjects. Liverpool in work support participants in upskilling, gaining new qualifications and finding employment.</a:t>
              </a:r>
              <a:endParaRPr kumimoji="0" lang="en-US" sz="1050" b="0" i="0" u="none" strike="noStrike" kern="1200" cap="none" spc="0" normalizeH="0" baseline="0" noProof="0" dirty="0">
                <a:ln>
                  <a:noFill/>
                </a:ln>
                <a:solidFill>
                  <a:prstClr val="white"/>
                </a:solidFill>
                <a:effectLst/>
                <a:uLnTx/>
                <a:uFillTx/>
                <a:latin typeface="DM Sans" pitchFamily="2" charset="0"/>
              </a:endParaRPr>
            </a:p>
          </p:txBody>
        </p:sp>
      </p:grpSp>
      <p:grpSp>
        <p:nvGrpSpPr>
          <p:cNvPr id="46" name="Group 46">
            <a:extLst>
              <a:ext uri="{FF2B5EF4-FFF2-40B4-BE49-F238E27FC236}">
                <a16:creationId xmlns:a16="http://schemas.microsoft.com/office/drawing/2014/main" id="{83DD55BC-4F8C-F2F9-DF88-E268EBF6CEEE}"/>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CC2C30BD-19FE-F325-9188-22777E20011C}"/>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05E3A12E-A564-388E-D47C-94BA0C69DAEF}"/>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7A1B1941-C3E6-B1F3-7043-C9D4E9D5D96E}"/>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34885C90-9390-F044-4BD0-2607597A400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C4687653-9ABC-0FED-C6B0-E715E82C3A69}"/>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62BD99DD-F94A-C63B-3ED2-25B740DC7DBA}"/>
              </a:ext>
            </a:extLst>
          </p:cNvPr>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LIVERPOOL SEPTEMBER - WEEK 5</a:t>
            </a:r>
          </a:p>
        </p:txBody>
      </p:sp>
      <p:sp>
        <p:nvSpPr>
          <p:cNvPr id="70" name="TextBox 70">
            <a:extLst>
              <a:ext uri="{FF2B5EF4-FFF2-40B4-BE49-F238E27FC236}">
                <a16:creationId xmlns:a16="http://schemas.microsoft.com/office/drawing/2014/main" id="{B7FB4A79-B9C4-21A2-E5ED-166B6BEFDE96}"/>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A04D714B-CA40-080A-ECED-34089F86BE8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B0324370-A5A4-570E-DFFD-76D55F286E91}"/>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DE6D650F-0518-0EAC-982A-D1020EEB708E}"/>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E8850D6E-4515-C932-0FE5-7A26C834E75D}"/>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8C9AF1A-44CE-B30E-EEF8-F80C8F6A68FF}"/>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5C392047-3493-765D-B021-DD1C4A0978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0645" y="169626"/>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70031AC4-6132-CB94-8D88-83E187619BC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F8E4444A-9109-0FD7-3D19-65765798F26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DBC2F349-0819-298A-6109-E242CBF211E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78" name="Picture 77" descr="Assorted colorful toy blocks">
            <a:extLst>
              <a:ext uri="{FF2B5EF4-FFF2-40B4-BE49-F238E27FC236}">
                <a16:creationId xmlns:a16="http://schemas.microsoft.com/office/drawing/2014/main" id="{2003EC48-BECF-D0B7-61F6-C950A631ED2B}"/>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24408" y="6938901"/>
            <a:ext cx="597569" cy="398339"/>
          </a:xfrm>
          <a:prstGeom prst="rect">
            <a:avLst/>
          </a:prstGeom>
        </p:spPr>
      </p:pic>
      <p:sp>
        <p:nvSpPr>
          <p:cNvPr id="82" name="Freeform 66">
            <a:extLst>
              <a:ext uri="{FF2B5EF4-FFF2-40B4-BE49-F238E27FC236}">
                <a16:creationId xmlns:a16="http://schemas.microsoft.com/office/drawing/2014/main" id="{BD69C0DF-5240-5FCF-FE68-27B2B50087D8}"/>
              </a:ext>
            </a:extLst>
          </p:cNvPr>
          <p:cNvSpPr/>
          <p:nvPr/>
        </p:nvSpPr>
        <p:spPr>
          <a:xfrm>
            <a:off x="5570516" y="7162943"/>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22" name="Group 62">
            <a:extLst>
              <a:ext uri="{FF2B5EF4-FFF2-40B4-BE49-F238E27FC236}">
                <a16:creationId xmlns:a16="http://schemas.microsoft.com/office/drawing/2014/main" id="{ED843C66-427F-7CBD-BBE0-AD66A3AAE635}"/>
              </a:ext>
            </a:extLst>
          </p:cNvPr>
          <p:cNvGrpSpPr/>
          <p:nvPr/>
        </p:nvGrpSpPr>
        <p:grpSpPr>
          <a:xfrm>
            <a:off x="5577018" y="1957774"/>
            <a:ext cx="242972" cy="242972"/>
            <a:chOff x="0" y="0"/>
            <a:chExt cx="812800" cy="812800"/>
          </a:xfrm>
        </p:grpSpPr>
        <p:sp>
          <p:nvSpPr>
            <p:cNvPr id="23" name="Freeform 63">
              <a:extLst>
                <a:ext uri="{FF2B5EF4-FFF2-40B4-BE49-F238E27FC236}">
                  <a16:creationId xmlns:a16="http://schemas.microsoft.com/office/drawing/2014/main" id="{288CB233-1836-35C2-4A7E-CE2FCB55B38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41C63F16-CDCC-812C-EDA1-84D61D24DE2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45343BB2-8CA6-21DC-61CB-FF51539C934E}"/>
              </a:ext>
            </a:extLst>
          </p:cNvPr>
          <p:cNvGrpSpPr/>
          <p:nvPr/>
        </p:nvGrpSpPr>
        <p:grpSpPr>
          <a:xfrm>
            <a:off x="5399997" y="5009990"/>
            <a:ext cx="220832" cy="193228"/>
            <a:chOff x="0" y="0"/>
            <a:chExt cx="812800" cy="711200"/>
          </a:xfrm>
        </p:grpSpPr>
        <p:sp>
          <p:nvSpPr>
            <p:cNvPr id="41" name="Freeform 66">
              <a:extLst>
                <a:ext uri="{FF2B5EF4-FFF2-40B4-BE49-F238E27FC236}">
                  <a16:creationId xmlns:a16="http://schemas.microsoft.com/office/drawing/2014/main" id="{6EC7EE3C-F431-C487-0C95-F9CAC5F3C01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5F111B39-231C-FF8E-4C52-2D30BD4F48B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 name="Group 65">
            <a:extLst>
              <a:ext uri="{FF2B5EF4-FFF2-40B4-BE49-F238E27FC236}">
                <a16:creationId xmlns:a16="http://schemas.microsoft.com/office/drawing/2014/main" id="{E0392571-39D2-9702-AF88-1DEB5027EB85}"/>
              </a:ext>
            </a:extLst>
          </p:cNvPr>
          <p:cNvGrpSpPr/>
          <p:nvPr/>
        </p:nvGrpSpPr>
        <p:grpSpPr>
          <a:xfrm>
            <a:off x="5577018" y="3816760"/>
            <a:ext cx="220832" cy="193228"/>
            <a:chOff x="0" y="0"/>
            <a:chExt cx="812800" cy="711200"/>
          </a:xfrm>
        </p:grpSpPr>
        <p:sp>
          <p:nvSpPr>
            <p:cNvPr id="7" name="Freeform 66">
              <a:extLst>
                <a:ext uri="{FF2B5EF4-FFF2-40B4-BE49-F238E27FC236}">
                  <a16:creationId xmlns:a16="http://schemas.microsoft.com/office/drawing/2014/main" id="{31788364-909B-909C-675C-17CE8FCFB1A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31E7C070-7DCC-9541-F87B-672739328A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26" name="Picture 25" descr="Watercolor palette">
            <a:extLst>
              <a:ext uri="{FF2B5EF4-FFF2-40B4-BE49-F238E27FC236}">
                <a16:creationId xmlns:a16="http://schemas.microsoft.com/office/drawing/2014/main" id="{18432F6E-8CD3-22A4-2206-7066CD806D7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84565" y="3669431"/>
            <a:ext cx="589738" cy="393158"/>
          </a:xfrm>
          <a:prstGeom prst="rect">
            <a:avLst/>
          </a:prstGeom>
        </p:spPr>
      </p:pic>
      <p:pic>
        <p:nvPicPr>
          <p:cNvPr id="81" name="Picture 80" descr="Hands typing on laptop">
            <a:extLst>
              <a:ext uri="{FF2B5EF4-FFF2-40B4-BE49-F238E27FC236}">
                <a16:creationId xmlns:a16="http://schemas.microsoft.com/office/drawing/2014/main" id="{A7ADBB04-C929-2483-D2A1-D7760950A5F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24408" y="4841140"/>
            <a:ext cx="727303" cy="337699"/>
          </a:xfrm>
          <a:prstGeom prst="rect">
            <a:avLst/>
          </a:prstGeom>
        </p:spPr>
      </p:pic>
      <p:pic>
        <p:nvPicPr>
          <p:cNvPr id="11" name="Picture 10" descr="A blue and white sign with white text&#10;&#10;AI-generated content may be incorrect.">
            <a:extLst>
              <a:ext uri="{FF2B5EF4-FFF2-40B4-BE49-F238E27FC236}">
                <a16:creationId xmlns:a16="http://schemas.microsoft.com/office/drawing/2014/main" id="{DD8CC534-C141-4302-CF40-23638B82D0A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75002" y="169647"/>
            <a:ext cx="1401214" cy="387688"/>
          </a:xfrm>
          <a:prstGeom prst="rect">
            <a:avLst/>
          </a:prstGeom>
        </p:spPr>
      </p:pic>
      <p:grpSp>
        <p:nvGrpSpPr>
          <p:cNvPr id="10" name="Group 65">
            <a:extLst>
              <a:ext uri="{FF2B5EF4-FFF2-40B4-BE49-F238E27FC236}">
                <a16:creationId xmlns:a16="http://schemas.microsoft.com/office/drawing/2014/main" id="{D36CE30B-7376-075E-524C-0F1158CCDB4D}"/>
              </a:ext>
            </a:extLst>
          </p:cNvPr>
          <p:cNvGrpSpPr/>
          <p:nvPr/>
        </p:nvGrpSpPr>
        <p:grpSpPr>
          <a:xfrm>
            <a:off x="3791970" y="1976009"/>
            <a:ext cx="220832" cy="193228"/>
            <a:chOff x="0" y="0"/>
            <a:chExt cx="812800" cy="711200"/>
          </a:xfrm>
        </p:grpSpPr>
        <p:sp>
          <p:nvSpPr>
            <p:cNvPr id="17" name="Freeform 66">
              <a:extLst>
                <a:ext uri="{FF2B5EF4-FFF2-40B4-BE49-F238E27FC236}">
                  <a16:creationId xmlns:a16="http://schemas.microsoft.com/office/drawing/2014/main" id="{5EAC8D4F-14C0-C8E8-AF67-69A64C95DF1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7" name="TextBox 67">
              <a:extLst>
                <a:ext uri="{FF2B5EF4-FFF2-40B4-BE49-F238E27FC236}">
                  <a16:creationId xmlns:a16="http://schemas.microsoft.com/office/drawing/2014/main" id="{FA29AB98-B920-FB8B-B94F-B0BD099F73D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12" name="Freeform 66">
            <a:extLst>
              <a:ext uri="{FF2B5EF4-FFF2-40B4-BE49-F238E27FC236}">
                <a16:creationId xmlns:a16="http://schemas.microsoft.com/office/drawing/2014/main" id="{9360FC2B-F7A5-DE7B-DE2D-00242B1D8693}"/>
              </a:ext>
            </a:extLst>
          </p:cNvPr>
          <p:cNvSpPr/>
          <p:nvPr/>
        </p:nvSpPr>
        <p:spPr>
          <a:xfrm>
            <a:off x="3769830" y="564194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4" name="Freeform 66">
            <a:extLst>
              <a:ext uri="{FF2B5EF4-FFF2-40B4-BE49-F238E27FC236}">
                <a16:creationId xmlns:a16="http://schemas.microsoft.com/office/drawing/2014/main" id="{1DBAFB72-452F-8A7D-EEB8-E67AFE4B4199}"/>
              </a:ext>
            </a:extLst>
          </p:cNvPr>
          <p:cNvSpPr/>
          <p:nvPr/>
        </p:nvSpPr>
        <p:spPr>
          <a:xfrm>
            <a:off x="3799957" y="6549509"/>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8" name="Freeform 63">
            <a:extLst>
              <a:ext uri="{FF2B5EF4-FFF2-40B4-BE49-F238E27FC236}">
                <a16:creationId xmlns:a16="http://schemas.microsoft.com/office/drawing/2014/main" id="{D6EBA61D-EBF6-0DDC-0140-CDA8A114FFDD}"/>
              </a:ext>
            </a:extLst>
          </p:cNvPr>
          <p:cNvSpPr/>
          <p:nvPr/>
        </p:nvSpPr>
        <p:spPr>
          <a:xfrm>
            <a:off x="3769830" y="7138071"/>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Tree>
    <p:extLst>
      <p:ext uri="{BB962C8B-B14F-4D97-AF65-F5344CB8AC3E}">
        <p14:creationId xmlns:p14="http://schemas.microsoft.com/office/powerpoint/2010/main" val="2875641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136176" y="89827"/>
            <a:ext cx="2413006" cy="1541958"/>
            <a:chOff x="0" y="-461294"/>
            <a:chExt cx="879009" cy="2600947"/>
          </a:xfrm>
        </p:grpSpPr>
        <p:sp>
          <p:nvSpPr>
            <p:cNvPr id="4" name="Freeform 4"/>
            <p:cNvSpPr/>
            <p:nvPr/>
          </p:nvSpPr>
          <p:spPr>
            <a:xfrm>
              <a:off x="0" y="-461294"/>
              <a:ext cx="868775" cy="2600947"/>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latin typeface="+mj-lt"/>
              </a:endParaRPr>
            </a:p>
          </p:txBody>
        </p:sp>
        <p:sp>
          <p:nvSpPr>
            <p:cNvPr id="5" name="TextBox 5"/>
            <p:cNvSpPr txBox="1"/>
            <p:nvPr/>
          </p:nvSpPr>
          <p:spPr>
            <a:xfrm>
              <a:off x="10234" y="486808"/>
              <a:ext cx="868775" cy="1583043"/>
            </a:xfrm>
            <a:prstGeom prst="rect">
              <a:avLst/>
            </a:prstGeom>
          </p:spPr>
          <p:txBody>
            <a:bodyPr lIns="50800" tIns="50800" rIns="50800" bIns="50800" rtlCol="0" anchor="ctr"/>
            <a:lstStyle/>
            <a:p>
              <a:pPr algn="ctr">
                <a:lnSpc>
                  <a:spcPts val="2379"/>
                </a:lnSpc>
              </a:pPr>
              <a:r>
                <a:rPr lang="en-GB" sz="1600" b="1" dirty="0">
                  <a:solidFill>
                    <a:schemeClr val="bg1"/>
                  </a:solidFill>
                  <a:latin typeface="+mj-lt"/>
                </a:rPr>
                <a:t>Address: First Floor, </a:t>
              </a:r>
            </a:p>
            <a:p>
              <a:pPr algn="ctr">
                <a:lnSpc>
                  <a:spcPts val="2379"/>
                </a:lnSpc>
              </a:pPr>
              <a:r>
                <a:rPr lang="en-GB" sz="1600" b="1" dirty="0">
                  <a:solidFill>
                    <a:schemeClr val="bg1"/>
                  </a:solidFill>
                  <a:latin typeface="+mj-lt"/>
                </a:rPr>
                <a:t>State House, 22 Dale St, L2 4TR</a:t>
              </a:r>
            </a:p>
            <a:p>
              <a:pPr algn="ctr">
                <a:lnSpc>
                  <a:spcPts val="2379"/>
                </a:lnSpc>
              </a:pPr>
              <a:r>
                <a:rPr lang="en-US" sz="1600" b="1" dirty="0">
                  <a:solidFill>
                    <a:srgbClr val="FFFFFF"/>
                  </a:solidFill>
                  <a:latin typeface="+mj-lt"/>
                </a:rPr>
                <a:t>Tel: </a:t>
              </a:r>
              <a:r>
                <a:rPr lang="en-GB" sz="1800" dirty="0">
                  <a:solidFill>
                    <a:schemeClr val="bg1"/>
                  </a:solidFill>
                  <a:effectLst/>
                  <a:latin typeface="Calibri" panose="020F0502020204030204" pitchFamily="34" charset="0"/>
                  <a:ea typeface="Calibri" panose="020F0502020204030204" pitchFamily="34" charset="0"/>
                </a:rPr>
                <a:t>07586115855</a:t>
              </a:r>
              <a:endParaRPr lang="en-GB" sz="1200" b="1" dirty="0">
                <a:solidFill>
                  <a:schemeClr val="bg1"/>
                </a:solidFill>
                <a:latin typeface="+mj-lt"/>
              </a:endParaRPr>
            </a:p>
            <a:p>
              <a:pPr algn="ctr">
                <a:lnSpc>
                  <a:spcPts val="2379"/>
                </a:lnSpc>
              </a:pPr>
              <a:endParaRPr lang="en-US" sz="1699" dirty="0">
                <a:solidFill>
                  <a:srgbClr val="FFFFFF"/>
                </a:solidFill>
                <a:latin typeface="+mj-lt"/>
              </a:endParaRPr>
            </a:p>
          </p:txBody>
        </p:sp>
      </p:grpSp>
      <p:sp>
        <p:nvSpPr>
          <p:cNvPr id="69" name="TextBox 69"/>
          <p:cNvSpPr txBox="1"/>
          <p:nvPr/>
        </p:nvSpPr>
        <p:spPr>
          <a:xfrm>
            <a:off x="2584414" y="16645"/>
            <a:ext cx="6886500" cy="559192"/>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September Activities to look out for…</a:t>
            </a:r>
          </a:p>
        </p:txBody>
      </p:sp>
      <p:grpSp>
        <p:nvGrpSpPr>
          <p:cNvPr id="101" name="Group 49">
            <a:extLst>
              <a:ext uri="{FF2B5EF4-FFF2-40B4-BE49-F238E27FC236}">
                <a16:creationId xmlns:a16="http://schemas.microsoft.com/office/drawing/2014/main" id="{D0FBB3A9-1263-9EF9-6A48-E550B1A42133}"/>
              </a:ext>
            </a:extLst>
          </p:cNvPr>
          <p:cNvGrpSpPr/>
          <p:nvPr/>
        </p:nvGrpSpPr>
        <p:grpSpPr>
          <a:xfrm>
            <a:off x="12919" y="6533523"/>
            <a:ext cx="2536263" cy="836331"/>
            <a:chOff x="183080" y="146428"/>
            <a:chExt cx="2754682" cy="849618"/>
          </a:xfrm>
        </p:grpSpPr>
        <p:sp>
          <p:nvSpPr>
            <p:cNvPr id="102" name="Freeform 50">
              <a:extLst>
                <a:ext uri="{FF2B5EF4-FFF2-40B4-BE49-F238E27FC236}">
                  <a16:creationId xmlns:a16="http://schemas.microsoft.com/office/drawing/2014/main" id="{B3AB1A79-48FC-1388-18D1-8C3463E5BA8A}"/>
                </a:ext>
              </a:extLst>
            </p:cNvPr>
            <p:cNvSpPr/>
            <p:nvPr/>
          </p:nvSpPr>
          <p:spPr>
            <a:xfrm>
              <a:off x="689579" y="146428"/>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103" name="TextBox 52">
              <a:extLst>
                <a:ext uri="{FF2B5EF4-FFF2-40B4-BE49-F238E27FC236}">
                  <a16:creationId xmlns:a16="http://schemas.microsoft.com/office/drawing/2014/main" id="{2A5A7AEA-F0E3-87D2-8207-4D9334926A55}"/>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a:t>
              </a:r>
              <a:r>
                <a:rPr lang="en-US" sz="750" err="1">
                  <a:solidFill>
                    <a:srgbClr val="000000"/>
                  </a:solidFill>
                  <a:latin typeface="DM Sans"/>
                </a:rPr>
                <a:t>programme</a:t>
              </a:r>
              <a:r>
                <a:rPr lang="en-US" sz="750">
                  <a:solidFill>
                    <a:srgbClr val="000000"/>
                  </a:solidFill>
                  <a:latin typeface="DM Sans"/>
                </a:rPr>
                <a:t> is delivered by HMPPS CFO</a:t>
              </a:r>
            </a:p>
          </p:txBody>
        </p:sp>
      </p:grpSp>
      <p:pic>
        <p:nvPicPr>
          <p:cNvPr id="12" name="Picture 11">
            <a:extLst>
              <a:ext uri="{FF2B5EF4-FFF2-40B4-BE49-F238E27FC236}">
                <a16:creationId xmlns:a16="http://schemas.microsoft.com/office/drawing/2014/main" id="{6537D8A2-1ADA-A599-B149-8F82041A033D}"/>
              </a:ext>
            </a:extLst>
          </p:cNvPr>
          <p:cNvPicPr>
            <a:picLocks noChangeAspect="1"/>
          </p:cNvPicPr>
          <p:nvPr/>
        </p:nvPicPr>
        <p:blipFill>
          <a:blip r:embed="rId4"/>
          <a:stretch>
            <a:fillRect/>
          </a:stretch>
        </p:blipFill>
        <p:spPr>
          <a:xfrm>
            <a:off x="9640495" y="109950"/>
            <a:ext cx="1045026" cy="552852"/>
          </a:xfrm>
          <a:prstGeom prst="rect">
            <a:avLst/>
          </a:prstGeom>
        </p:spPr>
      </p:pic>
      <p:sp>
        <p:nvSpPr>
          <p:cNvPr id="16" name="TextBox 15">
            <a:extLst>
              <a:ext uri="{FF2B5EF4-FFF2-40B4-BE49-F238E27FC236}">
                <a16:creationId xmlns:a16="http://schemas.microsoft.com/office/drawing/2014/main" id="{B6F42CB9-BC15-812E-2863-D4A06D55691A}"/>
              </a:ext>
            </a:extLst>
          </p:cNvPr>
          <p:cNvSpPr txBox="1"/>
          <p:nvPr/>
        </p:nvSpPr>
        <p:spPr>
          <a:xfrm>
            <a:off x="3435735" y="1254777"/>
            <a:ext cx="4518715" cy="1077218"/>
          </a:xfrm>
          <a:prstGeom prst="rect">
            <a:avLst/>
          </a:prstGeom>
          <a:noFill/>
        </p:spPr>
        <p:txBody>
          <a:bodyPr wrap="square" rtlCol="0">
            <a:spAutoFit/>
          </a:bodyPr>
          <a:lstStyle/>
          <a:p>
            <a:r>
              <a:rPr lang="en-GB" sz="1600" dirty="0"/>
              <a:t>These sessions will introduce new interests and help you widen your knowledge. You might learn something new and you might also share your knowledge with others.</a:t>
            </a:r>
          </a:p>
        </p:txBody>
      </p:sp>
      <p:sp>
        <p:nvSpPr>
          <p:cNvPr id="17" name="TextBox 16">
            <a:extLst>
              <a:ext uri="{FF2B5EF4-FFF2-40B4-BE49-F238E27FC236}">
                <a16:creationId xmlns:a16="http://schemas.microsoft.com/office/drawing/2014/main" id="{817A9ED9-CCD3-C028-02F1-85735D9F917E}"/>
              </a:ext>
            </a:extLst>
          </p:cNvPr>
          <p:cNvSpPr txBox="1"/>
          <p:nvPr/>
        </p:nvSpPr>
        <p:spPr>
          <a:xfrm>
            <a:off x="2844046" y="674562"/>
            <a:ext cx="5005307" cy="369332"/>
          </a:xfrm>
          <a:prstGeom prst="rect">
            <a:avLst/>
          </a:prstGeom>
          <a:noFill/>
        </p:spPr>
        <p:txBody>
          <a:bodyPr wrap="square" rtlCol="0">
            <a:spAutoFit/>
          </a:bodyPr>
          <a:lstStyle/>
          <a:p>
            <a:r>
              <a:rPr lang="en-GB" b="1" dirty="0"/>
              <a:t>Interested in gaining new knowledge, ask about </a:t>
            </a:r>
            <a:r>
              <a:rPr lang="en-GB" b="1" dirty="0">
                <a:sym typeface="Wingdings" panose="05000000000000000000" pitchFamily="2" charset="2"/>
              </a:rPr>
              <a:t></a:t>
            </a:r>
            <a:endParaRPr lang="en-GB" b="1" dirty="0"/>
          </a:p>
        </p:txBody>
      </p:sp>
      <p:cxnSp>
        <p:nvCxnSpPr>
          <p:cNvPr id="49" name="Straight Connector 48">
            <a:extLst>
              <a:ext uri="{FF2B5EF4-FFF2-40B4-BE49-F238E27FC236}">
                <a16:creationId xmlns:a16="http://schemas.microsoft.com/office/drawing/2014/main" id="{4FB673AA-25B3-9A20-74E7-934F9D140615}"/>
              </a:ext>
            </a:extLst>
          </p:cNvPr>
          <p:cNvCxnSpPr/>
          <p:nvPr/>
        </p:nvCxnSpPr>
        <p:spPr>
          <a:xfrm>
            <a:off x="385203" y="2286000"/>
            <a:ext cx="9828604" cy="0"/>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CB01410-E372-51FC-04DB-E62AD094AEE4}"/>
              </a:ext>
            </a:extLst>
          </p:cNvPr>
          <p:cNvSpPr txBox="1"/>
          <p:nvPr/>
        </p:nvSpPr>
        <p:spPr>
          <a:xfrm>
            <a:off x="4148287" y="3532419"/>
            <a:ext cx="4758550" cy="984885"/>
          </a:xfrm>
          <a:prstGeom prst="rect">
            <a:avLst/>
          </a:prstGeom>
          <a:noFill/>
        </p:spPr>
        <p:txBody>
          <a:bodyPr wrap="square" rtlCol="0">
            <a:spAutoFit/>
          </a:bodyPr>
          <a:lstStyle/>
          <a:p>
            <a:r>
              <a:rPr lang="en-GB" sz="1400" dirty="0"/>
              <a:t>Get support breaking down big goals, into smaller, more manageable steps, build confidence and motivation to achieve these goals and focus on a positive future. Improve mental, physical and social wellbeing</a:t>
            </a:r>
            <a:r>
              <a:rPr lang="en-GB" sz="1600" dirty="0"/>
              <a:t>.</a:t>
            </a:r>
          </a:p>
        </p:txBody>
      </p:sp>
      <p:pic>
        <p:nvPicPr>
          <p:cNvPr id="2062" name="Picture 14" descr="6 Reasons Why Goal Setting Doesn't Work - Sports Psychology">
            <a:extLst>
              <a:ext uri="{FF2B5EF4-FFF2-40B4-BE49-F238E27FC236}">
                <a16:creationId xmlns:a16="http://schemas.microsoft.com/office/drawing/2014/main" id="{CDCE2DE1-4644-FC14-2DD2-6EC383B35A6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778" y="2902531"/>
            <a:ext cx="1690730" cy="1127237"/>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a:extLst>
              <a:ext uri="{FF2B5EF4-FFF2-40B4-BE49-F238E27FC236}">
                <a16:creationId xmlns:a16="http://schemas.microsoft.com/office/drawing/2014/main" id="{EAF32062-3277-0022-2FC6-1546CCA07A46}"/>
              </a:ext>
            </a:extLst>
          </p:cNvPr>
          <p:cNvSpPr txBox="1"/>
          <p:nvPr/>
        </p:nvSpPr>
        <p:spPr>
          <a:xfrm>
            <a:off x="2914032" y="2672418"/>
            <a:ext cx="3979019" cy="646331"/>
          </a:xfrm>
          <a:prstGeom prst="rect">
            <a:avLst/>
          </a:prstGeom>
          <a:noFill/>
        </p:spPr>
        <p:txBody>
          <a:bodyPr wrap="square" rtlCol="0">
            <a:spAutoFit/>
          </a:bodyPr>
          <a:lstStyle/>
          <a:p>
            <a:r>
              <a:rPr lang="en-GB" b="1" dirty="0"/>
              <a:t>For support with motivation, confidence, isolation, ask about </a:t>
            </a:r>
            <a:r>
              <a:rPr lang="en-GB" b="1" dirty="0">
                <a:sym typeface="Wingdings" panose="05000000000000000000" pitchFamily="2" charset="2"/>
              </a:rPr>
              <a:t></a:t>
            </a:r>
            <a:endParaRPr lang="en-GB" b="1" dirty="0"/>
          </a:p>
        </p:txBody>
      </p:sp>
      <p:cxnSp>
        <p:nvCxnSpPr>
          <p:cNvPr id="80" name="Straight Connector 79">
            <a:extLst>
              <a:ext uri="{FF2B5EF4-FFF2-40B4-BE49-F238E27FC236}">
                <a16:creationId xmlns:a16="http://schemas.microsoft.com/office/drawing/2014/main" id="{BB572D46-10FB-276A-4230-79A591470006}"/>
              </a:ext>
            </a:extLst>
          </p:cNvPr>
          <p:cNvCxnSpPr>
            <a:cxnSpLocks/>
          </p:cNvCxnSpPr>
          <p:nvPr/>
        </p:nvCxnSpPr>
        <p:spPr>
          <a:xfrm flipV="1">
            <a:off x="385203" y="4499603"/>
            <a:ext cx="9923568" cy="2774"/>
          </a:xfrm>
          <a:prstGeom prst="line">
            <a:avLst/>
          </a:prstGeom>
        </p:spPr>
        <p:style>
          <a:lnRef idx="1">
            <a:schemeClr val="accent1"/>
          </a:lnRef>
          <a:fillRef idx="0">
            <a:schemeClr val="accent1"/>
          </a:fillRef>
          <a:effectRef idx="0">
            <a:schemeClr val="accent1"/>
          </a:effectRef>
          <a:fontRef idx="minor">
            <a:schemeClr val="tx1"/>
          </a:fontRef>
        </p:style>
      </p:cxnSp>
      <p:pic>
        <p:nvPicPr>
          <p:cNvPr id="2064" name="Picture 16" descr="Did you know? Fewer than 100 people have a photographic memory | New  Scientist">
            <a:extLst>
              <a:ext uri="{FF2B5EF4-FFF2-40B4-BE49-F238E27FC236}">
                <a16:creationId xmlns:a16="http://schemas.microsoft.com/office/drawing/2014/main" id="{E767CC00-B076-5D7D-E91A-A48B84FE13C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5203" y="4770541"/>
            <a:ext cx="1746563" cy="982442"/>
          </a:xfrm>
          <a:prstGeom prst="rect">
            <a:avLst/>
          </a:prstGeom>
          <a:noFill/>
          <a:extLst>
            <a:ext uri="{909E8E84-426E-40DD-AFC4-6F175D3DCCD1}">
              <a14:hiddenFill xmlns:a14="http://schemas.microsoft.com/office/drawing/2010/main">
                <a:solidFill>
                  <a:srgbClr val="FFFFFF"/>
                </a:solidFill>
              </a14:hiddenFill>
            </a:ext>
          </a:extLst>
        </p:spPr>
      </p:pic>
      <p:sp>
        <p:nvSpPr>
          <p:cNvPr id="83" name="TextBox 82">
            <a:extLst>
              <a:ext uri="{FF2B5EF4-FFF2-40B4-BE49-F238E27FC236}">
                <a16:creationId xmlns:a16="http://schemas.microsoft.com/office/drawing/2014/main" id="{40AC6C46-E95C-3EF6-5126-3BCCF0AAB758}"/>
              </a:ext>
            </a:extLst>
          </p:cNvPr>
          <p:cNvSpPr txBox="1"/>
          <p:nvPr/>
        </p:nvSpPr>
        <p:spPr>
          <a:xfrm>
            <a:off x="2885026" y="4903721"/>
            <a:ext cx="4008026" cy="369332"/>
          </a:xfrm>
          <a:prstGeom prst="rect">
            <a:avLst/>
          </a:prstGeom>
          <a:noFill/>
        </p:spPr>
        <p:txBody>
          <a:bodyPr wrap="square" rtlCol="0">
            <a:spAutoFit/>
          </a:bodyPr>
          <a:lstStyle/>
          <a:p>
            <a:r>
              <a:rPr lang="en-GB" b="1" dirty="0"/>
              <a:t>For employment support, ask about </a:t>
            </a:r>
            <a:r>
              <a:rPr lang="en-GB" b="1" dirty="0">
                <a:sym typeface="Wingdings" panose="05000000000000000000" pitchFamily="2" charset="2"/>
              </a:rPr>
              <a:t></a:t>
            </a:r>
            <a:endParaRPr lang="en-GB" b="1" dirty="0"/>
          </a:p>
        </p:txBody>
      </p:sp>
      <p:sp>
        <p:nvSpPr>
          <p:cNvPr id="84" name="TextBox 83">
            <a:extLst>
              <a:ext uri="{FF2B5EF4-FFF2-40B4-BE49-F238E27FC236}">
                <a16:creationId xmlns:a16="http://schemas.microsoft.com/office/drawing/2014/main" id="{03B7904F-59FD-0B82-232D-A43A1E53F126}"/>
              </a:ext>
            </a:extLst>
          </p:cNvPr>
          <p:cNvSpPr txBox="1"/>
          <p:nvPr/>
        </p:nvSpPr>
        <p:spPr>
          <a:xfrm>
            <a:off x="3369723" y="5563076"/>
            <a:ext cx="5537114" cy="738664"/>
          </a:xfrm>
          <a:prstGeom prst="rect">
            <a:avLst/>
          </a:prstGeom>
          <a:noFill/>
        </p:spPr>
        <p:txBody>
          <a:bodyPr wrap="square" rtlCol="0">
            <a:spAutoFit/>
          </a:bodyPr>
          <a:lstStyle/>
          <a:p>
            <a:r>
              <a:rPr lang="en-GB" sz="1400" dirty="0"/>
              <a:t>Looking for employment and unsure where to start? These sessions will give you a chance to prepare for job applications, interviews and employment and allow you to improve these skills for the future.</a:t>
            </a:r>
          </a:p>
        </p:txBody>
      </p:sp>
      <p:cxnSp>
        <p:nvCxnSpPr>
          <p:cNvPr id="86" name="Straight Connector 85">
            <a:extLst>
              <a:ext uri="{FF2B5EF4-FFF2-40B4-BE49-F238E27FC236}">
                <a16:creationId xmlns:a16="http://schemas.microsoft.com/office/drawing/2014/main" id="{C27CD12E-B590-436B-238B-85A31AAFCFB8}"/>
              </a:ext>
            </a:extLst>
          </p:cNvPr>
          <p:cNvCxnSpPr>
            <a:cxnSpLocks/>
          </p:cNvCxnSpPr>
          <p:nvPr/>
        </p:nvCxnSpPr>
        <p:spPr>
          <a:xfrm>
            <a:off x="385203" y="6379029"/>
            <a:ext cx="9923568" cy="27514"/>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1F35B889-A39B-C8FB-44CA-5E36DA3B1135}"/>
              </a:ext>
            </a:extLst>
          </p:cNvPr>
          <p:cNvSpPr txBox="1"/>
          <p:nvPr/>
        </p:nvSpPr>
        <p:spPr>
          <a:xfrm>
            <a:off x="6687565" y="2587162"/>
            <a:ext cx="3047946" cy="923330"/>
          </a:xfrm>
          <a:prstGeom prst="rect">
            <a:avLst/>
          </a:prstGeom>
          <a:noFill/>
        </p:spPr>
        <p:txBody>
          <a:bodyPr wrap="square" rtlCol="0">
            <a:spAutoFit/>
          </a:bodyPr>
          <a:lstStyle/>
          <a:p>
            <a:pPr algn="just"/>
            <a:r>
              <a:rPr lang="en-GB" b="1" dirty="0"/>
              <a:t>Lego sessions, Wellbeing sessions, CBT, therapy dogs, arts&amp;crafts …</a:t>
            </a:r>
          </a:p>
        </p:txBody>
      </p:sp>
      <p:sp>
        <p:nvSpPr>
          <p:cNvPr id="10" name="TextBox 9">
            <a:extLst>
              <a:ext uri="{FF2B5EF4-FFF2-40B4-BE49-F238E27FC236}">
                <a16:creationId xmlns:a16="http://schemas.microsoft.com/office/drawing/2014/main" id="{56285F27-5073-55C6-4C68-1E30737AB5B5}"/>
              </a:ext>
            </a:extLst>
          </p:cNvPr>
          <p:cNvSpPr txBox="1"/>
          <p:nvPr/>
        </p:nvSpPr>
        <p:spPr>
          <a:xfrm>
            <a:off x="6670669" y="4601102"/>
            <a:ext cx="2800245" cy="923330"/>
          </a:xfrm>
          <a:prstGeom prst="rect">
            <a:avLst/>
          </a:prstGeom>
          <a:noFill/>
        </p:spPr>
        <p:txBody>
          <a:bodyPr wrap="square" rtlCol="0">
            <a:spAutoFit/>
          </a:bodyPr>
          <a:lstStyle/>
          <a:p>
            <a:pPr algn="just"/>
            <a:r>
              <a:rPr lang="en-GB" b="1" dirty="0"/>
              <a:t>CV writing, disclosure letter writing, job searching, mock interviews …</a:t>
            </a:r>
          </a:p>
        </p:txBody>
      </p:sp>
      <p:sp>
        <p:nvSpPr>
          <p:cNvPr id="11" name="TextBox 10">
            <a:extLst>
              <a:ext uri="{FF2B5EF4-FFF2-40B4-BE49-F238E27FC236}">
                <a16:creationId xmlns:a16="http://schemas.microsoft.com/office/drawing/2014/main" id="{EA2A5D24-000B-574D-323A-8BD7BC8649FD}"/>
              </a:ext>
            </a:extLst>
          </p:cNvPr>
          <p:cNvSpPr txBox="1"/>
          <p:nvPr/>
        </p:nvSpPr>
        <p:spPr>
          <a:xfrm>
            <a:off x="7849352" y="708796"/>
            <a:ext cx="2494131" cy="646331"/>
          </a:xfrm>
          <a:prstGeom prst="rect">
            <a:avLst/>
          </a:prstGeom>
          <a:noFill/>
        </p:spPr>
        <p:txBody>
          <a:bodyPr wrap="square" rtlCol="0">
            <a:spAutoFit/>
          </a:bodyPr>
          <a:lstStyle/>
          <a:p>
            <a:pPr algn="just"/>
            <a:r>
              <a:rPr lang="en-GB" b="1" dirty="0"/>
              <a:t>Walks, Non-accredited courses …</a:t>
            </a:r>
          </a:p>
        </p:txBody>
      </p:sp>
      <p:pic>
        <p:nvPicPr>
          <p:cNvPr id="8" name="Picture 7" descr="A blue and white sign with white text&#10;&#10;AI-generated content may be incorrect.">
            <a:extLst>
              <a:ext uri="{FF2B5EF4-FFF2-40B4-BE49-F238E27FC236}">
                <a16:creationId xmlns:a16="http://schemas.microsoft.com/office/drawing/2014/main" id="{3F09035C-B0A2-D1B3-12CE-E4611BDDBA5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08986" y="164361"/>
            <a:ext cx="1557028" cy="430798"/>
          </a:xfrm>
          <a:prstGeom prst="rect">
            <a:avLst/>
          </a:prstGeom>
        </p:spPr>
      </p:pic>
    </p:spTree>
    <p:extLst>
      <p:ext uri="{BB962C8B-B14F-4D97-AF65-F5344CB8AC3E}">
        <p14:creationId xmlns:p14="http://schemas.microsoft.com/office/powerpoint/2010/main" val="26035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0EB63A1E2B0A43B803C23E62A33D0E" ma:contentTypeVersion="" ma:contentTypeDescription="Create a new document." ma:contentTypeScope="" ma:versionID="51eba63fcdbfc2b220dcb1461b28a2a2">
  <xsd:schema xmlns:xsd="http://www.w3.org/2001/XMLSchema" xmlns:xs="http://www.w3.org/2001/XMLSchema" xmlns:p="http://schemas.microsoft.com/office/2006/metadata/properties" xmlns:ns2="58C8E540-CDFE-4713-BFF0-4351D38ADE9D" xmlns:ns3="4d30bb2a-f321-43c9-acb7-6f415d4a716e" xmlns:ns4="58c8e540-cdfe-4713-bff0-4351d38ade9d" xmlns:ns5="0a6be467-e76b-4869-981c-41fd8dac8726" targetNamespace="http://schemas.microsoft.com/office/2006/metadata/properties" ma:root="true" ma:fieldsID="da28d02869152019d728ace0375ba34e" ns2:_="" ns3:_="" ns4:_="" ns5:_="">
    <xsd:import namespace="58C8E540-CDFE-4713-BFF0-4351D38ADE9D"/>
    <xsd:import namespace="4d30bb2a-f321-43c9-acb7-6f415d4a716e"/>
    <xsd:import namespace="58c8e540-cdfe-4713-bff0-4351d38ade9d"/>
    <xsd:import namespace="0a6be467-e76b-4869-981c-41fd8dac87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4:MediaServiceGenerationTime" minOccurs="0"/>
                <xsd:element ref="ns4:MediaServiceEventHashCode" minOccurs="0"/>
                <xsd:element ref="ns4:MediaServiceAutoKeyPoints" minOccurs="0"/>
                <xsd:element ref="ns4:MediaServiceKeyPoints" minOccurs="0"/>
                <xsd:element ref="ns4:Number" minOccurs="0"/>
                <xsd:element ref="ns4:MediaLengthInSeconds" minOccurs="0"/>
                <xsd:element ref="ns4:lcf76f155ced4ddcb4097134ff3c332f" minOccurs="0"/>
                <xsd:element ref="ns5:TaxCatchAll" minOccurs="0"/>
                <xsd:element ref="ns4:MediaServiceSearchProperties" minOccurs="0"/>
                <xsd:element ref="ns4:MediaServiceObjectDetectorVersions" minOccurs="0"/>
                <xsd:element ref="ns4: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30bb2a-f321-43c9-acb7-6f415d4a716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umber" ma:index="20" nillable="true" ma:displayName="Number" ma:format="Dropdown" ma:internalName="Number" ma:percentage="FALSE">
      <xsd:simpleType>
        <xsd:restriction base="dms:Number"/>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a6be467-e76b-4869-981c-41fd8dac8726"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be8a2237-55ea-4d70-868f-dd5aeff31326}" ma:internalName="TaxCatchAll" ma:showField="CatchAllData" ma:web="0a6be467-e76b-4869-981c-41fd8dac87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a6be467-e76b-4869-981c-41fd8dac8726" xsi:nil="true"/>
    <lcf76f155ced4ddcb4097134ff3c332f xmlns="58c8e540-cdfe-4713-bff0-4351d38ade9d">
      <Terms xmlns="http://schemas.microsoft.com/office/infopath/2007/PartnerControls"/>
    </lcf76f155ced4ddcb4097134ff3c332f>
    <Number xmlns="58c8e540-cdfe-4713-bff0-4351d38ade9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291B9E-68AE-42AB-BCE7-C7B007E6BC9F}"/>
</file>

<file path=customXml/itemProps2.xml><?xml version="1.0" encoding="utf-8"?>
<ds:datastoreItem xmlns:ds="http://schemas.openxmlformats.org/officeDocument/2006/customXml" ds:itemID="{12D4F630-F244-4249-A1DD-CAF66701C44D}">
  <ds:schemaRefs>
    <ds:schemaRef ds:uri="http://purl.org/dc/terms/"/>
    <ds:schemaRef ds:uri="http://schemas.microsoft.com/office/2006/metadata/properties"/>
    <ds:schemaRef ds:uri="http://schemas.microsoft.com/office/2006/documentManagement/types"/>
    <ds:schemaRef ds:uri="http://purl.org/dc/elements/1.1/"/>
    <ds:schemaRef ds:uri="39022ca7-da8b-462c-ac53-cf911d2e7c5d"/>
    <ds:schemaRef ds:uri="http://schemas.openxmlformats.org/package/2006/metadata/core-properties"/>
    <ds:schemaRef ds:uri="http://www.w3.org/XML/1998/namespace"/>
    <ds:schemaRef ds:uri="http://purl.org/dc/dcmitype/"/>
    <ds:schemaRef ds:uri="http://schemas.microsoft.com/office/infopath/2007/PartnerControls"/>
    <ds:schemaRef ds:uri="21fe2dc5-e687-4b08-a992-8b5ade4d5474"/>
    <ds:schemaRef ds:uri="http://schemas.microsoft.com/sharepoint/v3"/>
  </ds:schemaRefs>
</ds:datastoreItem>
</file>

<file path=customXml/itemProps3.xml><?xml version="1.0" encoding="utf-8"?>
<ds:datastoreItem xmlns:ds="http://schemas.openxmlformats.org/officeDocument/2006/customXml" ds:itemID="{EE53B0B3-0F5A-401C-97A3-2E7FE5C385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12862</TotalTime>
  <Words>1370</Words>
  <Application>Microsoft Office PowerPoint</Application>
  <PresentationFormat>Custom</PresentationFormat>
  <Paragraphs>420</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DM Sans Bold</vt:lpstr>
      <vt:lpstr>DM Sans</vt:lpstr>
      <vt:lpstr>Wingdings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Activity Schedule TEMPLATE</dc:title>
  <dc:creator>Hvalec, Julia (Growth Company)</dc:creator>
  <cp:lastModifiedBy>Hvalec, Julia (Growth Company)</cp:lastModifiedBy>
  <cp:revision>471</cp:revision>
  <cp:lastPrinted>2024-09-30T08:24:20Z</cp:lastPrinted>
  <dcterms:created xsi:type="dcterms:W3CDTF">2006-08-16T00:00:00Z</dcterms:created>
  <dcterms:modified xsi:type="dcterms:W3CDTF">2025-08-08T13:01:43Z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0x010100EE0EB63A1E2B0A43B803C23E62A33D0E</vt:lpwstr>
  </property>
  <property fmtid="{D5CDD505-2E9C-101B-9397-08002B2CF9AE}" pid="3" name="MediaServiceImageTags">
    <vt:lpwstr/>
  </property>
</Properties>
</file>