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66" r:id="rId6"/>
    <p:sldId id="267" r:id="rId7"/>
    <p:sldId id="271" r:id="rId8"/>
    <p:sldId id="273" r:id="rId9"/>
    <p:sldId id="272" r:id="rId10"/>
  </p:sldIdLst>
  <p:sldSz cx="10693400" cy="7556500"/>
  <p:notesSz cx="6858000" cy="9144000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DFB160"/>
    <a:srgbClr val="CC9900"/>
    <a:srgbClr val="F9F495"/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85" autoAdjust="0"/>
  </p:normalViewPr>
  <p:slideViewPr>
    <p:cSldViewPr snapToGrid="0">
      <p:cViewPr varScale="1">
        <p:scale>
          <a:sx n="69" d="100"/>
          <a:sy n="69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A260-44BF-4AA6-8622-3A03703ABFF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CD03-40B3-4CD9-B24C-293426C6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1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3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4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3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0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courses.lumenlearning.com/wm-accountingformanagers/chapter/introduction-to-bookkeeping-process-and-transactions/" TargetMode="External"/><Relationship Id="rId18" Type="http://schemas.openxmlformats.org/officeDocument/2006/relationships/hyperlink" Target="https://www.picpedia.org/chalkboard/j/job-search.html" TargetMode="External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2.jpeg"/><Relationship Id="rId7" Type="http://schemas.openxmlformats.org/officeDocument/2006/relationships/hyperlink" Target="https://pixabay.com/en/walk-walking-feet-legs-people-318770/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hyperlink" Target="https://oercommons.org/courseware/lesson/72676" TargetMode="External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24" Type="http://schemas.openxmlformats.org/officeDocument/2006/relationships/image" Target="../media/image15.jpeg"/><Relationship Id="rId5" Type="http://schemas.openxmlformats.org/officeDocument/2006/relationships/hyperlink" Target="https://sffreeman.com/pics.cgi" TargetMode="External"/><Relationship Id="rId15" Type="http://schemas.openxmlformats.org/officeDocument/2006/relationships/hyperlink" Target="https://lebaobabbleu.com/2019/05/16/1o-les-aliments/" TargetMode="External"/><Relationship Id="rId23" Type="http://schemas.openxmlformats.org/officeDocument/2006/relationships/image" Target="../media/image14.jpeg"/><Relationship Id="rId28" Type="http://schemas.openxmlformats.org/officeDocument/2006/relationships/hyperlink" Target="https://svgsilh.com/image/179520.html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1.jpeg"/><Relationship Id="rId31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3.jpeg"/><Relationship Id="rId27" Type="http://schemas.openxmlformats.org/officeDocument/2006/relationships/image" Target="../media/image18.svg"/><Relationship Id="rId30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eg"/><Relationship Id="rId18" Type="http://schemas.openxmlformats.org/officeDocument/2006/relationships/hyperlink" Target="http://www.flickr.com/photos/easy-pics/8382627943/" TargetMode="External"/><Relationship Id="rId26" Type="http://schemas.openxmlformats.org/officeDocument/2006/relationships/image" Target="../media/image29.jpeg"/><Relationship Id="rId39" Type="http://schemas.openxmlformats.org/officeDocument/2006/relationships/image" Target="../media/image35.jpeg"/><Relationship Id="rId21" Type="http://schemas.openxmlformats.org/officeDocument/2006/relationships/image" Target="../media/image17.png"/><Relationship Id="rId34" Type="http://schemas.openxmlformats.org/officeDocument/2006/relationships/image" Target="../media/image32.jpeg"/><Relationship Id="rId7" Type="http://schemas.openxmlformats.org/officeDocument/2006/relationships/hyperlink" Target="https://pixabay.com/en/walk-walking-feet-legs-people-318770/" TargetMode="External"/><Relationship Id="rId12" Type="http://schemas.openxmlformats.org/officeDocument/2006/relationships/hyperlink" Target="https://www.flickr.com/photos/135302410@N02/28286579352" TargetMode="External"/><Relationship Id="rId17" Type="http://schemas.openxmlformats.org/officeDocument/2006/relationships/image" Target="../media/image26.jpeg"/><Relationship Id="rId25" Type="http://schemas.openxmlformats.org/officeDocument/2006/relationships/hyperlink" Target="https://pxhere.com/en/photo/1398163" TargetMode="External"/><Relationship Id="rId33" Type="http://schemas.openxmlformats.org/officeDocument/2006/relationships/image" Target="../media/image16.png"/><Relationship Id="rId38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xhere.com/en/photo/917651" TargetMode="External"/><Relationship Id="rId20" Type="http://schemas.openxmlformats.org/officeDocument/2006/relationships/hyperlink" Target="https://commons.wikimedia.org/wiki/File:Monopoly-Logo.svg" TargetMode="External"/><Relationship Id="rId29" Type="http://schemas.openxmlformats.org/officeDocument/2006/relationships/hyperlink" Target="https://oercommons.org/courseware/lesson/726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3.jpeg"/><Relationship Id="rId24" Type="http://schemas.openxmlformats.org/officeDocument/2006/relationships/image" Target="../media/image28.jpeg"/><Relationship Id="rId32" Type="http://schemas.openxmlformats.org/officeDocument/2006/relationships/image" Target="../media/image13.jpeg"/><Relationship Id="rId37" Type="http://schemas.openxmlformats.org/officeDocument/2006/relationships/image" Target="../media/image34.jpeg"/><Relationship Id="rId40" Type="http://schemas.openxmlformats.org/officeDocument/2006/relationships/image" Target="../media/image20.jpeg"/><Relationship Id="rId5" Type="http://schemas.openxmlformats.org/officeDocument/2006/relationships/hyperlink" Target="https://sffreeman.com/pics.cgi" TargetMode="External"/><Relationship Id="rId15" Type="http://schemas.openxmlformats.org/officeDocument/2006/relationships/image" Target="../media/image25.jpeg"/><Relationship Id="rId23" Type="http://schemas.openxmlformats.org/officeDocument/2006/relationships/hyperlink" Target="https://svgsilh.com/image/179520.html" TargetMode="External"/><Relationship Id="rId28" Type="http://schemas.openxmlformats.org/officeDocument/2006/relationships/image" Target="../media/image30.jpeg"/><Relationship Id="rId36" Type="http://schemas.openxmlformats.org/officeDocument/2006/relationships/image" Target="../media/image33.jpeg"/><Relationship Id="rId10" Type="http://schemas.openxmlformats.org/officeDocument/2006/relationships/image" Target="../media/image22.jpeg"/><Relationship Id="rId19" Type="http://schemas.openxmlformats.org/officeDocument/2006/relationships/image" Target="../media/image27.png"/><Relationship Id="rId31" Type="http://schemas.openxmlformats.org/officeDocument/2006/relationships/hyperlink" Target="https://openclipart.org/detail/214552/brain-training-by-eggib-214552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24.jpeg"/><Relationship Id="rId22" Type="http://schemas.openxmlformats.org/officeDocument/2006/relationships/image" Target="../media/image18.svg"/><Relationship Id="rId27" Type="http://schemas.openxmlformats.org/officeDocument/2006/relationships/hyperlink" Target="https://www.rawpixel.com/image/429458/free-illustration-image-brain-learning-anatomy" TargetMode="External"/><Relationship Id="rId30" Type="http://schemas.openxmlformats.org/officeDocument/2006/relationships/image" Target="../media/image31.png"/><Relationship Id="rId35" Type="http://schemas.openxmlformats.org/officeDocument/2006/relationships/hyperlink" Target="https://courses.lumenlearning.com/wm-accountingformanagers/chapter/introduction-to-bookkeeping-process-and-transactions/" TargetMode="External"/><Relationship Id="rId8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pixabay.com/en/stairs-rise-stair-step-staircase-1013993/" TargetMode="External"/><Relationship Id="rId18" Type="http://schemas.openxmlformats.org/officeDocument/2006/relationships/image" Target="../media/image40.png"/><Relationship Id="rId26" Type="http://schemas.openxmlformats.org/officeDocument/2006/relationships/image" Target="../media/image11.jpeg"/><Relationship Id="rId3" Type="http://schemas.openxmlformats.org/officeDocument/2006/relationships/image" Target="../media/image1.png"/><Relationship Id="rId21" Type="http://schemas.openxmlformats.org/officeDocument/2006/relationships/image" Target="../media/image42.jpeg"/><Relationship Id="rId34" Type="http://schemas.openxmlformats.org/officeDocument/2006/relationships/image" Target="../media/image20.jpeg"/><Relationship Id="rId7" Type="http://schemas.openxmlformats.org/officeDocument/2006/relationships/hyperlink" Target="https://sffreeman.com/pics.cgi" TargetMode="External"/><Relationship Id="rId12" Type="http://schemas.openxmlformats.org/officeDocument/2006/relationships/image" Target="../media/image37.jpeg"/><Relationship Id="rId17" Type="http://schemas.openxmlformats.org/officeDocument/2006/relationships/hyperlink" Target="https://pxhere.com/en/photo/1370785" TargetMode="External"/><Relationship Id="rId25" Type="http://schemas.openxmlformats.org/officeDocument/2006/relationships/image" Target="../media/image44.jpeg"/><Relationship Id="rId3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jpeg"/><Relationship Id="rId20" Type="http://schemas.openxmlformats.org/officeDocument/2006/relationships/image" Target="../media/image13.jpeg"/><Relationship Id="rId29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hyperlink" Target="https://courses.lumenlearning.com/wm-accountingformanagers/chapter/introduction-to-bookkeeping-process-and-transactions/" TargetMode="External"/><Relationship Id="rId24" Type="http://schemas.openxmlformats.org/officeDocument/2006/relationships/image" Target="../media/image43.jpeg"/><Relationship Id="rId32" Type="http://schemas.openxmlformats.org/officeDocument/2006/relationships/image" Target="../media/image45.jpeg"/><Relationship Id="rId5" Type="http://schemas.openxmlformats.org/officeDocument/2006/relationships/hyperlink" Target="https://pixabay.com/de/quiz-r%C3%A4tsel-buchstaben-puzzle-2432440/" TargetMode="External"/><Relationship Id="rId15" Type="http://schemas.openxmlformats.org/officeDocument/2006/relationships/hyperlink" Target="https://www.rawpixel.com/image/429458/free-illustration-image-brain-learning-anatomy" TargetMode="External"/><Relationship Id="rId23" Type="http://schemas.openxmlformats.org/officeDocument/2006/relationships/image" Target="../media/image33.jpeg"/><Relationship Id="rId28" Type="http://schemas.openxmlformats.org/officeDocument/2006/relationships/image" Target="../media/image17.pn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31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hyperlink" Target="https://www.flickr.com/photos/135302410@N02/28286579352" TargetMode="External"/><Relationship Id="rId14" Type="http://schemas.openxmlformats.org/officeDocument/2006/relationships/image" Target="../media/image38.jpeg"/><Relationship Id="rId22" Type="http://schemas.openxmlformats.org/officeDocument/2006/relationships/image" Target="../media/image16.png"/><Relationship Id="rId27" Type="http://schemas.openxmlformats.org/officeDocument/2006/relationships/hyperlink" Target="https://oercommons.org/courseware/lesson/72676" TargetMode="External"/><Relationship Id="rId30" Type="http://schemas.openxmlformats.org/officeDocument/2006/relationships/hyperlink" Target="https://svgsilh.com/image/179520.html" TargetMode="External"/><Relationship Id="rId8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vinyl-record-music-sound-audio-883199/" TargetMode="External"/><Relationship Id="rId13" Type="http://schemas.openxmlformats.org/officeDocument/2006/relationships/image" Target="../media/image33.jpeg"/><Relationship Id="rId18" Type="http://schemas.openxmlformats.org/officeDocument/2006/relationships/image" Target="../media/image28.jpeg"/><Relationship Id="rId26" Type="http://schemas.openxmlformats.org/officeDocument/2006/relationships/image" Target="../media/image18.svg"/><Relationship Id="rId3" Type="http://schemas.openxmlformats.org/officeDocument/2006/relationships/image" Target="../media/image47.jpeg"/><Relationship Id="rId21" Type="http://schemas.openxmlformats.org/officeDocument/2006/relationships/hyperlink" Target="https://sffreeman.com/pics.cgi" TargetMode="External"/><Relationship Id="rId7" Type="http://schemas.openxmlformats.org/officeDocument/2006/relationships/image" Target="../media/image49.png"/><Relationship Id="rId12" Type="http://schemas.openxmlformats.org/officeDocument/2006/relationships/image" Target="../media/image50.png"/><Relationship Id="rId17" Type="http://schemas.openxmlformats.org/officeDocument/2006/relationships/hyperlink" Target="https://pixabay.com/de/quiz-r%C3%A4tsel-buchstaben-puzzle-2432440/" TargetMode="External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20" Type="http://schemas.openxmlformats.org/officeDocument/2006/relationships/image" Target="../media/image2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wpixel.com/image/429458/free-illustration-image-brain-learning-anatomy" TargetMode="External"/><Relationship Id="rId11" Type="http://schemas.openxmlformats.org/officeDocument/2006/relationships/image" Target="../media/image16.png"/><Relationship Id="rId24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1.jpeg"/><Relationship Id="rId23" Type="http://schemas.openxmlformats.org/officeDocument/2006/relationships/image" Target="../media/image53.jpeg"/><Relationship Id="rId28" Type="http://schemas.openxmlformats.org/officeDocument/2006/relationships/image" Target="../media/image19.jpeg"/><Relationship Id="rId10" Type="http://schemas.openxmlformats.org/officeDocument/2006/relationships/image" Target="../media/image13.jpeg"/><Relationship Id="rId19" Type="http://schemas.openxmlformats.org/officeDocument/2006/relationships/hyperlink" Target="https://pxhere.com/en/photo/1398163" TargetMode="External"/><Relationship Id="rId31" Type="http://schemas.openxmlformats.org/officeDocument/2006/relationships/image" Target="../media/image20.jpeg"/><Relationship Id="rId4" Type="http://schemas.openxmlformats.org/officeDocument/2006/relationships/hyperlink" Target="https://courses.lumenlearning.com/wm-accountingformanagers/chapter/introduction-to-bookkeeping-process-and-transactions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32.jpeg"/><Relationship Id="rId22" Type="http://schemas.openxmlformats.org/officeDocument/2006/relationships/image" Target="../media/image52.jpeg"/><Relationship Id="rId27" Type="http://schemas.openxmlformats.org/officeDocument/2006/relationships/hyperlink" Target="https://svgsilh.com/image/179520.html" TargetMode="External"/><Relationship Id="rId30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svgsilh.com/image/179520.html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1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vinyl-record-music-sound-audio-883199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hyperlink" Target="https://www.rawpixel.com/image/429458/free-illustration-image-brain-learning-anatomy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28349"/>
              </p:ext>
            </p:extLst>
          </p:nvPr>
        </p:nvGraphicFramePr>
        <p:xfrm>
          <a:off x="2686646" y="477404"/>
          <a:ext cx="7897328" cy="6990287"/>
        </p:xfrm>
        <a:graphic>
          <a:graphicData uri="http://schemas.openxmlformats.org/drawingml/2006/table">
            <a:tbl>
              <a:tblPr/>
              <a:tblGrid>
                <a:gridCol w="153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36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3rd  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4th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5th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6th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678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10am-12pm</a:t>
                      </a:r>
                      <a:endParaRPr lang="en-US" sz="1050"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Worries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Club-Healthy Communication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9.30-11am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&amp; Gratitude Journalling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515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10am-4pm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Clean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Hub Walk</a:t>
                      </a:r>
                      <a:endParaRPr lang="en-US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Grub - budgeting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10.30-12.30am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Food safety and storage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Handling emotions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Men’s Mindfulness- Creative Lego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 I be a mentor? Peer mentoring at the hub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11.30-1pm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3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040188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creative – Craft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Independent Living Accessing services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WOMENS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CV support 2-3pm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Crafts: Diamond Art 3-4pm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Support 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1-1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8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 ride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2932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333006"/>
            <a:ext cx="2399393" cy="5263195"/>
            <a:chOff x="0" y="-65058"/>
            <a:chExt cx="874050" cy="18112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75" y="-65058"/>
              <a:ext cx="868775" cy="181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‘Future Focus</a:t>
              </a: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Climbing Life’s mountain’ – An opportunity to set goals  and break the goals down into smaller steps with your SW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‘What would you do?’ This is a session that provides multiple scenarios ; the challenge being… what is the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 best thing to do in that situation?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‘Non accredited course: Understanding diversity in society’ These sessions will help participant learn about new topics and engage in a course-like environment without the stress of exams.</a:t>
              </a: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8573" y="6533570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5" y="-23974"/>
            <a:ext cx="5547569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WARRINGTON </a:t>
            </a: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MARCH - WEEK 1</a:t>
            </a:r>
            <a:endParaRPr lang="en-US" sz="32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89681" y="553502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8" name="Picture 12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28DC6685-8CB8-ABAE-354A-ABB0B1653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3723" y="1942095"/>
            <a:ext cx="627648" cy="451896"/>
          </a:xfrm>
          <a:prstGeom prst="rect">
            <a:avLst/>
          </a:prstGeom>
        </p:spPr>
      </p:pic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77994" y="3395864"/>
            <a:ext cx="621034" cy="456719"/>
          </a:xfrm>
          <a:prstGeom prst="rect">
            <a:avLst/>
          </a:prstGeom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36103" y="4552767"/>
            <a:ext cx="627648" cy="627648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3723" y="6750012"/>
            <a:ext cx="627648" cy="451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B11FA-496C-B663-4CB7-FB7E98F2FB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6821" y="6728824"/>
            <a:ext cx="729281" cy="461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5E8E1B-48A3-E22A-BF7D-F1C9DA3DA2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357" y="4745607"/>
            <a:ext cx="587745" cy="466262"/>
          </a:xfrm>
          <a:prstGeom prst="rect">
            <a:avLst/>
          </a:prstGeom>
        </p:spPr>
      </p:pic>
      <p:pic>
        <p:nvPicPr>
          <p:cNvPr id="18" name="Picture 17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15F4054C-3326-EF1C-A93E-0DB03F7DD1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826271" y="1892607"/>
            <a:ext cx="567610" cy="425707"/>
          </a:xfrm>
          <a:prstGeom prst="rect">
            <a:avLst/>
          </a:prstGeom>
        </p:spPr>
      </p:pic>
      <p:pic>
        <p:nvPicPr>
          <p:cNvPr id="11" name="Picture 10" descr="A breakfast table with orange juice and croissants&#10;&#10;Description automatically generated">
            <a:extLst>
              <a:ext uri="{FF2B5EF4-FFF2-40B4-BE49-F238E27FC236}">
                <a16:creationId xmlns:a16="http://schemas.microsoft.com/office/drawing/2014/main" id="{02ADD65A-7D1B-7AFA-D155-5CCD362A76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309381" y="1974241"/>
            <a:ext cx="744255" cy="495395"/>
          </a:xfrm>
          <a:prstGeom prst="rect">
            <a:avLst/>
          </a:prstGeom>
        </p:spPr>
      </p:pic>
      <p:pic>
        <p:nvPicPr>
          <p:cNvPr id="15" name="Picture 14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E367B7C9-52ED-F231-8092-8DE60744F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47199" y="4674943"/>
            <a:ext cx="627648" cy="451896"/>
          </a:xfrm>
          <a:prstGeom prst="rect">
            <a:avLst/>
          </a:prstGeom>
        </p:spPr>
      </p:pic>
      <p:pic>
        <p:nvPicPr>
          <p:cNvPr id="17" name="Picture 16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9DF503CD-F4D8-1C2C-6C2F-BBA8BE8FFD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78126" y="3469400"/>
            <a:ext cx="683478" cy="449644"/>
          </a:xfrm>
          <a:prstGeom prst="rect">
            <a:avLst/>
          </a:prstGeom>
        </p:spPr>
      </p:pic>
      <p:sp>
        <p:nvSpPr>
          <p:cNvPr id="28" name="Freeform 66">
            <a:extLst>
              <a:ext uri="{FF2B5EF4-FFF2-40B4-BE49-F238E27FC236}">
                <a16:creationId xmlns:a16="http://schemas.microsoft.com/office/drawing/2014/main" id="{499E06C7-2120-2AAF-301E-C9B02B9C9220}"/>
              </a:ext>
            </a:extLst>
          </p:cNvPr>
          <p:cNvSpPr/>
          <p:nvPr/>
        </p:nvSpPr>
        <p:spPr>
          <a:xfrm>
            <a:off x="2735822" y="104050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FBF4ABA2-1DBA-6F2E-E0D0-E8B6E6943C92}"/>
              </a:ext>
            </a:extLst>
          </p:cNvPr>
          <p:cNvSpPr/>
          <p:nvPr/>
        </p:nvSpPr>
        <p:spPr>
          <a:xfrm>
            <a:off x="4291535" y="102837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Freeform 66">
            <a:extLst>
              <a:ext uri="{FF2B5EF4-FFF2-40B4-BE49-F238E27FC236}">
                <a16:creationId xmlns:a16="http://schemas.microsoft.com/office/drawing/2014/main" id="{BE6A809C-EC31-E741-7C2B-8669954405F8}"/>
              </a:ext>
            </a:extLst>
          </p:cNvPr>
          <p:cNvSpPr/>
          <p:nvPr/>
        </p:nvSpPr>
        <p:spPr>
          <a:xfrm>
            <a:off x="7479178" y="106158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1" name="Group 62">
            <a:extLst>
              <a:ext uri="{FF2B5EF4-FFF2-40B4-BE49-F238E27FC236}">
                <a16:creationId xmlns:a16="http://schemas.microsoft.com/office/drawing/2014/main" id="{852FB483-3439-01EA-86E2-BD50BB40E546}"/>
              </a:ext>
            </a:extLst>
          </p:cNvPr>
          <p:cNvGrpSpPr/>
          <p:nvPr/>
        </p:nvGrpSpPr>
        <p:grpSpPr>
          <a:xfrm>
            <a:off x="5870443" y="1026441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C8E1B933-57B3-A3C6-DCA4-08A42C033B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058C080D-138E-38A6-22C0-B935983B82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4" name="Freeform 66">
            <a:extLst>
              <a:ext uri="{FF2B5EF4-FFF2-40B4-BE49-F238E27FC236}">
                <a16:creationId xmlns:a16="http://schemas.microsoft.com/office/drawing/2014/main" id="{4F9124ED-CD7A-F7D5-5CCE-526EDCD84BA4}"/>
              </a:ext>
            </a:extLst>
          </p:cNvPr>
          <p:cNvSpPr/>
          <p:nvPr/>
        </p:nvSpPr>
        <p:spPr>
          <a:xfrm>
            <a:off x="9049865" y="101609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5" name="Group 62">
            <a:extLst>
              <a:ext uri="{FF2B5EF4-FFF2-40B4-BE49-F238E27FC236}">
                <a16:creationId xmlns:a16="http://schemas.microsoft.com/office/drawing/2014/main" id="{0EF7723B-8D66-C4A3-7F5E-4D56526E7917}"/>
              </a:ext>
            </a:extLst>
          </p:cNvPr>
          <p:cNvGrpSpPr/>
          <p:nvPr/>
        </p:nvGrpSpPr>
        <p:grpSpPr>
          <a:xfrm>
            <a:off x="5847665" y="2601923"/>
            <a:ext cx="242972" cy="242972"/>
            <a:chOff x="0" y="0"/>
            <a:chExt cx="812800" cy="812800"/>
          </a:xfrm>
        </p:grpSpPr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1260B27C-4DC2-6EDD-3521-4171EE2908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78784869-396D-F3DF-FA5A-417C836DE6D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F117E4F-A467-5284-6F51-26FF7BBF1B2A}"/>
              </a:ext>
            </a:extLst>
          </p:cNvPr>
          <p:cNvGrpSpPr/>
          <p:nvPr/>
        </p:nvGrpSpPr>
        <p:grpSpPr>
          <a:xfrm>
            <a:off x="2767745" y="2649461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5396A9C-4AE6-972E-D8AE-5D49FCD050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2235596-6ED5-068C-5638-8DEAA9211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4" name="Freeform 66">
            <a:extLst>
              <a:ext uri="{FF2B5EF4-FFF2-40B4-BE49-F238E27FC236}">
                <a16:creationId xmlns:a16="http://schemas.microsoft.com/office/drawing/2014/main" id="{2E96E5EC-560D-499E-3351-2636FB1A8C67}"/>
              </a:ext>
            </a:extLst>
          </p:cNvPr>
          <p:cNvSpPr/>
          <p:nvPr/>
        </p:nvSpPr>
        <p:spPr>
          <a:xfrm>
            <a:off x="2712590" y="403033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7A014B1-C2D6-417D-92EB-9863335BAF9B}"/>
              </a:ext>
            </a:extLst>
          </p:cNvPr>
          <p:cNvGrpSpPr/>
          <p:nvPr/>
        </p:nvGrpSpPr>
        <p:grpSpPr>
          <a:xfrm>
            <a:off x="4288043" y="4039787"/>
            <a:ext cx="220832" cy="274952"/>
            <a:chOff x="0" y="-351595"/>
            <a:chExt cx="812800" cy="1011995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95BFB65B-B980-252E-1F79-ABE4B36E2423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00BD15AE-2DA5-44B5-5D1E-265DB26B43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8" name="Freeform 66">
            <a:extLst>
              <a:ext uri="{FF2B5EF4-FFF2-40B4-BE49-F238E27FC236}">
                <a16:creationId xmlns:a16="http://schemas.microsoft.com/office/drawing/2014/main" id="{F70001E0-67E8-7A9D-5EF1-F1AFCF3E208C}"/>
              </a:ext>
            </a:extLst>
          </p:cNvPr>
          <p:cNvSpPr/>
          <p:nvPr/>
        </p:nvSpPr>
        <p:spPr>
          <a:xfrm>
            <a:off x="5849080" y="402869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64" name="Group 62">
            <a:extLst>
              <a:ext uri="{FF2B5EF4-FFF2-40B4-BE49-F238E27FC236}">
                <a16:creationId xmlns:a16="http://schemas.microsoft.com/office/drawing/2014/main" id="{2FFB7715-F73D-AD29-C72A-5AB90BA780CB}"/>
              </a:ext>
            </a:extLst>
          </p:cNvPr>
          <p:cNvGrpSpPr/>
          <p:nvPr/>
        </p:nvGrpSpPr>
        <p:grpSpPr>
          <a:xfrm>
            <a:off x="9049865" y="4071767"/>
            <a:ext cx="242972" cy="242972"/>
            <a:chOff x="0" y="0"/>
            <a:chExt cx="812800" cy="812800"/>
          </a:xfrm>
        </p:grpSpPr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20A0A8E0-7F2C-0A75-8CB4-F05D54E18C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A032CEDB-17C7-198A-2AE8-48BAE76D256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Freeform 66">
            <a:extLst>
              <a:ext uri="{FF2B5EF4-FFF2-40B4-BE49-F238E27FC236}">
                <a16:creationId xmlns:a16="http://schemas.microsoft.com/office/drawing/2014/main" id="{C9F8809C-F961-C547-E386-9E6464B7F897}"/>
              </a:ext>
            </a:extLst>
          </p:cNvPr>
          <p:cNvSpPr/>
          <p:nvPr/>
        </p:nvSpPr>
        <p:spPr>
          <a:xfrm>
            <a:off x="5813688" y="579740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79" name="Freeform 66">
            <a:extLst>
              <a:ext uri="{FF2B5EF4-FFF2-40B4-BE49-F238E27FC236}">
                <a16:creationId xmlns:a16="http://schemas.microsoft.com/office/drawing/2014/main" id="{B822DB24-6096-756F-27B0-85DFE4F7BBD0}"/>
              </a:ext>
            </a:extLst>
          </p:cNvPr>
          <p:cNvSpPr/>
          <p:nvPr/>
        </p:nvSpPr>
        <p:spPr>
          <a:xfrm>
            <a:off x="7427034" y="579740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A chalkboard with text on it next to a pair of books&#10;&#10;Description automatically generated">
            <a:extLst>
              <a:ext uri="{FF2B5EF4-FFF2-40B4-BE49-F238E27FC236}">
                <a16:creationId xmlns:a16="http://schemas.microsoft.com/office/drawing/2014/main" id="{EBBC9FB1-3507-96F4-3DED-89FF5B7586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226167" y="6489723"/>
            <a:ext cx="727303" cy="478202"/>
          </a:xfrm>
          <a:prstGeom prst="rect">
            <a:avLst/>
          </a:prstGeom>
        </p:spPr>
      </p:pic>
      <p:pic>
        <p:nvPicPr>
          <p:cNvPr id="9" name="Picture 8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F3A5634F-1A4B-BD7E-A338-5FF81B5A82E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691687" y="4760429"/>
            <a:ext cx="722280" cy="477758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E00BC855-83E5-090A-71AD-B1A2CFB46267}"/>
              </a:ext>
            </a:extLst>
          </p:cNvPr>
          <p:cNvSpPr/>
          <p:nvPr/>
        </p:nvSpPr>
        <p:spPr>
          <a:xfrm>
            <a:off x="9020141" y="260192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2BF0EC62-8691-1279-A59D-A151E0CB8880}"/>
              </a:ext>
            </a:extLst>
          </p:cNvPr>
          <p:cNvSpPr/>
          <p:nvPr/>
        </p:nvSpPr>
        <p:spPr>
          <a:xfrm>
            <a:off x="2734675" y="575496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4" name="Picture 2" descr="Best diamond painting kits and how to get started">
            <a:extLst>
              <a:ext uri="{FF2B5EF4-FFF2-40B4-BE49-F238E27FC236}">
                <a16:creationId xmlns:a16="http://schemas.microsoft.com/office/drawing/2014/main" id="{B1A138B1-13A0-C267-CC56-2CF808D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55" y="6620529"/>
            <a:ext cx="587745" cy="39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EE0705C-E44C-224F-E0B6-66E64317652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3" y="88808"/>
            <a:ext cx="1148311" cy="365119"/>
          </a:xfrm>
          <a:prstGeom prst="rect">
            <a:avLst/>
          </a:prstGeom>
        </p:spPr>
      </p:pic>
      <p:pic>
        <p:nvPicPr>
          <p:cNvPr id="26" name="Picture 25" descr="Different numbers in 3D">
            <a:extLst>
              <a:ext uri="{FF2B5EF4-FFF2-40B4-BE49-F238E27FC236}">
                <a16:creationId xmlns:a16="http://schemas.microsoft.com/office/drawing/2014/main" id="{E330ED49-DF53-86A8-6CA6-5CD6CF934C3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26" y="1828715"/>
            <a:ext cx="790459" cy="539053"/>
          </a:xfrm>
          <a:prstGeom prst="rect">
            <a:avLst/>
          </a:prstGeom>
        </p:spPr>
      </p:pic>
      <p:pic>
        <p:nvPicPr>
          <p:cNvPr id="38" name="Picture 37" descr="Stack of papers with paper clips">
            <a:extLst>
              <a:ext uri="{FF2B5EF4-FFF2-40B4-BE49-F238E27FC236}">
                <a16:creationId xmlns:a16="http://schemas.microsoft.com/office/drawing/2014/main" id="{06CA378D-885D-9347-969E-C5589398BA6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12" y="1697863"/>
            <a:ext cx="790459" cy="506113"/>
          </a:xfrm>
          <a:prstGeom prst="rect">
            <a:avLst/>
          </a:prstGeom>
        </p:spPr>
      </p:pic>
      <p:sp>
        <p:nvSpPr>
          <p:cNvPr id="8" name="Freeform 66">
            <a:extLst>
              <a:ext uri="{FF2B5EF4-FFF2-40B4-BE49-F238E27FC236}">
                <a16:creationId xmlns:a16="http://schemas.microsoft.com/office/drawing/2014/main" id="{D9A37CD8-B83B-DB59-6435-0D004F8BB865}"/>
              </a:ext>
            </a:extLst>
          </p:cNvPr>
          <p:cNvSpPr/>
          <p:nvPr/>
        </p:nvSpPr>
        <p:spPr>
          <a:xfrm>
            <a:off x="7461761" y="261794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6" name="Picture 2" descr="GC_Landscape_RGB">
            <a:extLst>
              <a:ext uri="{FF2B5EF4-FFF2-40B4-BE49-F238E27FC236}">
                <a16:creationId xmlns:a16="http://schemas.microsoft.com/office/drawing/2014/main" id="{BA41EB77-D1BC-4693-7799-8D0003F8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72" y="6820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528D2B02-81D6-4A65-7F19-6F6E248CF958}"/>
              </a:ext>
            </a:extLst>
          </p:cNvPr>
          <p:cNvGrpSpPr/>
          <p:nvPr/>
        </p:nvGrpSpPr>
        <p:grpSpPr>
          <a:xfrm>
            <a:off x="4218584" y="2634796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A2516B71-F01F-A570-896D-31E109530A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22902383-7E34-A527-B626-8F67A5BB7F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4980EF02-3F60-84C8-7E72-A87CA728D812}"/>
              </a:ext>
            </a:extLst>
          </p:cNvPr>
          <p:cNvGrpSpPr/>
          <p:nvPr/>
        </p:nvGrpSpPr>
        <p:grpSpPr>
          <a:xfrm>
            <a:off x="4270095" y="5769626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44967D22-FB27-F487-BC5C-248D303634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7AB97C6D-13F7-5851-7772-08C4F92CAF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4" name="Freeform 66">
            <a:extLst>
              <a:ext uri="{FF2B5EF4-FFF2-40B4-BE49-F238E27FC236}">
                <a16:creationId xmlns:a16="http://schemas.microsoft.com/office/drawing/2014/main" id="{AC47E3ED-ED70-8EF8-9F43-0ED349DFF3CE}"/>
              </a:ext>
            </a:extLst>
          </p:cNvPr>
          <p:cNvSpPr/>
          <p:nvPr/>
        </p:nvSpPr>
        <p:spPr>
          <a:xfrm>
            <a:off x="7410117" y="403910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id="{69F21CB9-F20A-ECA4-F217-3887191FAC97}"/>
              </a:ext>
            </a:extLst>
          </p:cNvPr>
          <p:cNvSpPr/>
          <p:nvPr/>
        </p:nvSpPr>
        <p:spPr>
          <a:xfrm>
            <a:off x="9040380" y="576473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Freeform 66">
            <a:extLst>
              <a:ext uri="{FF2B5EF4-FFF2-40B4-BE49-F238E27FC236}">
                <a16:creationId xmlns:a16="http://schemas.microsoft.com/office/drawing/2014/main" id="{A2C4E922-B709-91AC-A523-1A01E1CF163A}"/>
              </a:ext>
            </a:extLst>
          </p:cNvPr>
          <p:cNvSpPr/>
          <p:nvPr/>
        </p:nvSpPr>
        <p:spPr>
          <a:xfrm>
            <a:off x="7427034" y="681915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93A726C-D76A-26B0-1BCC-F2E5C9A6E56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3260325" y="3556187"/>
            <a:ext cx="433597" cy="412514"/>
          </a:xfrm>
          <a:prstGeom prst="rect">
            <a:avLst/>
          </a:prstGeom>
        </p:spPr>
      </p:pic>
      <p:pic>
        <p:nvPicPr>
          <p:cNvPr id="23" name="Picture 22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B8B2FA07-72B7-2A3B-16E9-BA35D3F5486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18" y="3580217"/>
            <a:ext cx="618667" cy="412404"/>
          </a:xfrm>
          <a:prstGeom prst="rect">
            <a:avLst/>
          </a:prstGeom>
        </p:spPr>
      </p:pic>
      <p:pic>
        <p:nvPicPr>
          <p:cNvPr id="57" name="Picture 56" descr="Hand holding piece of white puzzle on blue background">
            <a:extLst>
              <a:ext uri="{FF2B5EF4-FFF2-40B4-BE49-F238E27FC236}">
                <a16:creationId xmlns:a16="http://schemas.microsoft.com/office/drawing/2014/main" id="{A63D3D31-A06A-A960-06D2-CBA72277CE4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94" y="3395864"/>
            <a:ext cx="723971" cy="482690"/>
          </a:xfrm>
          <a:prstGeom prst="rect">
            <a:avLst/>
          </a:prstGeom>
        </p:spPr>
      </p:pic>
      <p:pic>
        <p:nvPicPr>
          <p:cNvPr id="60" name="Picture 59" descr="Adviser talking with client">
            <a:extLst>
              <a:ext uri="{FF2B5EF4-FFF2-40B4-BE49-F238E27FC236}">
                <a16:creationId xmlns:a16="http://schemas.microsoft.com/office/drawing/2014/main" id="{F9DF26AA-508B-B1CD-3721-E2BC3837AA9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73" y="4918877"/>
            <a:ext cx="521656" cy="347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06616"/>
              </p:ext>
            </p:extLst>
          </p:nvPr>
        </p:nvGraphicFramePr>
        <p:xfrm>
          <a:off x="2721445" y="584898"/>
          <a:ext cx="7841920" cy="6854557"/>
        </p:xfrm>
        <a:graphic>
          <a:graphicData uri="http://schemas.openxmlformats.org/drawingml/2006/table">
            <a:tbl>
              <a:tblPr/>
              <a:tblGrid>
                <a:gridCol w="152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15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10th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11th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12th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13th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14th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40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Breakfast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 Men’s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Health &amp; Wellbeing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9.30-11am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 Problem Solving Boardgames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Veterans Enrolment Clinic/Breakfast Club 10-11am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 Stand Guide</a:t>
                      </a:r>
                      <a:endParaRPr lang="en-US" sz="1050" dirty="0">
                        <a:latin typeface="+mj-lt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 10-12pm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living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9:30-10.30am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65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11-12pm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10am-4pm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11-12pm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10.30am-12.30pm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 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Food safety and storage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756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j-lt"/>
                        </a:rPr>
                        <a:t>Brainteasers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Crosswords/ Sudoku/wordsearch/ Arrow word 12-1pm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 Emotional resilience 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1-1 Support work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12-1pm Mental health check-in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Drama session with TIPP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11am-1pm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Teamwork</a:t>
                      </a: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93587"/>
                  </a:ext>
                </a:extLst>
              </a:tr>
              <a:tr h="48369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002520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Film Club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Disclosure Support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i="0" dirty="0">
                          <a:solidFill>
                            <a:schemeClr val="tx1"/>
                          </a:solidFill>
                          <a:latin typeface="+mj-lt"/>
                        </a:rPr>
                        <a:t>Hub newsletter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i="0" dirty="0">
                          <a:solidFill>
                            <a:schemeClr val="tx1"/>
                          </a:solidFill>
                          <a:latin typeface="+mj-lt"/>
                        </a:rPr>
                        <a:t>2pm-4pm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+mj-lt"/>
                        </a:rPr>
                        <a:t>WOMENS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Paint Skills 2-3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Employment Support 3-4pm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Enrolment Clinic</a:t>
                      </a:r>
                      <a:endParaRPr lang="en-US" sz="1050" dirty="0"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7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sz="1800"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Bike Ride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1429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522051"/>
            <a:ext cx="2428722" cy="4850649"/>
            <a:chOff x="0" y="0"/>
            <a:chExt cx="884734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959" y="200726"/>
              <a:ext cx="868775" cy="1468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  <a:endParaRPr lang="en-GB" sz="1600" b="1">
                <a:solidFill>
                  <a:schemeClr val="bg1"/>
                </a:solidFill>
                <a:effectLst/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600" b="1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‘</a:t>
              </a:r>
              <a:r>
                <a:rPr lang="en-GB" sz="1400">
                  <a:solidFill>
                    <a:schemeClr val="bg1"/>
                  </a:solidFill>
                  <a:latin typeface="+mj-lt"/>
                </a:rPr>
                <a:t>Resist and Persist</a:t>
              </a:r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’- Attend a session that can support you with your addictions; gambling, substances, food </a:t>
              </a:r>
              <a:r>
                <a:rPr lang="en-GB" sz="1400" err="1">
                  <a:solidFill>
                    <a:schemeClr val="bg1"/>
                  </a:solidFill>
                  <a:effectLst/>
                  <a:latin typeface="+mj-lt"/>
                </a:rPr>
                <a:t>ect</a:t>
              </a:r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.</a:t>
              </a:r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r>
                <a:rPr lang="en-GB" sz="1400">
                  <a:solidFill>
                    <a:schemeClr val="bg1"/>
                  </a:solidFill>
                  <a:latin typeface="+mj-lt"/>
                  <a:ea typeface="Calibri"/>
                  <a:cs typeface="Calibri"/>
                </a:rPr>
                <a:t>‘Film Club Review’ – Come along to the hub and watch a film. Reflect on the storyline and share underlying morals/lessons that can be learnt .</a:t>
              </a: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US" sz="1699">
                <a:solidFill>
                  <a:srgbClr val="FFFFFF"/>
                </a:solidFill>
                <a:latin typeface="+mj-lt"/>
                <a:ea typeface="Calibri"/>
                <a:cs typeface="Calibri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554975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WARRINGTON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MARCH - WEEK 2</a:t>
            </a:r>
            <a:endParaRPr lang="en-US" sz="3499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6" name="Picture 125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7424DA5C-BBA0-3E80-6E3C-690BA8FEC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9148" y="1978568"/>
            <a:ext cx="677355" cy="487684"/>
          </a:xfrm>
          <a:prstGeom prst="rect">
            <a:avLst/>
          </a:prstGeom>
        </p:spPr>
      </p:pic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68703" y="3425078"/>
            <a:ext cx="621034" cy="456719"/>
          </a:xfrm>
          <a:prstGeom prst="rect">
            <a:avLst/>
          </a:prstGeom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30972" y="4557865"/>
            <a:ext cx="706464" cy="524038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18595" y="6698723"/>
            <a:ext cx="706465" cy="514712"/>
          </a:xfrm>
          <a:prstGeom prst="rect">
            <a:avLst/>
          </a:prstGeom>
        </p:spPr>
      </p:pic>
      <p:pic>
        <p:nvPicPr>
          <p:cNvPr id="14" name="Picture 13" descr="A blue circle with a heart and pulse line&#10;&#10;Description automatically generated">
            <a:extLst>
              <a:ext uri="{FF2B5EF4-FFF2-40B4-BE49-F238E27FC236}">
                <a16:creationId xmlns:a16="http://schemas.microsoft.com/office/drawing/2014/main" id="{6F07BA9F-7605-30AE-2464-C488DD1D4F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277449" y="2094968"/>
            <a:ext cx="433596" cy="433596"/>
          </a:xfrm>
          <a:prstGeom prst="rect">
            <a:avLst/>
          </a:prstGeom>
        </p:spPr>
      </p:pic>
      <p:pic>
        <p:nvPicPr>
          <p:cNvPr id="18" name="Picture 17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D78CCC71-4AAA-D601-BD14-55EFFD0E55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3958" y="1890086"/>
            <a:ext cx="683478" cy="449644"/>
          </a:xfrm>
          <a:prstGeom prst="rect">
            <a:avLst/>
          </a:prstGeom>
        </p:spPr>
      </p:pic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86E20F10-3B05-2E8F-4820-83F6F94E18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719591" y="6467024"/>
            <a:ext cx="648086" cy="486559"/>
          </a:xfrm>
          <a:prstGeom prst="rect">
            <a:avLst/>
          </a:prstGeom>
        </p:spPr>
      </p:pic>
      <p:sp>
        <p:nvSpPr>
          <p:cNvPr id="8" name="Freeform 66">
            <a:extLst>
              <a:ext uri="{FF2B5EF4-FFF2-40B4-BE49-F238E27FC236}">
                <a16:creationId xmlns:a16="http://schemas.microsoft.com/office/drawing/2014/main" id="{F152C75F-9899-0E49-E4A9-6BC184DB6C59}"/>
              </a:ext>
            </a:extLst>
          </p:cNvPr>
          <p:cNvSpPr/>
          <p:nvPr/>
        </p:nvSpPr>
        <p:spPr>
          <a:xfrm>
            <a:off x="2774727" y="11357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6A50F790-6A0F-0F65-F5C8-10FA168FF813}"/>
              </a:ext>
            </a:extLst>
          </p:cNvPr>
          <p:cNvSpPr/>
          <p:nvPr/>
        </p:nvSpPr>
        <p:spPr>
          <a:xfrm>
            <a:off x="4284044" y="115329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Freeform 66">
            <a:extLst>
              <a:ext uri="{FF2B5EF4-FFF2-40B4-BE49-F238E27FC236}">
                <a16:creationId xmlns:a16="http://schemas.microsoft.com/office/drawing/2014/main" id="{756C81A2-D805-2BC6-21FA-6424BA43D550}"/>
              </a:ext>
            </a:extLst>
          </p:cNvPr>
          <p:cNvSpPr/>
          <p:nvPr/>
        </p:nvSpPr>
        <p:spPr>
          <a:xfrm>
            <a:off x="7426398" y="112652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5" name="Group 62">
            <a:extLst>
              <a:ext uri="{FF2B5EF4-FFF2-40B4-BE49-F238E27FC236}">
                <a16:creationId xmlns:a16="http://schemas.microsoft.com/office/drawing/2014/main" id="{F53548C1-F384-59CF-1B75-AC875F19400D}"/>
              </a:ext>
            </a:extLst>
          </p:cNvPr>
          <p:cNvGrpSpPr/>
          <p:nvPr/>
        </p:nvGrpSpPr>
        <p:grpSpPr>
          <a:xfrm>
            <a:off x="5844151" y="1139061"/>
            <a:ext cx="242972" cy="242972"/>
            <a:chOff x="0" y="0"/>
            <a:chExt cx="812800" cy="812800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FBD39B5A-D371-BF89-D70E-8B293EB609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F492BFDF-5819-1E9F-213E-8547C34A1BA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D776F556-A17F-2D62-7D60-7D0173467189}"/>
              </a:ext>
            </a:extLst>
          </p:cNvPr>
          <p:cNvSpPr/>
          <p:nvPr/>
        </p:nvSpPr>
        <p:spPr>
          <a:xfrm>
            <a:off x="9000725" y="112244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26" name="Group 65">
            <a:extLst>
              <a:ext uri="{FF2B5EF4-FFF2-40B4-BE49-F238E27FC236}">
                <a16:creationId xmlns:a16="http://schemas.microsoft.com/office/drawing/2014/main" id="{4B3DC413-ED2C-1CD6-FDDB-5AF93C5418B3}"/>
              </a:ext>
            </a:extLst>
          </p:cNvPr>
          <p:cNvGrpSpPr/>
          <p:nvPr/>
        </p:nvGrpSpPr>
        <p:grpSpPr>
          <a:xfrm>
            <a:off x="2763608" y="2754517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2ED9BDAF-91BA-CC98-00B9-A1499521E3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70181662-40BB-9734-35E1-32D786141C2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9" name="Freeform 66">
            <a:extLst>
              <a:ext uri="{FF2B5EF4-FFF2-40B4-BE49-F238E27FC236}">
                <a16:creationId xmlns:a16="http://schemas.microsoft.com/office/drawing/2014/main" id="{41E434A1-A322-3DFB-1E2E-2C25A94D4C6C}"/>
              </a:ext>
            </a:extLst>
          </p:cNvPr>
          <p:cNvSpPr/>
          <p:nvPr/>
        </p:nvSpPr>
        <p:spPr>
          <a:xfrm>
            <a:off x="2780768" y="399407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8" name="Group 62">
            <a:extLst>
              <a:ext uri="{FF2B5EF4-FFF2-40B4-BE49-F238E27FC236}">
                <a16:creationId xmlns:a16="http://schemas.microsoft.com/office/drawing/2014/main" id="{09955E9F-C8C9-F724-AF8C-84F3B2BB0CBF}"/>
              </a:ext>
            </a:extLst>
          </p:cNvPr>
          <p:cNvGrpSpPr/>
          <p:nvPr/>
        </p:nvGrpSpPr>
        <p:grpSpPr>
          <a:xfrm>
            <a:off x="9020993" y="4004148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EF7BC75B-CD9D-58B3-28C7-6116DD633E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300B9F67-EDC3-6527-0DC0-D3479FB6755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2" name="Freeform 66">
            <a:extLst>
              <a:ext uri="{FF2B5EF4-FFF2-40B4-BE49-F238E27FC236}">
                <a16:creationId xmlns:a16="http://schemas.microsoft.com/office/drawing/2014/main" id="{6C876F3B-A116-10AD-D23C-0822E0AAEEC2}"/>
              </a:ext>
            </a:extLst>
          </p:cNvPr>
          <p:cNvSpPr/>
          <p:nvPr/>
        </p:nvSpPr>
        <p:spPr>
          <a:xfrm>
            <a:off x="7445075" y="586503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id="{1BA32BF4-F8E1-43AF-8C04-5B55DF56740A}"/>
              </a:ext>
            </a:extLst>
          </p:cNvPr>
          <p:cNvSpPr/>
          <p:nvPr/>
        </p:nvSpPr>
        <p:spPr>
          <a:xfrm>
            <a:off x="7386157" y="268958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7" name="Freeform 66">
            <a:extLst>
              <a:ext uri="{FF2B5EF4-FFF2-40B4-BE49-F238E27FC236}">
                <a16:creationId xmlns:a16="http://schemas.microsoft.com/office/drawing/2014/main" id="{DFD7CA30-583D-4D7E-BA43-C2F93D6A497C}"/>
              </a:ext>
            </a:extLst>
          </p:cNvPr>
          <p:cNvSpPr/>
          <p:nvPr/>
        </p:nvSpPr>
        <p:spPr>
          <a:xfrm>
            <a:off x="2773854" y="584429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algn="r"/>
            <a:endParaRPr lang="en-GB"/>
          </a:p>
        </p:txBody>
      </p:sp>
      <p:pic>
        <p:nvPicPr>
          <p:cNvPr id="58" name="Picture 57" descr="A chess board with a chess piece&#10;&#10;Description automatically generated">
            <a:extLst>
              <a:ext uri="{FF2B5EF4-FFF2-40B4-BE49-F238E27FC236}">
                <a16:creationId xmlns:a16="http://schemas.microsoft.com/office/drawing/2014/main" id="{0A2A0B60-88C3-F287-A956-2764215321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flipH="1">
            <a:off x="4544548" y="1943404"/>
            <a:ext cx="471519" cy="286303"/>
          </a:xfrm>
          <a:prstGeom prst="rect">
            <a:avLst/>
          </a:prstGeom>
        </p:spPr>
      </p:pic>
      <p:pic>
        <p:nvPicPr>
          <p:cNvPr id="59" name="Picture 58" descr="A blue board game with yellow and red circles&#10;&#10;Description automatically generated">
            <a:extLst>
              <a:ext uri="{FF2B5EF4-FFF2-40B4-BE49-F238E27FC236}">
                <a16:creationId xmlns:a16="http://schemas.microsoft.com/office/drawing/2014/main" id="{3D179158-382C-F68E-26D5-F4143C2431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134240" y="1943404"/>
            <a:ext cx="511610" cy="3140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8D83BD7-B480-1AFB-47DA-F9F0F6584F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635974" y="2317725"/>
            <a:ext cx="815321" cy="158605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33E68528-CAE3-FF37-8141-16F7ABF07C8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3720466" y="3365736"/>
            <a:ext cx="433597" cy="412514"/>
          </a:xfrm>
          <a:prstGeom prst="rect">
            <a:avLst/>
          </a:prstGeom>
        </p:spPr>
      </p:pic>
      <p:pic>
        <p:nvPicPr>
          <p:cNvPr id="20" name="Picture 19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6DC47D86-0ABA-0040-B8C2-07AC8929F79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6298572" y="3316582"/>
            <a:ext cx="746514" cy="489046"/>
          </a:xfrm>
          <a:prstGeom prst="rect">
            <a:avLst/>
          </a:prstGeom>
        </p:spPr>
      </p:pic>
      <p:pic>
        <p:nvPicPr>
          <p:cNvPr id="61" name="Picture 60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39615B1B-F5CC-9759-40F8-E83A4F8A52E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6357700" y="4643703"/>
            <a:ext cx="489046" cy="489046"/>
          </a:xfrm>
          <a:prstGeom prst="rect">
            <a:avLst/>
          </a:prstGeom>
        </p:spPr>
      </p:pic>
      <p:sp>
        <p:nvSpPr>
          <p:cNvPr id="85" name="Freeform 66">
            <a:extLst>
              <a:ext uri="{FF2B5EF4-FFF2-40B4-BE49-F238E27FC236}">
                <a16:creationId xmlns:a16="http://schemas.microsoft.com/office/drawing/2014/main" id="{BE1C3DFB-B61B-9C92-2BF2-C1C5019C41E3}"/>
              </a:ext>
            </a:extLst>
          </p:cNvPr>
          <p:cNvSpPr/>
          <p:nvPr/>
        </p:nvSpPr>
        <p:spPr>
          <a:xfrm>
            <a:off x="5855221" y="394737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6" name="Freeform 66">
            <a:extLst>
              <a:ext uri="{FF2B5EF4-FFF2-40B4-BE49-F238E27FC236}">
                <a16:creationId xmlns:a16="http://schemas.microsoft.com/office/drawing/2014/main" id="{7EBFC7BD-87AD-B342-4220-2FE48DCB8B59}"/>
              </a:ext>
            </a:extLst>
          </p:cNvPr>
          <p:cNvSpPr/>
          <p:nvPr/>
        </p:nvSpPr>
        <p:spPr>
          <a:xfrm>
            <a:off x="9046227" y="584392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7" name="Freeform 66">
            <a:extLst>
              <a:ext uri="{FF2B5EF4-FFF2-40B4-BE49-F238E27FC236}">
                <a16:creationId xmlns:a16="http://schemas.microsoft.com/office/drawing/2014/main" id="{9C6B00F0-B50C-8C5D-1C3F-B2FA0E6E3F6B}"/>
              </a:ext>
            </a:extLst>
          </p:cNvPr>
          <p:cNvSpPr/>
          <p:nvPr/>
        </p:nvSpPr>
        <p:spPr>
          <a:xfrm>
            <a:off x="7426398" y="390753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Freeform 66">
            <a:extLst>
              <a:ext uri="{FF2B5EF4-FFF2-40B4-BE49-F238E27FC236}">
                <a16:creationId xmlns:a16="http://schemas.microsoft.com/office/drawing/2014/main" id="{BEFD9539-550F-0438-3465-637F3D3F11DF}"/>
              </a:ext>
            </a:extLst>
          </p:cNvPr>
          <p:cNvSpPr/>
          <p:nvPr/>
        </p:nvSpPr>
        <p:spPr>
          <a:xfrm>
            <a:off x="4273860" y="584392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21" name="Picture 20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073AA9BA-3B6D-D2D4-FAFB-93E3A35CF4F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4746435" y="4869230"/>
            <a:ext cx="489047" cy="323484"/>
          </a:xfrm>
          <a:prstGeom prst="rect">
            <a:avLst/>
          </a:prstGeom>
        </p:spPr>
      </p:pic>
      <p:pic>
        <p:nvPicPr>
          <p:cNvPr id="31" name="Picture 30" descr="A brain with weights on it&#10;&#10;Description automatically generated">
            <a:extLst>
              <a:ext uri="{FF2B5EF4-FFF2-40B4-BE49-F238E27FC236}">
                <a16:creationId xmlns:a16="http://schemas.microsoft.com/office/drawing/2014/main" id="{DA624557-33D5-B49C-5138-ED41B59F4DB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3107606" y="4858274"/>
            <a:ext cx="703829" cy="342237"/>
          </a:xfrm>
          <a:prstGeom prst="rect">
            <a:avLst/>
          </a:prstGeom>
        </p:spPr>
      </p:pic>
      <p:sp>
        <p:nvSpPr>
          <p:cNvPr id="33" name="Freeform 66">
            <a:extLst>
              <a:ext uri="{FF2B5EF4-FFF2-40B4-BE49-F238E27FC236}">
                <a16:creationId xmlns:a16="http://schemas.microsoft.com/office/drawing/2014/main" id="{73494C0F-3228-A17D-C10E-D1CA5EB4246E}"/>
              </a:ext>
            </a:extLst>
          </p:cNvPr>
          <p:cNvSpPr/>
          <p:nvPr/>
        </p:nvSpPr>
        <p:spPr>
          <a:xfrm>
            <a:off x="4297737" y="273985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0033039-C833-44C4-3DD6-7E8C8433AC4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17" y="186070"/>
            <a:ext cx="1148311" cy="365119"/>
          </a:xfrm>
          <a:prstGeom prst="rect">
            <a:avLst/>
          </a:prstGeom>
        </p:spPr>
      </p:pic>
      <p:pic>
        <p:nvPicPr>
          <p:cNvPr id="12" name="Picture 2" descr="GC_Landscape_RGB">
            <a:extLst>
              <a:ext uri="{FF2B5EF4-FFF2-40B4-BE49-F238E27FC236}">
                <a16:creationId xmlns:a16="http://schemas.microsoft.com/office/drawing/2014/main" id="{5004B848-F70A-C33D-A0B0-D0E3722A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95" y="18664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57A25479-44F7-3561-2958-C2D33FF6208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7817445" y="1890086"/>
            <a:ext cx="723551" cy="526924"/>
          </a:xfrm>
          <a:prstGeom prst="rect">
            <a:avLst/>
          </a:prstGeom>
        </p:spPr>
      </p:pic>
      <p:sp>
        <p:nvSpPr>
          <p:cNvPr id="25" name="Freeform 66">
            <a:extLst>
              <a:ext uri="{FF2B5EF4-FFF2-40B4-BE49-F238E27FC236}">
                <a16:creationId xmlns:a16="http://schemas.microsoft.com/office/drawing/2014/main" id="{2F9E0AE3-83BD-4F4D-C74C-E66B103A5386}"/>
              </a:ext>
            </a:extLst>
          </p:cNvPr>
          <p:cNvSpPr/>
          <p:nvPr/>
        </p:nvSpPr>
        <p:spPr>
          <a:xfrm>
            <a:off x="9020355" y="269197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7E7424B-79D2-722D-7623-8DF4F6600905}"/>
              </a:ext>
            </a:extLst>
          </p:cNvPr>
          <p:cNvSpPr/>
          <p:nvPr/>
        </p:nvSpPr>
        <p:spPr>
          <a:xfrm>
            <a:off x="7445075" y="685696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0" name="Picture 9" descr="Chairs in a cinema">
            <a:extLst>
              <a:ext uri="{FF2B5EF4-FFF2-40B4-BE49-F238E27FC236}">
                <a16:creationId xmlns:a16="http://schemas.microsoft.com/office/drawing/2014/main" id="{D8137EF1-278D-CE28-8DED-B504BFDCD9C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03" y="4716978"/>
            <a:ext cx="703829" cy="438638"/>
          </a:xfrm>
          <a:prstGeom prst="rect">
            <a:avLst/>
          </a:prstGeom>
        </p:spPr>
      </p:pic>
      <p:pic>
        <p:nvPicPr>
          <p:cNvPr id="53" name="Picture 52" descr="Black and white film board">
            <a:extLst>
              <a:ext uri="{FF2B5EF4-FFF2-40B4-BE49-F238E27FC236}">
                <a16:creationId xmlns:a16="http://schemas.microsoft.com/office/drawing/2014/main" id="{488A28C7-2E8C-9AB2-6FD7-3B9C4C77EC8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5" y="6368377"/>
            <a:ext cx="828339" cy="552175"/>
          </a:xfrm>
          <a:prstGeom prst="rect">
            <a:avLst/>
          </a:prstGeom>
        </p:spPr>
      </p:pic>
      <p:pic>
        <p:nvPicPr>
          <p:cNvPr id="30" name="Picture 29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C08E7C13-FCCF-B849-ACAC-4A15FF5E551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43" y="3469393"/>
            <a:ext cx="618667" cy="412404"/>
          </a:xfrm>
          <a:prstGeom prst="rect">
            <a:avLst/>
          </a:prstGeom>
        </p:spPr>
      </p:pic>
      <p:pic>
        <p:nvPicPr>
          <p:cNvPr id="54" name="Picture 53" descr="Rolls of Newspaper">
            <a:extLst>
              <a:ext uri="{FF2B5EF4-FFF2-40B4-BE49-F238E27FC236}">
                <a16:creationId xmlns:a16="http://schemas.microsoft.com/office/drawing/2014/main" id="{1DA48028-B171-4F39-DADB-C19A5182A3D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5" y="6400133"/>
            <a:ext cx="730017" cy="486559"/>
          </a:xfrm>
          <a:prstGeom prst="rect">
            <a:avLst/>
          </a:prstGeom>
        </p:spPr>
      </p:pic>
      <p:sp>
        <p:nvSpPr>
          <p:cNvPr id="55" name="Freeform 66">
            <a:extLst>
              <a:ext uri="{FF2B5EF4-FFF2-40B4-BE49-F238E27FC236}">
                <a16:creationId xmlns:a16="http://schemas.microsoft.com/office/drawing/2014/main" id="{E8F17878-58E8-CD75-72CA-86A105DB9169}"/>
              </a:ext>
            </a:extLst>
          </p:cNvPr>
          <p:cNvSpPr/>
          <p:nvPr/>
        </p:nvSpPr>
        <p:spPr>
          <a:xfrm>
            <a:off x="4265521" y="398147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56" name="Picture 55" descr="Hand holding piece of white puzzle on blue background">
            <a:extLst>
              <a:ext uri="{FF2B5EF4-FFF2-40B4-BE49-F238E27FC236}">
                <a16:creationId xmlns:a16="http://schemas.microsoft.com/office/drawing/2014/main" id="{8BC07572-BF76-09BD-934D-FD566A65422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24" y="3375428"/>
            <a:ext cx="723971" cy="482690"/>
          </a:xfrm>
          <a:prstGeom prst="rect">
            <a:avLst/>
          </a:prstGeom>
        </p:spPr>
      </p:pic>
      <p:grpSp>
        <p:nvGrpSpPr>
          <p:cNvPr id="62" name="Group 65">
            <a:extLst>
              <a:ext uri="{FF2B5EF4-FFF2-40B4-BE49-F238E27FC236}">
                <a16:creationId xmlns:a16="http://schemas.microsoft.com/office/drawing/2014/main" id="{4EA42983-2ABB-76D3-2CCD-57BA85771529}"/>
              </a:ext>
            </a:extLst>
          </p:cNvPr>
          <p:cNvGrpSpPr/>
          <p:nvPr/>
        </p:nvGrpSpPr>
        <p:grpSpPr>
          <a:xfrm>
            <a:off x="5867868" y="2674956"/>
            <a:ext cx="220832" cy="193228"/>
            <a:chOff x="0" y="0"/>
            <a:chExt cx="812800" cy="711200"/>
          </a:xfrm>
        </p:grpSpPr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624C802D-9DAD-1853-23D9-506D2549DD9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7">
              <a:extLst>
                <a:ext uri="{FF2B5EF4-FFF2-40B4-BE49-F238E27FC236}">
                  <a16:creationId xmlns:a16="http://schemas.microsoft.com/office/drawing/2014/main" id="{E38BFF68-FB83-1419-DA6E-2339D24AE20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A863E6EF-24A9-B2D0-8746-B52DFF8BBF57}"/>
              </a:ext>
            </a:extLst>
          </p:cNvPr>
          <p:cNvGrpSpPr/>
          <p:nvPr/>
        </p:nvGrpSpPr>
        <p:grpSpPr>
          <a:xfrm>
            <a:off x="5866930" y="5800120"/>
            <a:ext cx="242972" cy="242972"/>
            <a:chOff x="0" y="0"/>
            <a:chExt cx="812800" cy="812800"/>
          </a:xfrm>
        </p:grpSpPr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916E6E1F-E191-E3F3-468C-AA2C75309E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4">
              <a:extLst>
                <a:ext uri="{FF2B5EF4-FFF2-40B4-BE49-F238E27FC236}">
                  <a16:creationId xmlns:a16="http://schemas.microsoft.com/office/drawing/2014/main" id="{EFE6E511-5575-2965-A86C-73062E432CD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97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27207"/>
              </p:ext>
            </p:extLst>
          </p:nvPr>
        </p:nvGraphicFramePr>
        <p:xfrm>
          <a:off x="2712651" y="621747"/>
          <a:ext cx="7871325" cy="6869726"/>
        </p:xfrm>
        <a:graphic>
          <a:graphicData uri="http://schemas.openxmlformats.org/drawingml/2006/table">
            <a:tbl>
              <a:tblPr/>
              <a:tblGrid>
                <a:gridCol w="1458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98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17th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18th</a:t>
                      </a:r>
                      <a:endParaRPr lang="en-US" sz="1350" b="0" i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19th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20th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21st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821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- Goal Setting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9:30-11am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 Building relationships: Bingo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 9.30-11am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Club-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Tech Safe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Club– Accommodation Support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9.30-11am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079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Memories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Wellbeing walk – noticing our surroundings and being present in the moment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  <a:p>
                      <a:pPr algn="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Food safety and storage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9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Men's Only 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Health &amp; Wellbeing</a:t>
                      </a:r>
                      <a:endParaRPr lang="en-US" sz="1200" dirty="0"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Drama session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11am-1pm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004102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 </a:t>
                      </a: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Future Focus: Climbing life’s mountain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 I be a mentor? Peer mentoring at the hub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11.30-1pm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WOMENS ONLY </a:t>
                      </a: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Crafts: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Baking 2-3pm</a:t>
                      </a: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Meditation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3-4pm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Enrolment Clinic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0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Bike Ride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499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66131" y="1516841"/>
            <a:ext cx="2392394" cy="4986666"/>
            <a:chOff x="5070" y="-203999"/>
            <a:chExt cx="871500" cy="1669301"/>
          </a:xfrm>
        </p:grpSpPr>
        <p:sp>
          <p:nvSpPr>
            <p:cNvPr id="4" name="Freeform 4"/>
            <p:cNvSpPr/>
            <p:nvPr/>
          </p:nvSpPr>
          <p:spPr>
            <a:xfrm>
              <a:off x="5070" y="-203999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95" y="-63908"/>
              <a:ext cx="868775" cy="1373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600" b="1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‘Job Club' - Support around anything employment.</a:t>
              </a:r>
              <a:r>
                <a:rPr lang="en-GB" sz="1400" dirty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‘Visual Art session’ Explore different types of visual art, such as painting, printing, drama, etc.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‘Access to services’- Get support with how and where to access specific services catered to your individual needs.</a:t>
              </a: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500857"/>
            <a:ext cx="2066012" cy="637214"/>
            <a:chOff x="183080" y="146428"/>
            <a:chExt cx="2754682" cy="849618"/>
          </a:xfrm>
        </p:grpSpPr>
        <p:sp>
          <p:nvSpPr>
            <p:cNvPr id="50" name="Freeform 50"/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5546347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WARRINGTON</a:t>
            </a:r>
            <a:r>
              <a:rPr lang="en-US" sz="2000" u="sng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MARCH - WEEK 3</a:t>
            </a:r>
            <a:endParaRPr lang="en-US" sz="3499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90023" y="4776178"/>
            <a:ext cx="660593" cy="463793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57170" y="6496238"/>
            <a:ext cx="696456" cy="501437"/>
          </a:xfrm>
          <a:prstGeom prst="rect">
            <a:avLst/>
          </a:prstGeom>
        </p:spPr>
      </p:pic>
      <p:pic>
        <p:nvPicPr>
          <p:cNvPr id="15" name="Picture 14" descr="A blue circle with a heart and pulse line&#10;&#10;Description automatically generated">
            <a:extLst>
              <a:ext uri="{FF2B5EF4-FFF2-40B4-BE49-F238E27FC236}">
                <a16:creationId xmlns:a16="http://schemas.microsoft.com/office/drawing/2014/main" id="{160C080E-8EB5-F972-3B5C-98787F2825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78922" y="4812449"/>
            <a:ext cx="472653" cy="477759"/>
          </a:xfrm>
          <a:prstGeom prst="rect">
            <a:avLst/>
          </a:prstGeom>
        </p:spPr>
      </p:pic>
      <p:pic>
        <p:nvPicPr>
          <p:cNvPr id="22" name="Picture 21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898D03AD-9D1D-0EB6-3996-55937DB61B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817445" y="1890086"/>
            <a:ext cx="723551" cy="526924"/>
          </a:xfrm>
          <a:prstGeom prst="rect">
            <a:avLst/>
          </a:prstGeom>
        </p:spPr>
      </p:pic>
      <p:sp>
        <p:nvSpPr>
          <p:cNvPr id="11" name="Freeform 66">
            <a:extLst>
              <a:ext uri="{FF2B5EF4-FFF2-40B4-BE49-F238E27FC236}">
                <a16:creationId xmlns:a16="http://schemas.microsoft.com/office/drawing/2014/main" id="{488D90C9-986B-C20E-B15F-01AD48077C70}"/>
              </a:ext>
            </a:extLst>
          </p:cNvPr>
          <p:cNvSpPr/>
          <p:nvPr/>
        </p:nvSpPr>
        <p:spPr>
          <a:xfrm>
            <a:off x="4177965" y="11306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Freeform 66">
            <a:extLst>
              <a:ext uri="{FF2B5EF4-FFF2-40B4-BE49-F238E27FC236}">
                <a16:creationId xmlns:a16="http://schemas.microsoft.com/office/drawing/2014/main" id="{9FA2B33A-22A3-1AAF-FC61-5474B6B70F40}"/>
              </a:ext>
            </a:extLst>
          </p:cNvPr>
          <p:cNvSpPr/>
          <p:nvPr/>
        </p:nvSpPr>
        <p:spPr>
          <a:xfrm>
            <a:off x="7437103" y="11895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3" name="Group 62">
            <a:extLst>
              <a:ext uri="{FF2B5EF4-FFF2-40B4-BE49-F238E27FC236}">
                <a16:creationId xmlns:a16="http://schemas.microsoft.com/office/drawing/2014/main" id="{D1BDE572-A818-A674-A6A2-A52DC09A08D5}"/>
              </a:ext>
            </a:extLst>
          </p:cNvPr>
          <p:cNvGrpSpPr/>
          <p:nvPr/>
        </p:nvGrpSpPr>
        <p:grpSpPr>
          <a:xfrm>
            <a:off x="5830330" y="1168899"/>
            <a:ext cx="242972" cy="242972"/>
            <a:chOff x="0" y="0"/>
            <a:chExt cx="812800" cy="812800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5491F88-B811-1EBA-9BBB-FA11A32A9D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608F5C4D-7F81-25F9-9512-06EDDF89227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4" name="Freeform 66">
            <a:extLst>
              <a:ext uri="{FF2B5EF4-FFF2-40B4-BE49-F238E27FC236}">
                <a16:creationId xmlns:a16="http://schemas.microsoft.com/office/drawing/2014/main" id="{3D159699-F21E-565C-AB7E-13122F7484B5}"/>
              </a:ext>
            </a:extLst>
          </p:cNvPr>
          <p:cNvSpPr/>
          <p:nvPr/>
        </p:nvSpPr>
        <p:spPr>
          <a:xfrm>
            <a:off x="9010095" y="115674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Freeform 66">
            <a:extLst>
              <a:ext uri="{FF2B5EF4-FFF2-40B4-BE49-F238E27FC236}">
                <a16:creationId xmlns:a16="http://schemas.microsoft.com/office/drawing/2014/main" id="{6BA15F28-BE16-2C3A-06A8-680109FEBDD3}"/>
              </a:ext>
            </a:extLst>
          </p:cNvPr>
          <p:cNvSpPr/>
          <p:nvPr/>
        </p:nvSpPr>
        <p:spPr>
          <a:xfrm>
            <a:off x="2772932" y="417598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43" name="Freeform 66">
            <a:extLst>
              <a:ext uri="{FF2B5EF4-FFF2-40B4-BE49-F238E27FC236}">
                <a16:creationId xmlns:a16="http://schemas.microsoft.com/office/drawing/2014/main" id="{BCD32628-8D3F-252C-FB04-6E353CF9B497}"/>
              </a:ext>
            </a:extLst>
          </p:cNvPr>
          <p:cNvSpPr/>
          <p:nvPr/>
        </p:nvSpPr>
        <p:spPr>
          <a:xfrm>
            <a:off x="5841400" y="410641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5" name="Freeform 66">
            <a:extLst>
              <a:ext uri="{FF2B5EF4-FFF2-40B4-BE49-F238E27FC236}">
                <a16:creationId xmlns:a16="http://schemas.microsoft.com/office/drawing/2014/main" id="{CC3D4F27-E6EB-2BA6-E229-4278E5F22292}"/>
              </a:ext>
            </a:extLst>
          </p:cNvPr>
          <p:cNvSpPr/>
          <p:nvPr/>
        </p:nvSpPr>
        <p:spPr>
          <a:xfrm>
            <a:off x="8990951" y="585473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536B4353-D7D2-F762-F397-B26EB3F7C282}"/>
              </a:ext>
            </a:extLst>
          </p:cNvPr>
          <p:cNvSpPr txBox="1"/>
          <p:nvPr/>
        </p:nvSpPr>
        <p:spPr>
          <a:xfrm>
            <a:off x="9033512" y="3907632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pic>
        <p:nvPicPr>
          <p:cNvPr id="73" name="Picture 72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13F71F26-F101-A2A1-C560-D61013DE0D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045107" y="1876922"/>
            <a:ext cx="633759" cy="570459"/>
          </a:xfrm>
          <a:prstGeom prst="rect">
            <a:avLst/>
          </a:prstGeom>
        </p:spPr>
      </p:pic>
      <p:sp>
        <p:nvSpPr>
          <p:cNvPr id="74" name="Freeform 66">
            <a:extLst>
              <a:ext uri="{FF2B5EF4-FFF2-40B4-BE49-F238E27FC236}">
                <a16:creationId xmlns:a16="http://schemas.microsoft.com/office/drawing/2014/main" id="{1BA7B621-BBF0-A678-BBA6-73A2958851E2}"/>
              </a:ext>
            </a:extLst>
          </p:cNvPr>
          <p:cNvSpPr/>
          <p:nvPr/>
        </p:nvSpPr>
        <p:spPr>
          <a:xfrm>
            <a:off x="2726303" y="11645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8" name="Picture 7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72A83765-67D3-575A-6C1B-CFC225BDF3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205802" y="4812449"/>
            <a:ext cx="506760" cy="506760"/>
          </a:xfrm>
          <a:prstGeom prst="rect">
            <a:avLst/>
          </a:prstGeom>
        </p:spPr>
      </p:pic>
      <p:sp>
        <p:nvSpPr>
          <p:cNvPr id="79" name="Freeform 66">
            <a:extLst>
              <a:ext uri="{FF2B5EF4-FFF2-40B4-BE49-F238E27FC236}">
                <a16:creationId xmlns:a16="http://schemas.microsoft.com/office/drawing/2014/main" id="{23E90C65-777C-647A-8661-1626C09DF312}"/>
              </a:ext>
            </a:extLst>
          </p:cNvPr>
          <p:cNvSpPr/>
          <p:nvPr/>
        </p:nvSpPr>
        <p:spPr>
          <a:xfrm>
            <a:off x="4185916" y="256578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87" name="Group 62">
            <a:extLst>
              <a:ext uri="{FF2B5EF4-FFF2-40B4-BE49-F238E27FC236}">
                <a16:creationId xmlns:a16="http://schemas.microsoft.com/office/drawing/2014/main" id="{743843F2-F9FF-DBB3-FD58-B20450C2DD9C}"/>
              </a:ext>
            </a:extLst>
          </p:cNvPr>
          <p:cNvGrpSpPr/>
          <p:nvPr/>
        </p:nvGrpSpPr>
        <p:grpSpPr>
          <a:xfrm>
            <a:off x="2750792" y="2606481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8FA307A7-AA2F-DC3B-B257-98C36FE80B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A4CCC14D-55D8-6832-25FF-2BD16B391B8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92" name="Freeform 66">
            <a:extLst>
              <a:ext uri="{FF2B5EF4-FFF2-40B4-BE49-F238E27FC236}">
                <a16:creationId xmlns:a16="http://schemas.microsoft.com/office/drawing/2014/main" id="{8846E973-9DAF-5DE4-DD2F-7FD38107B4F8}"/>
              </a:ext>
            </a:extLst>
          </p:cNvPr>
          <p:cNvSpPr/>
          <p:nvPr/>
        </p:nvSpPr>
        <p:spPr>
          <a:xfrm>
            <a:off x="7414117" y="588203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3" name="Freeform 66">
            <a:extLst>
              <a:ext uri="{FF2B5EF4-FFF2-40B4-BE49-F238E27FC236}">
                <a16:creationId xmlns:a16="http://schemas.microsoft.com/office/drawing/2014/main" id="{00D8808B-83FC-2DED-7E71-EED402B4B2E4}"/>
              </a:ext>
            </a:extLst>
          </p:cNvPr>
          <p:cNvSpPr/>
          <p:nvPr/>
        </p:nvSpPr>
        <p:spPr>
          <a:xfrm>
            <a:off x="7443511" y="411519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7" name="Freeform 66">
            <a:extLst>
              <a:ext uri="{FF2B5EF4-FFF2-40B4-BE49-F238E27FC236}">
                <a16:creationId xmlns:a16="http://schemas.microsoft.com/office/drawing/2014/main" id="{F5DF85A0-C95A-99F5-6D13-8C5613B0FF25}"/>
              </a:ext>
            </a:extLst>
          </p:cNvPr>
          <p:cNvSpPr/>
          <p:nvPr/>
        </p:nvSpPr>
        <p:spPr>
          <a:xfrm>
            <a:off x="5852470" y="586809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99" name="Picture 98" descr="A person holding a cell phone&#10;&#10;Description automatically generated">
            <a:extLst>
              <a:ext uri="{FF2B5EF4-FFF2-40B4-BE49-F238E27FC236}">
                <a16:creationId xmlns:a16="http://schemas.microsoft.com/office/drawing/2014/main" id="{D6B266D1-25E6-E6D9-A782-EC66649E05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230150" y="1891457"/>
            <a:ext cx="723971" cy="48264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7B0F1AD-4332-4ABB-0CDC-6DE6F2D1DC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90623" y="1935332"/>
            <a:ext cx="700220" cy="420132"/>
          </a:xfrm>
          <a:prstGeom prst="rect">
            <a:avLst/>
          </a:prstGeom>
        </p:spPr>
      </p:pic>
      <p:sp>
        <p:nvSpPr>
          <p:cNvPr id="17" name="Freeform 66">
            <a:extLst>
              <a:ext uri="{FF2B5EF4-FFF2-40B4-BE49-F238E27FC236}">
                <a16:creationId xmlns:a16="http://schemas.microsoft.com/office/drawing/2014/main" id="{9DBAC228-B1FC-6B38-6EA3-F3A4A12984F6}"/>
              </a:ext>
            </a:extLst>
          </p:cNvPr>
          <p:cNvSpPr/>
          <p:nvPr/>
        </p:nvSpPr>
        <p:spPr>
          <a:xfrm>
            <a:off x="4190860" y="411358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4102" name="Picture 6" descr="Are Your Childhood Memories Real? | Private Therapy Clinic">
            <a:extLst>
              <a:ext uri="{FF2B5EF4-FFF2-40B4-BE49-F238E27FC236}">
                <a16:creationId xmlns:a16="http://schemas.microsoft.com/office/drawing/2014/main" id="{57D7E5A5-4C86-552B-A5C8-D0325513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30" y="3422900"/>
            <a:ext cx="767610" cy="4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65">
            <a:extLst>
              <a:ext uri="{FF2B5EF4-FFF2-40B4-BE49-F238E27FC236}">
                <a16:creationId xmlns:a16="http://schemas.microsoft.com/office/drawing/2014/main" id="{ED3DE2E7-442A-0038-2804-F06BC063B4A7}"/>
              </a:ext>
            </a:extLst>
          </p:cNvPr>
          <p:cNvGrpSpPr/>
          <p:nvPr/>
        </p:nvGrpSpPr>
        <p:grpSpPr>
          <a:xfrm>
            <a:off x="5841400" y="2583707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D3308A2F-7CD4-038F-3203-4D943E811D6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4C582649-40EE-2C94-AD40-CF9927AEDA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535251A-F2B2-208E-1392-44061D53A7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14" y="146772"/>
            <a:ext cx="1148311" cy="365119"/>
          </a:xfrm>
          <a:prstGeom prst="rect">
            <a:avLst/>
          </a:prstGeom>
        </p:spPr>
      </p:pic>
      <p:pic>
        <p:nvPicPr>
          <p:cNvPr id="25" name="Picture 24" descr="Climbers on a snowy ridge">
            <a:extLst>
              <a:ext uri="{FF2B5EF4-FFF2-40B4-BE49-F238E27FC236}">
                <a16:creationId xmlns:a16="http://schemas.microsoft.com/office/drawing/2014/main" id="{E2B29F60-63BF-5E21-633B-76508E2E484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30" y="6599394"/>
            <a:ext cx="763612" cy="489189"/>
          </a:xfrm>
          <a:prstGeom prst="rect">
            <a:avLst/>
          </a:prstGeom>
        </p:spPr>
      </p:pic>
      <p:grpSp>
        <p:nvGrpSpPr>
          <p:cNvPr id="7" name="Group 62">
            <a:extLst>
              <a:ext uri="{FF2B5EF4-FFF2-40B4-BE49-F238E27FC236}">
                <a16:creationId xmlns:a16="http://schemas.microsoft.com/office/drawing/2014/main" id="{0E68F524-EBC3-E01C-55B3-4E327B56CC4C}"/>
              </a:ext>
            </a:extLst>
          </p:cNvPr>
          <p:cNvGrpSpPr/>
          <p:nvPr/>
        </p:nvGrpSpPr>
        <p:grpSpPr>
          <a:xfrm>
            <a:off x="9035798" y="4113589"/>
            <a:ext cx="242972" cy="301138"/>
            <a:chOff x="-37206" y="-270780"/>
            <a:chExt cx="812801" cy="1007380"/>
          </a:xfrm>
        </p:grpSpPr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51B92F6C-EF24-DB42-6981-13A4EDBCD528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26A5C7AA-1368-6A86-B046-0143E121BB2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4" name="Freeform 66">
            <a:extLst>
              <a:ext uri="{FF2B5EF4-FFF2-40B4-BE49-F238E27FC236}">
                <a16:creationId xmlns:a16="http://schemas.microsoft.com/office/drawing/2014/main" id="{BDC49821-43E3-7332-F5B9-87D67A06F5EC}"/>
              </a:ext>
            </a:extLst>
          </p:cNvPr>
          <p:cNvSpPr/>
          <p:nvPr/>
        </p:nvSpPr>
        <p:spPr>
          <a:xfrm>
            <a:off x="9021803" y="253218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2" descr="GC_Landscape_RGB">
            <a:extLst>
              <a:ext uri="{FF2B5EF4-FFF2-40B4-BE49-F238E27FC236}">
                <a16:creationId xmlns:a16="http://schemas.microsoft.com/office/drawing/2014/main" id="{CEE1AD05-2F59-3D0D-D6FA-E707EC40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89" y="173258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hairs in a cinema">
            <a:extLst>
              <a:ext uri="{FF2B5EF4-FFF2-40B4-BE49-F238E27FC236}">
                <a16:creationId xmlns:a16="http://schemas.microsoft.com/office/drawing/2014/main" id="{AF389306-3324-1B1F-5047-702632A0EAA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47" y="4855670"/>
            <a:ext cx="674432" cy="420317"/>
          </a:xfrm>
          <a:prstGeom prst="rect">
            <a:avLst/>
          </a:prstGeom>
        </p:spPr>
      </p:pic>
      <p:sp>
        <p:nvSpPr>
          <p:cNvPr id="10" name="Freeform 66">
            <a:extLst>
              <a:ext uri="{FF2B5EF4-FFF2-40B4-BE49-F238E27FC236}">
                <a16:creationId xmlns:a16="http://schemas.microsoft.com/office/drawing/2014/main" id="{7CAF7562-DB49-5808-AC4B-763746ECF5C0}"/>
              </a:ext>
            </a:extLst>
          </p:cNvPr>
          <p:cNvSpPr/>
          <p:nvPr/>
        </p:nvSpPr>
        <p:spPr>
          <a:xfrm>
            <a:off x="2726303" y="580555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40" name="Picture 39" descr="Person stepping in stairs">
            <a:extLst>
              <a:ext uri="{FF2B5EF4-FFF2-40B4-BE49-F238E27FC236}">
                <a16:creationId xmlns:a16="http://schemas.microsoft.com/office/drawing/2014/main" id="{2AA57161-C745-2122-35F9-6327D99A4A4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77" y="3565971"/>
            <a:ext cx="680647" cy="454814"/>
          </a:xfrm>
          <a:prstGeom prst="rect">
            <a:avLst/>
          </a:prstGeom>
        </p:spPr>
      </p:pic>
      <p:grpSp>
        <p:nvGrpSpPr>
          <p:cNvPr id="41" name="Group 65">
            <a:extLst>
              <a:ext uri="{FF2B5EF4-FFF2-40B4-BE49-F238E27FC236}">
                <a16:creationId xmlns:a16="http://schemas.microsoft.com/office/drawing/2014/main" id="{298249A6-3283-50D7-D367-AE3566FC33FC}"/>
              </a:ext>
            </a:extLst>
          </p:cNvPr>
          <p:cNvGrpSpPr/>
          <p:nvPr/>
        </p:nvGrpSpPr>
        <p:grpSpPr>
          <a:xfrm>
            <a:off x="7447787" y="2579583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27E07918-F167-0666-37F1-A7BE2F5E643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FD212ABE-95ED-07D9-6A0C-72B6D640D8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1" name="Picture 30" descr="Game playing table with numbers">
            <a:extLst>
              <a:ext uri="{FF2B5EF4-FFF2-40B4-BE49-F238E27FC236}">
                <a16:creationId xmlns:a16="http://schemas.microsoft.com/office/drawing/2014/main" id="{5013DDF2-4C23-EF7B-1261-B18E1F103E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30" y="2023959"/>
            <a:ext cx="723971" cy="479526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8185245F-5E33-0B46-AC8B-BC7025BE6810}"/>
              </a:ext>
            </a:extLst>
          </p:cNvPr>
          <p:cNvGrpSpPr/>
          <p:nvPr/>
        </p:nvGrpSpPr>
        <p:grpSpPr>
          <a:xfrm>
            <a:off x="4200816" y="5806611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775E4FF0-A253-A0C1-3DDB-AE9C257926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333A9C77-D0D9-B873-4F83-B5E7A92916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6" name="Picture 25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778EBC4F-10D9-82D4-443B-CF76B658DC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4611019" y="4826950"/>
            <a:ext cx="722280" cy="477758"/>
          </a:xfrm>
          <a:prstGeom prst="rect">
            <a:avLst/>
          </a:prstGeom>
        </p:spPr>
      </p:pic>
      <p:sp>
        <p:nvSpPr>
          <p:cNvPr id="28" name="Freeform 66">
            <a:extLst>
              <a:ext uri="{FF2B5EF4-FFF2-40B4-BE49-F238E27FC236}">
                <a16:creationId xmlns:a16="http://schemas.microsoft.com/office/drawing/2014/main" id="{253FA1BB-BBDA-F900-4177-2073345F79E3}"/>
              </a:ext>
            </a:extLst>
          </p:cNvPr>
          <p:cNvSpPr/>
          <p:nvPr/>
        </p:nvSpPr>
        <p:spPr>
          <a:xfrm>
            <a:off x="7456242" y="687384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43EC34D-D086-108A-F320-4B18B6F2678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3240941" y="3510956"/>
            <a:ext cx="433597" cy="412514"/>
          </a:xfrm>
          <a:prstGeom prst="rect">
            <a:avLst/>
          </a:prstGeom>
        </p:spPr>
      </p:pic>
      <p:pic>
        <p:nvPicPr>
          <p:cNvPr id="29" name="Picture 28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4FB1F1D8-424F-CCFF-7288-BA36F23D9C3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149" y="3634776"/>
            <a:ext cx="618667" cy="412404"/>
          </a:xfrm>
          <a:prstGeom prst="rect">
            <a:avLst/>
          </a:prstGeom>
        </p:spPr>
      </p:pic>
      <p:pic>
        <p:nvPicPr>
          <p:cNvPr id="44" name="Picture 43" descr="Adviser talking with client">
            <a:extLst>
              <a:ext uri="{FF2B5EF4-FFF2-40B4-BE49-F238E27FC236}">
                <a16:creationId xmlns:a16="http://schemas.microsoft.com/office/drawing/2014/main" id="{6280DCD3-7D72-C174-A4CE-2A52D9382D3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00" y="6934753"/>
            <a:ext cx="696457" cy="463306"/>
          </a:xfrm>
          <a:prstGeom prst="rect">
            <a:avLst/>
          </a:prstGeom>
        </p:spPr>
      </p:pic>
      <p:pic>
        <p:nvPicPr>
          <p:cNvPr id="53" name="Picture 52" descr="Stethoscope on green background">
            <a:extLst>
              <a:ext uri="{FF2B5EF4-FFF2-40B4-BE49-F238E27FC236}">
                <a16:creationId xmlns:a16="http://schemas.microsoft.com/office/drawing/2014/main" id="{A90E4181-D08F-E4B7-803D-F19C62D781D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80" y="6602640"/>
            <a:ext cx="763612" cy="464752"/>
          </a:xfrm>
          <a:prstGeom prst="rect">
            <a:avLst/>
          </a:prstGeom>
        </p:spPr>
      </p:pic>
      <p:pic>
        <p:nvPicPr>
          <p:cNvPr id="54" name="Picture 53" descr="Hand holding piece of white puzzle on blue background">
            <a:extLst>
              <a:ext uri="{FF2B5EF4-FFF2-40B4-BE49-F238E27FC236}">
                <a16:creationId xmlns:a16="http://schemas.microsoft.com/office/drawing/2014/main" id="{468CC224-A065-050C-9A37-FB55111310F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2" y="3397559"/>
            <a:ext cx="723971" cy="4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16544"/>
              </p:ext>
            </p:extLst>
          </p:nvPr>
        </p:nvGraphicFramePr>
        <p:xfrm>
          <a:off x="2758069" y="599133"/>
          <a:ext cx="7788690" cy="6915387"/>
        </p:xfrm>
        <a:graphic>
          <a:graphicData uri="http://schemas.openxmlformats.org/drawingml/2006/table">
            <a:tbl>
              <a:tblPr/>
              <a:tblGrid>
                <a:gridCol w="15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01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24th 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25th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26th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27th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28th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would you do?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Money Worries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Mindfulness Model making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58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Mindset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Grub Budgeting-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living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11-1pm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Food safety and storage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42118"/>
                  </a:ext>
                </a:extLst>
              </a:tr>
              <a:tr h="1318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newsletter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12pm-1pm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DM Sans"/>
                        </a:rPr>
                        <a:t>Hub Club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DM Sans"/>
                        </a:rPr>
                        <a:t>12pm-1pm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 session 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28056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739009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 session–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 Artwork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 Sessions with SW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2pm-3pm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Positive Pebble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 2-4pm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work – 1-1 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4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Memories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 Ride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  <a:endParaRPr lang="en-GB"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8357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333006"/>
            <a:ext cx="2399393" cy="5263195"/>
            <a:chOff x="0" y="-65058"/>
            <a:chExt cx="874050" cy="18112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75" y="-65058"/>
              <a:ext cx="868775" cy="181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‘Future Focus</a:t>
              </a: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Climbing Life’s mountain’ – An opportunity to set goals  and break the goals down into smaller steps with your SW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‘Growth Mind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set’ –Challenge your thinking habits; a session that will support you in turning negative thinking into positive thinking..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‘LP Artwork’- A session that will encourage you to think of a motivational album and replicate the artwork on to canvas. Whilst re-creating your artwork listen to nostalgic music you grew up with.</a:t>
              </a:r>
              <a:r>
                <a:rPr lang="en-GB" sz="1400" dirty="0">
                  <a:effectLst/>
                  <a:latin typeface="+mj-lt"/>
                </a:rPr>
                <a:t> </a:t>
              </a:r>
              <a:endParaRPr lang="en-US" sz="1400" b="1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5" y="-23974"/>
            <a:ext cx="5648987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WARRINGTON </a:t>
            </a: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MARCH – WEEK 4</a:t>
            </a:r>
            <a:endParaRPr lang="en-US" sz="32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89681" y="553502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8" name="Freeform 66">
            <a:extLst>
              <a:ext uri="{FF2B5EF4-FFF2-40B4-BE49-F238E27FC236}">
                <a16:creationId xmlns:a16="http://schemas.microsoft.com/office/drawing/2014/main" id="{499E06C7-2120-2AAF-301E-C9B02B9C9220}"/>
              </a:ext>
            </a:extLst>
          </p:cNvPr>
          <p:cNvSpPr/>
          <p:nvPr/>
        </p:nvSpPr>
        <p:spPr>
          <a:xfrm>
            <a:off x="2807455" y="11838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FBF4ABA2-1DBA-6F2E-E0D0-E8B6E6943C92}"/>
              </a:ext>
            </a:extLst>
          </p:cNvPr>
          <p:cNvSpPr/>
          <p:nvPr/>
        </p:nvSpPr>
        <p:spPr>
          <a:xfrm>
            <a:off x="4302988" y="120538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F117E4F-A467-5284-6F51-26FF7BBF1B2A}"/>
              </a:ext>
            </a:extLst>
          </p:cNvPr>
          <p:cNvGrpSpPr/>
          <p:nvPr/>
        </p:nvGrpSpPr>
        <p:grpSpPr>
          <a:xfrm>
            <a:off x="2807455" y="2602914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5396A9C-4AE6-972E-D8AE-5D49FCD050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2235596-6ED5-068C-5638-8DEAA9211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3" name="TextBox 64">
            <a:extLst>
              <a:ext uri="{FF2B5EF4-FFF2-40B4-BE49-F238E27FC236}">
                <a16:creationId xmlns:a16="http://schemas.microsoft.com/office/drawing/2014/main" id="{5C9AD9B9-368F-E303-EB59-0A5764053832}"/>
              </a:ext>
            </a:extLst>
          </p:cNvPr>
          <p:cNvSpPr txBox="1"/>
          <p:nvPr/>
        </p:nvSpPr>
        <p:spPr>
          <a:xfrm>
            <a:off x="2787828" y="307325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7A014B1-C2D6-417D-92EB-9863335BAF9B}"/>
              </a:ext>
            </a:extLst>
          </p:cNvPr>
          <p:cNvGrpSpPr/>
          <p:nvPr/>
        </p:nvGrpSpPr>
        <p:grpSpPr>
          <a:xfrm>
            <a:off x="4291122" y="4210293"/>
            <a:ext cx="220832" cy="274952"/>
            <a:chOff x="0" y="-351595"/>
            <a:chExt cx="812800" cy="1011995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95BFB65B-B980-252E-1F79-ABE4B36E2423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00BD15AE-2DA5-44B5-5D1E-265DB26B43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1" name="Freeform 66">
            <a:extLst>
              <a:ext uri="{FF2B5EF4-FFF2-40B4-BE49-F238E27FC236}">
                <a16:creationId xmlns:a16="http://schemas.microsoft.com/office/drawing/2014/main" id="{2BF0EC62-8691-1279-A59D-A151E0CB8880}"/>
              </a:ext>
            </a:extLst>
          </p:cNvPr>
          <p:cNvSpPr/>
          <p:nvPr/>
        </p:nvSpPr>
        <p:spPr>
          <a:xfrm>
            <a:off x="2784013" y="600929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ACC94F13-2FD4-F0BB-49D6-A63A8285C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97626" y="1830546"/>
            <a:ext cx="660526" cy="495394"/>
          </a:xfrm>
          <a:prstGeom prst="rect">
            <a:avLst/>
          </a:prstGeom>
        </p:spPr>
      </p:pic>
      <p:pic>
        <p:nvPicPr>
          <p:cNvPr id="76" name="Picture 75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AAAEA33E-F4A9-4C68-1D76-DBA3CCABE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14809" y="6864590"/>
            <a:ext cx="478203" cy="478203"/>
          </a:xfrm>
          <a:prstGeom prst="rect">
            <a:avLst/>
          </a:prstGeom>
        </p:spPr>
      </p:pic>
      <p:pic>
        <p:nvPicPr>
          <p:cNvPr id="89" name="Picture 88" descr="A black record with a red and blue circle with white text&#10;&#10;Description automatically generated">
            <a:extLst>
              <a:ext uri="{FF2B5EF4-FFF2-40B4-BE49-F238E27FC236}">
                <a16:creationId xmlns:a16="http://schemas.microsoft.com/office/drawing/2014/main" id="{54D5F04E-71E4-7FD8-D913-C1C08AB31D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01714" y="6691446"/>
            <a:ext cx="661246" cy="606486"/>
          </a:xfrm>
          <a:prstGeom prst="rect">
            <a:avLst/>
          </a:prstGeom>
        </p:spPr>
      </p:pic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344097" y="6500857"/>
            <a:ext cx="2066012" cy="637214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4AB9D41-80EB-4CC1-9655-934E86C2E53F}"/>
              </a:ext>
            </a:extLst>
          </p:cNvPr>
          <p:cNvGrpSpPr/>
          <p:nvPr/>
        </p:nvGrpSpPr>
        <p:grpSpPr>
          <a:xfrm>
            <a:off x="4302988" y="2568229"/>
            <a:ext cx="220832" cy="274952"/>
            <a:chOff x="0" y="-351595"/>
            <a:chExt cx="812800" cy="1011995"/>
          </a:xfrm>
        </p:grpSpPr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E8B96FEF-DD59-872D-3CBD-DBC0AFB69ED1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A79BAAB-58CF-729F-7934-6F41BFC4534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A548EBC-B987-A4F1-1CF6-95FB50DD17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63" y="169178"/>
            <a:ext cx="1148311" cy="365119"/>
          </a:xfrm>
          <a:prstGeom prst="rect">
            <a:avLst/>
          </a:prstGeom>
        </p:spPr>
      </p:pic>
      <p:pic>
        <p:nvPicPr>
          <p:cNvPr id="7" name="Picture 2" descr="GC_Landscape_RGB">
            <a:extLst>
              <a:ext uri="{FF2B5EF4-FFF2-40B4-BE49-F238E27FC236}">
                <a16:creationId xmlns:a16="http://schemas.microsoft.com/office/drawing/2014/main" id="{73468CD9-B76A-5911-E135-9B9A9AB7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65" y="14397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75AEC1-B733-723B-06C0-B77AC17041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2999" y="6326983"/>
            <a:ext cx="729561" cy="347748"/>
          </a:xfrm>
          <a:prstGeom prst="rect">
            <a:avLst/>
          </a:prstGeom>
        </p:spPr>
      </p:pic>
      <p:pic>
        <p:nvPicPr>
          <p:cNvPr id="14" name="Picture 13" descr="Chairs in a cinema">
            <a:extLst>
              <a:ext uri="{FF2B5EF4-FFF2-40B4-BE49-F238E27FC236}">
                <a16:creationId xmlns:a16="http://schemas.microsoft.com/office/drawing/2014/main" id="{1B6FF1CE-2E61-D966-9D43-D021154D6F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2" y="4885347"/>
            <a:ext cx="612359" cy="381632"/>
          </a:xfrm>
          <a:prstGeom prst="rect">
            <a:avLst/>
          </a:prstGeom>
        </p:spPr>
      </p:pic>
      <p:pic>
        <p:nvPicPr>
          <p:cNvPr id="16" name="Picture 15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9BABEA1C-D5B3-FBB6-4CCB-CC5B4CF8EC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71154" y="1908074"/>
            <a:ext cx="723551" cy="526924"/>
          </a:xfrm>
          <a:prstGeom prst="rect">
            <a:avLst/>
          </a:prstGeom>
        </p:spPr>
      </p:pic>
      <p:pic>
        <p:nvPicPr>
          <p:cNvPr id="19" name="Picture 18" descr="Five square speech bubbles in color">
            <a:extLst>
              <a:ext uri="{FF2B5EF4-FFF2-40B4-BE49-F238E27FC236}">
                <a16:creationId xmlns:a16="http://schemas.microsoft.com/office/drawing/2014/main" id="{703C3D0A-0430-6DAE-EF13-2C7FAF4BA2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86" y="1935173"/>
            <a:ext cx="723971" cy="506750"/>
          </a:xfrm>
          <a:prstGeom prst="rect">
            <a:avLst/>
          </a:prstGeom>
        </p:spPr>
      </p:pic>
      <p:pic>
        <p:nvPicPr>
          <p:cNvPr id="8" name="Picture 7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5077866A-45D0-D4A0-947F-C801581219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439089" y="4789299"/>
            <a:ext cx="660593" cy="463793"/>
          </a:xfrm>
          <a:prstGeom prst="rect">
            <a:avLst/>
          </a:prstGeom>
        </p:spPr>
      </p:pic>
      <p:grpSp>
        <p:nvGrpSpPr>
          <p:cNvPr id="9" name="Group 62">
            <a:extLst>
              <a:ext uri="{FF2B5EF4-FFF2-40B4-BE49-F238E27FC236}">
                <a16:creationId xmlns:a16="http://schemas.microsoft.com/office/drawing/2014/main" id="{271070D9-89F4-1F4F-4777-1C62BF1EB118}"/>
              </a:ext>
            </a:extLst>
          </p:cNvPr>
          <p:cNvGrpSpPr/>
          <p:nvPr/>
        </p:nvGrpSpPr>
        <p:grpSpPr>
          <a:xfrm>
            <a:off x="9016342" y="4190064"/>
            <a:ext cx="242972" cy="301138"/>
            <a:chOff x="-37206" y="-270780"/>
            <a:chExt cx="812801" cy="1007380"/>
          </a:xfrm>
        </p:grpSpPr>
        <p:sp>
          <p:nvSpPr>
            <p:cNvPr id="11" name="Freeform 63">
              <a:extLst>
                <a:ext uri="{FF2B5EF4-FFF2-40B4-BE49-F238E27FC236}">
                  <a16:creationId xmlns:a16="http://schemas.microsoft.com/office/drawing/2014/main" id="{6E67026A-EDD3-7506-0F72-D0E4B6BBE422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8DB8393A-DFF4-909C-BCAA-9814FA1BDA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1" name="Picture 20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7E88265A-F7D9-B5FF-B656-835228B3066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871154" y="3566271"/>
            <a:ext cx="746514" cy="489046"/>
          </a:xfrm>
          <a:prstGeom prst="rect">
            <a:avLst/>
          </a:prstGeom>
        </p:spPr>
      </p:pic>
      <p:sp>
        <p:nvSpPr>
          <p:cNvPr id="23" name="Freeform 66">
            <a:extLst>
              <a:ext uri="{FF2B5EF4-FFF2-40B4-BE49-F238E27FC236}">
                <a16:creationId xmlns:a16="http://schemas.microsoft.com/office/drawing/2014/main" id="{1BA04161-A6FF-4A98-0A3B-9F37A96A31BA}"/>
              </a:ext>
            </a:extLst>
          </p:cNvPr>
          <p:cNvSpPr/>
          <p:nvPr/>
        </p:nvSpPr>
        <p:spPr>
          <a:xfrm>
            <a:off x="4291122" y="594375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27" name="Picture 26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87212682-1192-DC0A-4A79-B48E5970E7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9497733" y="6838552"/>
            <a:ext cx="627648" cy="451896"/>
          </a:xfrm>
          <a:prstGeom prst="rect">
            <a:avLst/>
          </a:prstGeom>
        </p:spPr>
      </p:pic>
      <p:pic>
        <p:nvPicPr>
          <p:cNvPr id="34" name="Picture 33" descr="One orange paper boat leading a group of white paper boats">
            <a:extLst>
              <a:ext uri="{FF2B5EF4-FFF2-40B4-BE49-F238E27FC236}">
                <a16:creationId xmlns:a16="http://schemas.microsoft.com/office/drawing/2014/main" id="{D3520310-0508-699B-5468-3C00FD9CDF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48" y="2018956"/>
            <a:ext cx="570303" cy="380388"/>
          </a:xfrm>
          <a:prstGeom prst="rect">
            <a:avLst/>
          </a:prstGeom>
        </p:spPr>
      </p:pic>
      <p:grpSp>
        <p:nvGrpSpPr>
          <p:cNvPr id="35" name="Group 65">
            <a:extLst>
              <a:ext uri="{FF2B5EF4-FFF2-40B4-BE49-F238E27FC236}">
                <a16:creationId xmlns:a16="http://schemas.microsoft.com/office/drawing/2014/main" id="{3FCA58E9-2582-E912-8FFD-2BDA41B0696C}"/>
              </a:ext>
            </a:extLst>
          </p:cNvPr>
          <p:cNvGrpSpPr/>
          <p:nvPr/>
        </p:nvGrpSpPr>
        <p:grpSpPr>
          <a:xfrm>
            <a:off x="5913781" y="1233060"/>
            <a:ext cx="220832" cy="274952"/>
            <a:chOff x="0" y="-351595"/>
            <a:chExt cx="812800" cy="1011995"/>
          </a:xfrm>
        </p:grpSpPr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3311A69D-A31E-579B-B83A-682FC53753E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7">
              <a:extLst>
                <a:ext uri="{FF2B5EF4-FFF2-40B4-BE49-F238E27FC236}">
                  <a16:creationId xmlns:a16="http://schemas.microsoft.com/office/drawing/2014/main" id="{D4C57266-9024-135F-C545-8FB2E9D9EA6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B40EEAA5-0461-F376-8DE8-3FC3E370DF11}"/>
              </a:ext>
            </a:extLst>
          </p:cNvPr>
          <p:cNvGrpSpPr/>
          <p:nvPr/>
        </p:nvGrpSpPr>
        <p:grpSpPr>
          <a:xfrm>
            <a:off x="7493205" y="1219061"/>
            <a:ext cx="220832" cy="274952"/>
            <a:chOff x="0" y="-351595"/>
            <a:chExt cx="812800" cy="1011995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0B123F97-10F6-5E8C-0004-19D3A2D2439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5BD43038-02BD-4B91-509C-B4C68B3EA42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26163582-ACD3-F1BD-2945-29EDBED3459C}"/>
              </a:ext>
            </a:extLst>
          </p:cNvPr>
          <p:cNvGrpSpPr/>
          <p:nvPr/>
        </p:nvGrpSpPr>
        <p:grpSpPr>
          <a:xfrm>
            <a:off x="9002729" y="1219061"/>
            <a:ext cx="220832" cy="274952"/>
            <a:chOff x="0" y="-351595"/>
            <a:chExt cx="812800" cy="1011995"/>
          </a:xfrm>
        </p:grpSpPr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9E2FE3BE-31C0-9723-88F8-55F2EFC69B15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41F1ABD5-7ED9-5C1F-09C8-089AEBEF4A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2FF84F8A-2D9C-C2CD-AA81-65C93B31F8B6}"/>
              </a:ext>
            </a:extLst>
          </p:cNvPr>
          <p:cNvGrpSpPr/>
          <p:nvPr/>
        </p:nvGrpSpPr>
        <p:grpSpPr>
          <a:xfrm>
            <a:off x="9037234" y="2574267"/>
            <a:ext cx="220832" cy="274952"/>
            <a:chOff x="0" y="-351595"/>
            <a:chExt cx="812800" cy="1011995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198223C7-610C-3DCF-5620-4C62D78A22C7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5DF6FA0-CC78-E2C3-3470-C56A0F67AF7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49390E12-D6C2-1DC1-09F6-C362349DCDAD}"/>
              </a:ext>
            </a:extLst>
          </p:cNvPr>
          <p:cNvGrpSpPr/>
          <p:nvPr/>
        </p:nvGrpSpPr>
        <p:grpSpPr>
          <a:xfrm>
            <a:off x="7463713" y="2514963"/>
            <a:ext cx="220832" cy="274952"/>
            <a:chOff x="0" y="-351595"/>
            <a:chExt cx="812800" cy="1011995"/>
          </a:xfrm>
        </p:grpSpPr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CD3EA70D-0315-579D-9E2F-1293832F520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7">
              <a:extLst>
                <a:ext uri="{FF2B5EF4-FFF2-40B4-BE49-F238E27FC236}">
                  <a16:creationId xmlns:a16="http://schemas.microsoft.com/office/drawing/2014/main" id="{C366879F-8B5E-5D35-52AB-2D7B52F9FE2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3" name="Group 65">
            <a:extLst>
              <a:ext uri="{FF2B5EF4-FFF2-40B4-BE49-F238E27FC236}">
                <a16:creationId xmlns:a16="http://schemas.microsoft.com/office/drawing/2014/main" id="{B162652B-9D83-7C61-B8A8-F4A465DD5059}"/>
              </a:ext>
            </a:extLst>
          </p:cNvPr>
          <p:cNvGrpSpPr/>
          <p:nvPr/>
        </p:nvGrpSpPr>
        <p:grpSpPr>
          <a:xfrm>
            <a:off x="5911014" y="2550440"/>
            <a:ext cx="220832" cy="274952"/>
            <a:chOff x="0" y="-351595"/>
            <a:chExt cx="812800" cy="1011995"/>
          </a:xfrm>
        </p:grpSpPr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4CBAEDB4-A42E-FA76-F785-6510A5F89D3A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8147D74-126D-5C48-AE9D-8D622F145B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0C687334-7C58-A0AA-ABF1-B485196E37E4}"/>
              </a:ext>
            </a:extLst>
          </p:cNvPr>
          <p:cNvGrpSpPr/>
          <p:nvPr/>
        </p:nvGrpSpPr>
        <p:grpSpPr>
          <a:xfrm>
            <a:off x="7417294" y="4112816"/>
            <a:ext cx="220832" cy="274952"/>
            <a:chOff x="0" y="-351595"/>
            <a:chExt cx="812800" cy="1011995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3BE4EB03-510D-CE08-CA62-771AA69B7070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0AB4938-1620-A8A1-C918-558D4CF0112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82" name="Freeform 66">
            <a:extLst>
              <a:ext uri="{FF2B5EF4-FFF2-40B4-BE49-F238E27FC236}">
                <a16:creationId xmlns:a16="http://schemas.microsoft.com/office/drawing/2014/main" id="{E57115A6-FD0F-6715-5C76-8A54D13C192D}"/>
              </a:ext>
            </a:extLst>
          </p:cNvPr>
          <p:cNvSpPr/>
          <p:nvPr/>
        </p:nvSpPr>
        <p:spPr>
          <a:xfrm>
            <a:off x="7417294" y="603780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3" name="Freeform 66">
            <a:extLst>
              <a:ext uri="{FF2B5EF4-FFF2-40B4-BE49-F238E27FC236}">
                <a16:creationId xmlns:a16="http://schemas.microsoft.com/office/drawing/2014/main" id="{48587AD8-31E9-AD15-4771-55018FE8D4B9}"/>
              </a:ext>
            </a:extLst>
          </p:cNvPr>
          <p:cNvSpPr/>
          <p:nvPr/>
        </p:nvSpPr>
        <p:spPr>
          <a:xfrm>
            <a:off x="8964118" y="600085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60" name="Picture 59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44FAD248-33CF-CF55-846F-80B166021B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4706631" y="4803186"/>
            <a:ext cx="746514" cy="489046"/>
          </a:xfrm>
          <a:prstGeom prst="rect">
            <a:avLst/>
          </a:prstGeom>
        </p:spPr>
      </p:pic>
      <p:pic>
        <p:nvPicPr>
          <p:cNvPr id="32" name="Picture 31" descr="People in group sharing">
            <a:extLst>
              <a:ext uri="{FF2B5EF4-FFF2-40B4-BE49-F238E27FC236}">
                <a16:creationId xmlns:a16="http://schemas.microsoft.com/office/drawing/2014/main" id="{CF5351C1-F44A-1F8C-BBF5-39A13DC5C23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73" y="4745265"/>
            <a:ext cx="761741" cy="507827"/>
          </a:xfrm>
          <a:prstGeom prst="rect">
            <a:avLst/>
          </a:prstGeom>
        </p:spPr>
      </p:pic>
      <p:sp>
        <p:nvSpPr>
          <p:cNvPr id="31" name="Freeform 66">
            <a:extLst>
              <a:ext uri="{FF2B5EF4-FFF2-40B4-BE49-F238E27FC236}">
                <a16:creationId xmlns:a16="http://schemas.microsoft.com/office/drawing/2014/main" id="{4296F94F-0E1C-0C6B-7CCC-2414724A4F04}"/>
              </a:ext>
            </a:extLst>
          </p:cNvPr>
          <p:cNvSpPr/>
          <p:nvPr/>
        </p:nvSpPr>
        <p:spPr>
          <a:xfrm>
            <a:off x="7450198" y="677936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91" name="Picture 90" descr="Question mark boxes">
            <a:extLst>
              <a:ext uri="{FF2B5EF4-FFF2-40B4-BE49-F238E27FC236}">
                <a16:creationId xmlns:a16="http://schemas.microsoft.com/office/drawing/2014/main" id="{61B23A49-D991-8D4A-4D36-048B29C047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98" y="1935173"/>
            <a:ext cx="694671" cy="390767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C91C6817-CC6E-8BED-54A6-DEDAD955795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3335689" y="3449866"/>
            <a:ext cx="433597" cy="412514"/>
          </a:xfrm>
          <a:prstGeom prst="rect">
            <a:avLst/>
          </a:prstGeom>
        </p:spPr>
      </p:pic>
      <p:pic>
        <p:nvPicPr>
          <p:cNvPr id="30" name="Picture 29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144A75A5-B9B7-A8F3-102D-C0AFFBD8346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149" y="3634776"/>
            <a:ext cx="618667" cy="412404"/>
          </a:xfrm>
          <a:prstGeom prst="rect">
            <a:avLst/>
          </a:prstGeom>
        </p:spPr>
      </p:pic>
      <p:pic>
        <p:nvPicPr>
          <p:cNvPr id="33" name="Picture 32" descr="Rolls of Newspaper">
            <a:extLst>
              <a:ext uri="{FF2B5EF4-FFF2-40B4-BE49-F238E27FC236}">
                <a16:creationId xmlns:a16="http://schemas.microsoft.com/office/drawing/2014/main" id="{6907D495-C620-4592-8696-0E694A5C21D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16" y="4766533"/>
            <a:ext cx="730017" cy="486559"/>
          </a:xfrm>
          <a:prstGeom prst="rect">
            <a:avLst/>
          </a:prstGeom>
        </p:spPr>
      </p:pic>
      <p:pic>
        <p:nvPicPr>
          <p:cNvPr id="77" name="Picture 76" descr="Range of moods sticky notes">
            <a:extLst>
              <a:ext uri="{FF2B5EF4-FFF2-40B4-BE49-F238E27FC236}">
                <a16:creationId xmlns:a16="http://schemas.microsoft.com/office/drawing/2014/main" id="{F57D1508-B030-22ED-9536-80FC235A75C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59" y="3384211"/>
            <a:ext cx="723971" cy="482866"/>
          </a:xfrm>
          <a:prstGeom prst="rect">
            <a:avLst/>
          </a:prstGeom>
        </p:spPr>
      </p:pic>
      <p:pic>
        <p:nvPicPr>
          <p:cNvPr id="88" name="Picture 87" descr="Hand holding piece of white puzzle on blue background">
            <a:extLst>
              <a:ext uri="{FF2B5EF4-FFF2-40B4-BE49-F238E27FC236}">
                <a16:creationId xmlns:a16="http://schemas.microsoft.com/office/drawing/2014/main" id="{2D7F47D4-BFFE-EE68-6864-820EAA9FDA3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74" y="3379690"/>
            <a:ext cx="723971" cy="482690"/>
          </a:xfrm>
          <a:prstGeom prst="rect">
            <a:avLst/>
          </a:prstGeom>
        </p:spPr>
      </p:pic>
      <p:grpSp>
        <p:nvGrpSpPr>
          <p:cNvPr id="90" name="Group 65">
            <a:extLst>
              <a:ext uri="{FF2B5EF4-FFF2-40B4-BE49-F238E27FC236}">
                <a16:creationId xmlns:a16="http://schemas.microsoft.com/office/drawing/2014/main" id="{C84452FB-7250-8839-0807-27ECE77646F5}"/>
              </a:ext>
            </a:extLst>
          </p:cNvPr>
          <p:cNvGrpSpPr/>
          <p:nvPr/>
        </p:nvGrpSpPr>
        <p:grpSpPr>
          <a:xfrm>
            <a:off x="5875564" y="5906370"/>
            <a:ext cx="220832" cy="274952"/>
            <a:chOff x="0" y="-351595"/>
            <a:chExt cx="812800" cy="1011995"/>
          </a:xfrm>
        </p:grpSpPr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8738C410-0E2D-7A20-C3FF-AB8FC816CB05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774C55D-663E-CC73-028C-6D057228FAD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5" name="Group 62">
            <a:extLst>
              <a:ext uri="{FF2B5EF4-FFF2-40B4-BE49-F238E27FC236}">
                <a16:creationId xmlns:a16="http://schemas.microsoft.com/office/drawing/2014/main" id="{976AD6F5-F924-1D70-E60B-F9D08184A76F}"/>
              </a:ext>
            </a:extLst>
          </p:cNvPr>
          <p:cNvGrpSpPr/>
          <p:nvPr/>
        </p:nvGrpSpPr>
        <p:grpSpPr>
          <a:xfrm>
            <a:off x="5861914" y="4156338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9E7FFAD-E7F0-877F-C263-89E3D0A61B51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B4772F2C-0EBD-CB9F-E250-5E5BEC4CEA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8" name="Group 62">
            <a:extLst>
              <a:ext uri="{FF2B5EF4-FFF2-40B4-BE49-F238E27FC236}">
                <a16:creationId xmlns:a16="http://schemas.microsoft.com/office/drawing/2014/main" id="{25FFF68A-0876-AEB5-AD82-FA1E407D2450}"/>
              </a:ext>
            </a:extLst>
          </p:cNvPr>
          <p:cNvGrpSpPr/>
          <p:nvPr/>
        </p:nvGrpSpPr>
        <p:grpSpPr>
          <a:xfrm>
            <a:off x="5854284" y="6698466"/>
            <a:ext cx="242972" cy="301138"/>
            <a:chOff x="-37206" y="-270780"/>
            <a:chExt cx="812801" cy="1007380"/>
          </a:xfrm>
        </p:grpSpPr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2AE26B9C-3FF7-2442-9CC6-7B959DB195AD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TextBox 64">
              <a:extLst>
                <a:ext uri="{FF2B5EF4-FFF2-40B4-BE49-F238E27FC236}">
                  <a16:creationId xmlns:a16="http://schemas.microsoft.com/office/drawing/2014/main" id="{48464519-AB6F-E28F-5E3F-7AAA2AB6A49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4" name="Group 62">
            <a:extLst>
              <a:ext uri="{FF2B5EF4-FFF2-40B4-BE49-F238E27FC236}">
                <a16:creationId xmlns:a16="http://schemas.microsoft.com/office/drawing/2014/main" id="{B64C0AC8-FB4D-14E9-2651-E8DD84F10D73}"/>
              </a:ext>
            </a:extLst>
          </p:cNvPr>
          <p:cNvGrpSpPr/>
          <p:nvPr/>
        </p:nvGrpSpPr>
        <p:grpSpPr>
          <a:xfrm>
            <a:off x="2796385" y="4063935"/>
            <a:ext cx="242972" cy="242972"/>
            <a:chOff x="0" y="0"/>
            <a:chExt cx="812800" cy="812800"/>
          </a:xfrm>
        </p:grpSpPr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8911DEF4-DE25-0A3B-78CB-C574E5315F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TextBox 64">
              <a:extLst>
                <a:ext uri="{FF2B5EF4-FFF2-40B4-BE49-F238E27FC236}">
                  <a16:creationId xmlns:a16="http://schemas.microsoft.com/office/drawing/2014/main" id="{39FCCFA8-B2FA-7B02-8FB4-BB59A20FE1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423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16912"/>
              </p:ext>
            </p:extLst>
          </p:nvPr>
        </p:nvGraphicFramePr>
        <p:xfrm>
          <a:off x="2758069" y="599133"/>
          <a:ext cx="7788690" cy="6822875"/>
        </p:xfrm>
        <a:graphic>
          <a:graphicData uri="http://schemas.openxmlformats.org/drawingml/2006/table">
            <a:tbl>
              <a:tblPr/>
              <a:tblGrid>
                <a:gridCol w="15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76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31st 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1st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2nd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3rd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4th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8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would you do?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TIMETABLE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TIMETABLE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TIMETABLE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TIMETABLE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60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42118"/>
                  </a:ext>
                </a:extLst>
              </a:tr>
              <a:tr h="1362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Resist &amp; Persist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12pm-1pm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28056"/>
                  </a:ext>
                </a:extLst>
              </a:tr>
              <a:tr h="48296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503705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 session–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 Artwork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333006"/>
            <a:ext cx="2399393" cy="5263195"/>
            <a:chOff x="0" y="-65058"/>
            <a:chExt cx="874050" cy="18112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75" y="-65058"/>
              <a:ext cx="868775" cy="181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‘Future Focus</a:t>
              </a: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Climbing Life’s mountain’ – An opportunity to set goals  and break the goals down into smaller steps with your SW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‘Growth Mind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set’ –Challenge your thinking habits; a session that will support you in turning negative thinking into positive thinking..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‘LP Artwork’- A session that will encourage you to think of a motivational album and replicate the artwork on to canvas. Whilst re-creating your artwork listen to nostalgic music you grew up with.</a:t>
              </a:r>
              <a:r>
                <a:rPr lang="en-GB" sz="1400" dirty="0">
                  <a:effectLst/>
                  <a:latin typeface="+mj-lt"/>
                </a:rPr>
                <a:t> </a:t>
              </a:r>
              <a:endParaRPr lang="en-US" sz="1400" b="1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5" y="-23974"/>
            <a:ext cx="5648987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WARRINGTON </a:t>
            </a: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MARCH – WEEK 5</a:t>
            </a:r>
            <a:endParaRPr lang="en-US" sz="32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89681" y="553502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8" name="Freeform 66">
            <a:extLst>
              <a:ext uri="{FF2B5EF4-FFF2-40B4-BE49-F238E27FC236}">
                <a16:creationId xmlns:a16="http://schemas.microsoft.com/office/drawing/2014/main" id="{499E06C7-2120-2AAF-301E-C9B02B9C9220}"/>
              </a:ext>
            </a:extLst>
          </p:cNvPr>
          <p:cNvSpPr/>
          <p:nvPr/>
        </p:nvSpPr>
        <p:spPr>
          <a:xfrm>
            <a:off x="2807455" y="11838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F117E4F-A467-5284-6F51-26FF7BBF1B2A}"/>
              </a:ext>
            </a:extLst>
          </p:cNvPr>
          <p:cNvGrpSpPr/>
          <p:nvPr/>
        </p:nvGrpSpPr>
        <p:grpSpPr>
          <a:xfrm>
            <a:off x="2807455" y="2602914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5396A9C-4AE6-972E-D8AE-5D49FCD050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2235596-6ED5-068C-5638-8DEAA9211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4" name="Freeform 66">
            <a:extLst>
              <a:ext uri="{FF2B5EF4-FFF2-40B4-BE49-F238E27FC236}">
                <a16:creationId xmlns:a16="http://schemas.microsoft.com/office/drawing/2014/main" id="{2E96E5EC-560D-499E-3351-2636FB1A8C67}"/>
              </a:ext>
            </a:extLst>
          </p:cNvPr>
          <p:cNvSpPr/>
          <p:nvPr/>
        </p:nvSpPr>
        <p:spPr>
          <a:xfrm>
            <a:off x="2788354" y="414910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3" name="TextBox 64">
            <a:extLst>
              <a:ext uri="{FF2B5EF4-FFF2-40B4-BE49-F238E27FC236}">
                <a16:creationId xmlns:a16="http://schemas.microsoft.com/office/drawing/2014/main" id="{5C9AD9B9-368F-E303-EB59-0A5764053832}"/>
              </a:ext>
            </a:extLst>
          </p:cNvPr>
          <p:cNvSpPr txBox="1"/>
          <p:nvPr/>
        </p:nvSpPr>
        <p:spPr>
          <a:xfrm>
            <a:off x="2787828" y="307325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2BF0EC62-8691-1279-A59D-A151E0CB8880}"/>
              </a:ext>
            </a:extLst>
          </p:cNvPr>
          <p:cNvSpPr/>
          <p:nvPr/>
        </p:nvSpPr>
        <p:spPr>
          <a:xfrm>
            <a:off x="2784013" y="600929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6" name="Picture 75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AAAEA33E-F4A9-4C68-1D76-DBA3CCABE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23858" y="4799586"/>
            <a:ext cx="478203" cy="478203"/>
          </a:xfrm>
          <a:prstGeom prst="rect">
            <a:avLst/>
          </a:prstGeom>
        </p:spPr>
      </p:pic>
      <p:pic>
        <p:nvPicPr>
          <p:cNvPr id="89" name="Picture 88" descr="A black record with a red and blue circle with white text&#10;&#10;Description automatically generated">
            <a:extLst>
              <a:ext uri="{FF2B5EF4-FFF2-40B4-BE49-F238E27FC236}">
                <a16:creationId xmlns:a16="http://schemas.microsoft.com/office/drawing/2014/main" id="{54D5F04E-71E4-7FD8-D913-C1C08AB31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01714" y="6691446"/>
            <a:ext cx="661246" cy="606486"/>
          </a:xfrm>
          <a:prstGeom prst="rect">
            <a:avLst/>
          </a:prstGeom>
        </p:spPr>
      </p:pic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344097" y="6500857"/>
            <a:ext cx="2066012" cy="637214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A548EBC-B987-A4F1-1CF6-95FB50DD17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63" y="169178"/>
            <a:ext cx="1148311" cy="365119"/>
          </a:xfrm>
          <a:prstGeom prst="rect">
            <a:avLst/>
          </a:prstGeom>
        </p:spPr>
      </p:pic>
      <p:pic>
        <p:nvPicPr>
          <p:cNvPr id="7" name="Picture 2" descr="GC_Landscape_RGB">
            <a:extLst>
              <a:ext uri="{FF2B5EF4-FFF2-40B4-BE49-F238E27FC236}">
                <a16:creationId xmlns:a16="http://schemas.microsoft.com/office/drawing/2014/main" id="{73468CD9-B76A-5911-E135-9B9A9AB7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65" y="14397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Question mark boxes">
            <a:extLst>
              <a:ext uri="{FF2B5EF4-FFF2-40B4-BE49-F238E27FC236}">
                <a16:creationId xmlns:a16="http://schemas.microsoft.com/office/drawing/2014/main" id="{61B23A49-D991-8D4A-4D36-048B29C047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98" y="1935173"/>
            <a:ext cx="694671" cy="390767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C91C6817-CC6E-8BED-54A6-DEDAD95579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335689" y="3449866"/>
            <a:ext cx="433597" cy="4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6176" y="89827"/>
            <a:ext cx="2413006" cy="1541958"/>
            <a:chOff x="0" y="-461294"/>
            <a:chExt cx="879009" cy="2600947"/>
          </a:xfrm>
        </p:grpSpPr>
        <p:sp>
          <p:nvSpPr>
            <p:cNvPr id="4" name="Freeform 4"/>
            <p:cNvSpPr/>
            <p:nvPr/>
          </p:nvSpPr>
          <p:spPr>
            <a:xfrm>
              <a:off x="0" y="-461294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34" y="486808"/>
              <a:ext cx="868775" cy="1583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March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344096" y="6301740"/>
            <a:ext cx="2536263" cy="836331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8" y="75858"/>
            <a:ext cx="1181202" cy="6248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EFE76-FDA6-BBBF-E1A6-7657CF19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480" y="836918"/>
            <a:ext cx="1714739" cy="1309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F42CB9-BC15-812E-2863-D4A06D55691A}"/>
              </a:ext>
            </a:extLst>
          </p:cNvPr>
          <p:cNvSpPr txBox="1"/>
          <p:nvPr/>
        </p:nvSpPr>
        <p:spPr>
          <a:xfrm>
            <a:off x="4611568" y="1105494"/>
            <a:ext cx="392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Get support with filling in forms. Passport/drivers licence/service registration forms(new doctors/ dental practice)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/>
          <p:nvPr/>
        </p:nvSpPr>
        <p:spPr>
          <a:xfrm>
            <a:off x="4726522" y="732720"/>
            <a:ext cx="403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</p:txBody>
      </p:sp>
      <p:pic>
        <p:nvPicPr>
          <p:cNvPr id="2058" name="Picture 10" descr="Registration Form">
            <a:extLst>
              <a:ext uri="{FF2B5EF4-FFF2-40B4-BE49-F238E27FC236}">
                <a16:creationId xmlns:a16="http://schemas.microsoft.com/office/drawing/2014/main" id="{AA7CB627-4707-6911-B592-2036B87F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21" y="700752"/>
            <a:ext cx="1048081" cy="14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w-style driving licences and number plates mark one-year anniversary of  Brexit as EU flag is removed - GOV.UK">
            <a:extLst>
              <a:ext uri="{FF2B5EF4-FFF2-40B4-BE49-F238E27FC236}">
                <a16:creationId xmlns:a16="http://schemas.microsoft.com/office/drawing/2014/main" id="{6265B1C2-83D2-4EC6-7AB5-C189C2DF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03" y="804278"/>
            <a:ext cx="906184" cy="604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14F19-F970-8E8D-52B6-38EB81300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518" y="1521619"/>
            <a:ext cx="983508" cy="6931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/>
          <p:nvPr/>
        </p:nvCxnSpPr>
        <p:spPr>
          <a:xfrm>
            <a:off x="385203" y="2286000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DA9CA21E-42E4-F6B0-19FE-8170E82653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480" y="2479663"/>
            <a:ext cx="1654327" cy="1436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CB01410-E372-51FC-04DB-E62AD094AEE4}"/>
              </a:ext>
            </a:extLst>
          </p:cNvPr>
          <p:cNvSpPr txBox="1"/>
          <p:nvPr/>
        </p:nvSpPr>
        <p:spPr>
          <a:xfrm>
            <a:off x="2880359" y="2981598"/>
            <a:ext cx="392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Get support breaking down those big goals, into smaller, more manageable steps.  </a:t>
            </a:r>
          </a:p>
        </p:txBody>
      </p:sp>
      <p:pic>
        <p:nvPicPr>
          <p:cNvPr id="2062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CDCE2DE1-4644-FC14-2DD2-6EC383B3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" y="2525112"/>
            <a:ext cx="1690730" cy="11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/>
          <p:nvPr/>
        </p:nvSpPr>
        <p:spPr>
          <a:xfrm>
            <a:off x="3502518" y="2573276"/>
            <a:ext cx="403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/>
          <p:nvPr/>
        </p:nvCxnSpPr>
        <p:spPr>
          <a:xfrm>
            <a:off x="432398" y="4109545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9F62AE4B-4F9A-1629-F67E-94D072B261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2053" y="4288307"/>
            <a:ext cx="1668706" cy="1406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4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E767CC00-B076-5D7D-E91A-A48B84FE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1" y="4433423"/>
            <a:ext cx="1746563" cy="9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/>
          <p:nvPr/>
        </p:nvSpPr>
        <p:spPr>
          <a:xfrm>
            <a:off x="2100984" y="4269747"/>
            <a:ext cx="464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a chance to get nostalgic access this &gt;&gt;&gt;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B7904F-59FD-0B82-232D-A43A1E53F126}"/>
              </a:ext>
            </a:extLst>
          </p:cNvPr>
          <p:cNvSpPr txBox="1"/>
          <p:nvPr/>
        </p:nvSpPr>
        <p:spPr>
          <a:xfrm>
            <a:off x="2246172" y="4639079"/>
            <a:ext cx="6193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session will give you the opportunity to play / listen to music that takes you back to a good memory, feel free to share that memory too or just simply enjoy listening in company.  Listening to music is such a good tool, whether it be meditative or calming.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/>
          <p:nvPr/>
        </p:nvCxnSpPr>
        <p:spPr>
          <a:xfrm>
            <a:off x="367399" y="6132787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6EAA63-225F-4717-422D-CCCF43FA15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38" y="167133"/>
            <a:ext cx="1148311" cy="3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EC1F0-377C-4BB2-9606-08B12C5EA61F}"/>
</file>

<file path=customXml/itemProps3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1457</Words>
  <Application>Microsoft Office PowerPoint</Application>
  <PresentationFormat>Custom</PresentationFormat>
  <Paragraphs>407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DM Sans Bold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Parkinson, Rachel (Growth Company)</dc:creator>
  <cp:lastModifiedBy>Couldstone, Ellie (Growth Company)</cp:lastModifiedBy>
  <cp:revision>62</cp:revision>
  <dcterms:created xsi:type="dcterms:W3CDTF">2006-08-16T00:00:00Z</dcterms:created>
  <dcterms:modified xsi:type="dcterms:W3CDTF">2025-02-13T15:58:18Z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