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0"/>
  </p:notesMasterIdLst>
  <p:sldIdLst>
    <p:sldId id="265" r:id="rId5"/>
    <p:sldId id="268" r:id="rId6"/>
    <p:sldId id="269" r:id="rId7"/>
    <p:sldId id="270" r:id="rId8"/>
    <p:sldId id="267" r:id="rId9"/>
  </p:sldIdLst>
  <p:sldSz cx="10693400" cy="7556500"/>
  <p:notesSz cx="6858000" cy="9144000"/>
  <p:embeddedFontLst>
    <p:embeddedFont>
      <p:font typeface="DM Sans" pitchFamily="2" charset="0"/>
      <p:regular r:id="rId11"/>
      <p:bold r:id="rId12"/>
      <p:italic r:id="rId13"/>
      <p:boldItalic r:id="rId14"/>
    </p:embeddedFont>
    <p:embeddedFont>
      <p:font typeface="DM Sans Bold" charset="0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B160"/>
    <a:srgbClr val="7B6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" y="8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30EF2-FF3E-450D-9FE8-C07943DC99CB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4600" y="1143000"/>
            <a:ext cx="4368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DC568-28E6-4E4C-8786-41015DD03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2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665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39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624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096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611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28EA74-E297-7FF3-8847-C76427B84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897986"/>
              </p:ext>
            </p:extLst>
          </p:nvPr>
        </p:nvGraphicFramePr>
        <p:xfrm>
          <a:off x="2801180" y="703118"/>
          <a:ext cx="7657406" cy="6503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741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765741">
                  <a:extLst>
                    <a:ext uri="{9D8B030D-6E8A-4147-A177-3AD203B41FA5}">
                      <a16:colId xmlns:a16="http://schemas.microsoft.com/office/drawing/2014/main" val="2030649656"/>
                    </a:ext>
                  </a:extLst>
                </a:gridCol>
                <a:gridCol w="1531481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531481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531481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531481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91213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6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7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Wednesday 8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Thursday 9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Friday 10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84027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cooking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r>
                        <a:rPr lang="en-US" sz="1200" dirty="0"/>
                        <a:t>Max of 6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Training for the future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09.30 -11.00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Hub closed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Housing drop-in</a:t>
                      </a:r>
                    </a:p>
                    <a:p>
                      <a:pPr algn="ctr"/>
                      <a:r>
                        <a:rPr lang="en-US" sz="1200" dirty="0"/>
                        <a:t>09.30-12.30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Rainbow </a:t>
                      </a:r>
                    </a:p>
                    <a:p>
                      <a:pPr algn="ctr"/>
                      <a:r>
                        <a:rPr lang="en-US" sz="1200" dirty="0"/>
                        <a:t>LGBTQ+</a:t>
                      </a:r>
                    </a:p>
                    <a:p>
                      <a:pPr algn="ctr"/>
                      <a:r>
                        <a:rPr lang="en-US" sz="1200" dirty="0"/>
                        <a:t>Group</a:t>
                      </a:r>
                    </a:p>
                    <a:p>
                      <a:pPr algn="ctr"/>
                      <a:r>
                        <a:rPr lang="en-US" sz="1200" dirty="0"/>
                        <a:t>09.30-12.30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87040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Women's drop 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11.00-13.00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25573"/>
                  </a:ext>
                </a:extLst>
              </a:tr>
              <a:tr h="207328"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Young person (18-25)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Finance, benefit and debt support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  <a:endParaRPr lang="en-GB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87675"/>
                  </a:ext>
                </a:extLst>
              </a:tr>
              <a:tr h="1585109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dirty="0"/>
                        <a:t>FBD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13.00-14.00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Wipe the slate clean (setting goals for the future)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1pm-3pm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Green fingers (healthy living and healthy environment)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64409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Combined communication 13.00-15.00</a:t>
                      </a:r>
                    </a:p>
                    <a:p>
                      <a:pPr algn="ctr"/>
                      <a:r>
                        <a:rPr lang="en-US" sz="1200" dirty="0"/>
                        <a:t>Thoughts and behavior’s</a:t>
                      </a:r>
                    </a:p>
                    <a:p>
                      <a:pPr algn="ctr"/>
                      <a:r>
                        <a:rPr lang="en-US" sz="1200" dirty="0"/>
                        <a:t>14.00-15.00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Journalling 2pm-3pm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</a:tbl>
          </a:graphicData>
        </a:graphic>
      </p:graphicFrame>
      <p:sp>
        <p:nvSpPr>
          <p:cNvPr id="4" name="Freeform 4"/>
          <p:cNvSpPr/>
          <p:nvPr/>
        </p:nvSpPr>
        <p:spPr>
          <a:xfrm>
            <a:off x="215613" y="1887379"/>
            <a:ext cx="2384913" cy="4757515"/>
          </a:xfrm>
          <a:custGeom>
            <a:avLst/>
            <a:gdLst/>
            <a:ahLst/>
            <a:cxnLst/>
            <a:rect l="l" t="t" r="r" b="b"/>
            <a:pathLst>
              <a:path w="868775" h="1669301">
                <a:moveTo>
                  <a:pt x="0" y="0"/>
                </a:moveTo>
                <a:lnTo>
                  <a:pt x="868775" y="0"/>
                </a:lnTo>
                <a:lnTo>
                  <a:pt x="868775" y="1669301"/>
                </a:lnTo>
                <a:lnTo>
                  <a:pt x="0" y="1669301"/>
                </a:lnTo>
                <a:close/>
              </a:path>
            </a:pathLst>
          </a:custGeom>
          <a:solidFill>
            <a:srgbClr val="34586E"/>
          </a:solidFill>
          <a:ln w="9525" cap="sq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6" name="Group 46"/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/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5552294" y="163674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January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F9A8FFF2-40E9-4415-030B-37DF14846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grpSp>
        <p:nvGrpSpPr>
          <p:cNvPr id="90" name="Group 62">
            <a:extLst>
              <a:ext uri="{FF2B5EF4-FFF2-40B4-BE49-F238E27FC236}">
                <a16:creationId xmlns:a16="http://schemas.microsoft.com/office/drawing/2014/main" id="{ABA9D6DC-979C-9B69-F323-38336CFE5998}"/>
              </a:ext>
            </a:extLst>
          </p:cNvPr>
          <p:cNvGrpSpPr/>
          <p:nvPr/>
        </p:nvGrpSpPr>
        <p:grpSpPr>
          <a:xfrm>
            <a:off x="887850" y="2616020"/>
            <a:ext cx="3363417" cy="1464525"/>
            <a:chOff x="76200" y="47625"/>
            <a:chExt cx="11251443" cy="4899191"/>
          </a:xfrm>
        </p:grpSpPr>
        <p:sp>
          <p:nvSpPr>
            <p:cNvPr id="91" name="Freeform 63">
              <a:extLst>
                <a:ext uri="{FF2B5EF4-FFF2-40B4-BE49-F238E27FC236}">
                  <a16:creationId xmlns:a16="http://schemas.microsoft.com/office/drawing/2014/main" id="{16B138F0-AD73-1EE3-777C-1592DE88121D}"/>
                </a:ext>
              </a:extLst>
            </p:cNvPr>
            <p:cNvSpPr/>
            <p:nvPr/>
          </p:nvSpPr>
          <p:spPr>
            <a:xfrm>
              <a:off x="10588903" y="4217219"/>
              <a:ext cx="738740" cy="729597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TextBox 64">
              <a:extLst>
                <a:ext uri="{FF2B5EF4-FFF2-40B4-BE49-F238E27FC236}">
                  <a16:creationId xmlns:a16="http://schemas.microsoft.com/office/drawing/2014/main" id="{68BE5BA0-39F2-1AA3-63D1-98072E9A49C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95" name="TextBox 67">
            <a:extLst>
              <a:ext uri="{FF2B5EF4-FFF2-40B4-BE49-F238E27FC236}">
                <a16:creationId xmlns:a16="http://schemas.microsoft.com/office/drawing/2014/main" id="{D411A727-89F5-C976-908E-981B675FF4B8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108" name="Group 65">
            <a:extLst>
              <a:ext uri="{FF2B5EF4-FFF2-40B4-BE49-F238E27FC236}">
                <a16:creationId xmlns:a16="http://schemas.microsoft.com/office/drawing/2014/main" id="{D981F382-60D1-6F75-0029-BEBB64F0A3F5}"/>
              </a:ext>
            </a:extLst>
          </p:cNvPr>
          <p:cNvGrpSpPr/>
          <p:nvPr/>
        </p:nvGrpSpPr>
        <p:grpSpPr>
          <a:xfrm>
            <a:off x="8698304" y="5843689"/>
            <a:ext cx="220832" cy="193228"/>
            <a:chOff x="0" y="0"/>
            <a:chExt cx="812800" cy="711200"/>
          </a:xfrm>
        </p:grpSpPr>
        <p:sp>
          <p:nvSpPr>
            <p:cNvPr id="109" name="Freeform 66">
              <a:extLst>
                <a:ext uri="{FF2B5EF4-FFF2-40B4-BE49-F238E27FC236}">
                  <a16:creationId xmlns:a16="http://schemas.microsoft.com/office/drawing/2014/main" id="{A2ACB218-1AE1-CEE8-5599-8DC5635A8B7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0" name="TextBox 67">
              <a:extLst>
                <a:ext uri="{FF2B5EF4-FFF2-40B4-BE49-F238E27FC236}">
                  <a16:creationId xmlns:a16="http://schemas.microsoft.com/office/drawing/2014/main" id="{15B9ABF4-01E6-F403-EFCC-D3447F431A8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BDBC0517-C226-ECF3-7071-422C301AD9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5789" y="1651252"/>
            <a:ext cx="225572" cy="195089"/>
          </a:xfrm>
          <a:prstGeom prst="rect">
            <a:avLst/>
          </a:prstGeom>
        </p:spPr>
      </p:pic>
      <p:grpSp>
        <p:nvGrpSpPr>
          <p:cNvPr id="17" name="Group 65">
            <a:extLst>
              <a:ext uri="{FF2B5EF4-FFF2-40B4-BE49-F238E27FC236}">
                <a16:creationId xmlns:a16="http://schemas.microsoft.com/office/drawing/2014/main" id="{1743B04A-9401-C381-0397-4A4195250EAD}"/>
              </a:ext>
            </a:extLst>
          </p:cNvPr>
          <p:cNvGrpSpPr/>
          <p:nvPr/>
        </p:nvGrpSpPr>
        <p:grpSpPr>
          <a:xfrm>
            <a:off x="10120267" y="5949747"/>
            <a:ext cx="220832" cy="193228"/>
            <a:chOff x="0" y="0"/>
            <a:chExt cx="812800" cy="711200"/>
          </a:xfrm>
        </p:grpSpPr>
        <p:sp>
          <p:nvSpPr>
            <p:cNvPr id="18" name="Freeform 66">
              <a:extLst>
                <a:ext uri="{FF2B5EF4-FFF2-40B4-BE49-F238E27FC236}">
                  <a16:creationId xmlns:a16="http://schemas.microsoft.com/office/drawing/2014/main" id="{DDC712D9-4B2F-FEB6-6B9A-6BAB700A15B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67">
              <a:extLst>
                <a:ext uri="{FF2B5EF4-FFF2-40B4-BE49-F238E27FC236}">
                  <a16:creationId xmlns:a16="http://schemas.microsoft.com/office/drawing/2014/main" id="{4B2B503B-1288-8E22-D686-00B6B242FD0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" name="Group 65">
            <a:extLst>
              <a:ext uri="{FF2B5EF4-FFF2-40B4-BE49-F238E27FC236}">
                <a16:creationId xmlns:a16="http://schemas.microsoft.com/office/drawing/2014/main" id="{97C94D17-BC8F-1F04-2C40-94F3675E3A14}"/>
              </a:ext>
            </a:extLst>
          </p:cNvPr>
          <p:cNvGrpSpPr/>
          <p:nvPr/>
        </p:nvGrpSpPr>
        <p:grpSpPr>
          <a:xfrm>
            <a:off x="3969737" y="1695046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41D66BEB-BE49-EE5D-A16A-AD9D315F556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C075E0B2-727F-C333-EC6B-AC4D0F968D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45A5AD17-FC9D-003F-ABC6-B7CB730229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4256" y="5846930"/>
            <a:ext cx="225572" cy="195089"/>
          </a:xfrm>
          <a:prstGeom prst="rect">
            <a:avLst/>
          </a:prstGeom>
        </p:spPr>
      </p:pic>
      <p:grpSp>
        <p:nvGrpSpPr>
          <p:cNvPr id="27" name="Group 62">
            <a:extLst>
              <a:ext uri="{FF2B5EF4-FFF2-40B4-BE49-F238E27FC236}">
                <a16:creationId xmlns:a16="http://schemas.microsoft.com/office/drawing/2014/main" id="{9CDD7B04-9146-1074-7263-B1B6B73E77C2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60D0458-139A-C80D-FD19-298283F1541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CE56210-86C6-536F-176C-262ADE72FE4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30" name="Freeform 47">
            <a:extLst>
              <a:ext uri="{FF2B5EF4-FFF2-40B4-BE49-F238E27FC236}">
                <a16:creationId xmlns:a16="http://schemas.microsoft.com/office/drawing/2014/main" id="{7B4CE8A2-5918-B23F-1689-5C9C51FE6B99}"/>
              </a:ext>
            </a:extLst>
          </p:cNvPr>
          <p:cNvSpPr/>
          <p:nvPr/>
        </p:nvSpPr>
        <p:spPr>
          <a:xfrm rot="2700000">
            <a:off x="10197270" y="1649602"/>
            <a:ext cx="293842" cy="2938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812800" y="406400"/>
                </a:lnTo>
                <a:lnTo>
                  <a:pt x="406400" y="812800"/>
                </a:lnTo>
                <a:lnTo>
                  <a:pt x="0" y="406400"/>
                </a:lnTo>
                <a:lnTo>
                  <a:pt x="406400" y="0"/>
                </a:lnTo>
                <a:close/>
              </a:path>
            </a:pathLst>
          </a:custGeom>
          <a:solidFill>
            <a:srgbClr val="E13716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21" name="Group 65">
            <a:extLst>
              <a:ext uri="{FF2B5EF4-FFF2-40B4-BE49-F238E27FC236}">
                <a16:creationId xmlns:a16="http://schemas.microsoft.com/office/drawing/2014/main" id="{1653AB15-0181-74D6-DC5A-BE3F9B511C79}"/>
              </a:ext>
            </a:extLst>
          </p:cNvPr>
          <p:cNvGrpSpPr/>
          <p:nvPr/>
        </p:nvGrpSpPr>
        <p:grpSpPr>
          <a:xfrm>
            <a:off x="5574434" y="3342732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C7E43103-E08C-B961-C1C0-FB06D7C1D96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E70D75DE-F345-BA2E-BA35-EE766B8799A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5">
            <a:extLst>
              <a:ext uri="{FF2B5EF4-FFF2-40B4-BE49-F238E27FC236}">
                <a16:creationId xmlns:a16="http://schemas.microsoft.com/office/drawing/2014/main" id="{31E90651-E853-06DC-AF45-574CC844C368}"/>
              </a:ext>
            </a:extLst>
          </p:cNvPr>
          <p:cNvGrpSpPr/>
          <p:nvPr/>
        </p:nvGrpSpPr>
        <p:grpSpPr>
          <a:xfrm>
            <a:off x="5536389" y="4547271"/>
            <a:ext cx="220832" cy="193228"/>
            <a:chOff x="0" y="0"/>
            <a:chExt cx="812800" cy="711200"/>
          </a:xfrm>
        </p:grpSpPr>
        <p:sp>
          <p:nvSpPr>
            <p:cNvPr id="25" name="Freeform 66">
              <a:extLst>
                <a:ext uri="{FF2B5EF4-FFF2-40B4-BE49-F238E27FC236}">
                  <a16:creationId xmlns:a16="http://schemas.microsoft.com/office/drawing/2014/main" id="{69FDCDD8-CCD5-3D75-F6AF-987D1BD80FD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272363BD-0896-212F-04E9-DF7BEBCD0C1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6AEB201E-D7FC-71A5-62CC-0BADBA109132}"/>
              </a:ext>
            </a:extLst>
          </p:cNvPr>
          <p:cNvGrpSpPr/>
          <p:nvPr/>
        </p:nvGrpSpPr>
        <p:grpSpPr>
          <a:xfrm>
            <a:off x="8697052" y="3031323"/>
            <a:ext cx="242972" cy="242972"/>
            <a:chOff x="0" y="0"/>
            <a:chExt cx="812800" cy="812800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66450D0B-2CED-BE31-A456-3102CE54C93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C24776EF-F138-5C1B-BB75-59BD585F440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2">
            <a:extLst>
              <a:ext uri="{FF2B5EF4-FFF2-40B4-BE49-F238E27FC236}">
                <a16:creationId xmlns:a16="http://schemas.microsoft.com/office/drawing/2014/main" id="{C7B90938-80B4-AEB6-B847-5453C6B1A76A}"/>
              </a:ext>
            </a:extLst>
          </p:cNvPr>
          <p:cNvGrpSpPr/>
          <p:nvPr/>
        </p:nvGrpSpPr>
        <p:grpSpPr>
          <a:xfrm>
            <a:off x="10136413" y="6310135"/>
            <a:ext cx="242972" cy="242972"/>
            <a:chOff x="0" y="0"/>
            <a:chExt cx="812800" cy="812800"/>
          </a:xfrm>
        </p:grpSpPr>
        <p:sp>
          <p:nvSpPr>
            <p:cNvPr id="36" name="Freeform 63">
              <a:extLst>
                <a:ext uri="{FF2B5EF4-FFF2-40B4-BE49-F238E27FC236}">
                  <a16:creationId xmlns:a16="http://schemas.microsoft.com/office/drawing/2014/main" id="{86EDF23D-9F6D-BD86-9E9C-2822C3E8C58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02D820AB-5B4F-75BE-1D62-2FEB932B167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2593BA79-1253-AB66-737D-F8ECD2DA2B43}"/>
              </a:ext>
            </a:extLst>
          </p:cNvPr>
          <p:cNvGrpSpPr/>
          <p:nvPr/>
        </p:nvGrpSpPr>
        <p:grpSpPr>
          <a:xfrm>
            <a:off x="8597706" y="4104454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FE04A882-ABA9-C91D-7A37-D70D0F1132B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7B8A3DD1-B68B-E22B-90CE-C4D340224B2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2" name="TextBox 5">
            <a:extLst>
              <a:ext uri="{FF2B5EF4-FFF2-40B4-BE49-F238E27FC236}">
                <a16:creationId xmlns:a16="http://schemas.microsoft.com/office/drawing/2014/main" id="{71AD82FA-0D25-0190-AB50-C0DA10E5A38D}"/>
              </a:ext>
            </a:extLst>
          </p:cNvPr>
          <p:cNvSpPr txBox="1"/>
          <p:nvPr/>
        </p:nvSpPr>
        <p:spPr>
          <a:xfrm>
            <a:off x="192834" y="2002049"/>
            <a:ext cx="2384913" cy="483895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r>
              <a:rPr lang="en-US" sz="1600" b="1" dirty="0">
                <a:solidFill>
                  <a:srgbClr val="FFFFFF"/>
                </a:solidFill>
                <a:latin typeface="DM Sans"/>
              </a:rPr>
              <a:t>Bradford Activity Hub</a:t>
            </a:r>
          </a:p>
          <a:p>
            <a:pPr algn="ctr">
              <a:lnSpc>
                <a:spcPts val="2379"/>
              </a:lnSpc>
            </a:pPr>
            <a:endParaRPr lang="en-US" sz="1600" b="1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endParaRPr lang="en-US" sz="1600" b="1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r>
              <a:rPr lang="en-US" sz="1100" dirty="0">
                <a:solidFill>
                  <a:srgbClr val="FFFFFF"/>
                </a:solidFill>
                <a:latin typeface="DM Sans"/>
              </a:rPr>
              <a:t>Please note Monday and Tuesday we are based at: Fountains Church, </a:t>
            </a:r>
            <a:r>
              <a:rPr lang="en-US" sz="1100" dirty="0" err="1">
                <a:solidFill>
                  <a:srgbClr val="FFFFFF"/>
                </a:solidFill>
                <a:latin typeface="DM Sans"/>
              </a:rPr>
              <a:t>Glydegate</a:t>
            </a:r>
            <a:r>
              <a:rPr lang="en-US" sz="1100" dirty="0">
                <a:solidFill>
                  <a:srgbClr val="FFFFFF"/>
                </a:solidFill>
                <a:latin typeface="DM Sans"/>
              </a:rPr>
              <a:t>, BD5 0BQ</a:t>
            </a:r>
            <a:endParaRPr lang="en-US" sz="1100" b="1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endParaRPr lang="en-US" sz="1100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r>
              <a:rPr lang="en-US" sz="1100" dirty="0">
                <a:solidFill>
                  <a:schemeClr val="bg1"/>
                </a:solidFill>
                <a:latin typeface="DM Sans"/>
              </a:rPr>
              <a:t>Contact numbers: </a:t>
            </a:r>
            <a:r>
              <a:rPr lang="en-GB" sz="1100" dirty="0">
                <a:solidFill>
                  <a:schemeClr val="bg1"/>
                </a:solidFill>
                <a:latin typeface="DM Sans"/>
              </a:rPr>
              <a:t>07586552856</a:t>
            </a:r>
          </a:p>
          <a:p>
            <a:pPr algn="ctr">
              <a:lnSpc>
                <a:spcPts val="2379"/>
              </a:lnSpc>
            </a:pPr>
            <a:r>
              <a:rPr lang="en-GB" sz="1100" dirty="0">
                <a:solidFill>
                  <a:schemeClr val="bg1"/>
                </a:solidFill>
                <a:latin typeface="DM Sans"/>
              </a:rPr>
              <a:t>07813197403</a:t>
            </a:r>
            <a:endParaRPr lang="en-GB" sz="1100" dirty="0">
              <a:solidFill>
                <a:schemeClr val="bg1"/>
              </a:solidFill>
              <a:latin typeface="DM Sans" pitchFamily="2" charset="0"/>
            </a:endParaRPr>
          </a:p>
          <a:p>
            <a:pPr algn="ctr">
              <a:lnSpc>
                <a:spcPts val="2379"/>
              </a:lnSpc>
            </a:pPr>
            <a:endParaRPr lang="en-GB" sz="1100" dirty="0">
              <a:solidFill>
                <a:schemeClr val="bg1"/>
              </a:solidFill>
              <a:latin typeface="DM Sans" pitchFamily="2" charset="0"/>
            </a:endParaRPr>
          </a:p>
          <a:p>
            <a:pPr algn="ctr">
              <a:lnSpc>
                <a:spcPts val="2379"/>
              </a:lnSpc>
            </a:pPr>
            <a:r>
              <a:rPr lang="en-GB" sz="1100" dirty="0">
                <a:solidFill>
                  <a:schemeClr val="bg1"/>
                </a:solidFill>
                <a:latin typeface="DM Sans"/>
              </a:rPr>
              <a:t>9:30am – 3.30pm</a:t>
            </a:r>
          </a:p>
          <a:p>
            <a:pPr algn="ctr">
              <a:lnSpc>
                <a:spcPts val="2379"/>
              </a:lnSpc>
            </a:pPr>
            <a:r>
              <a:rPr lang="en-GB" sz="1100" dirty="0">
                <a:solidFill>
                  <a:schemeClr val="bg1"/>
                </a:solidFill>
                <a:latin typeface="DM Sans"/>
              </a:rPr>
              <a:t>Monday, Tuesday, Thursday and Friday</a:t>
            </a:r>
          </a:p>
          <a:p>
            <a:pPr algn="ctr">
              <a:lnSpc>
                <a:spcPts val="2379"/>
              </a:lnSpc>
            </a:pPr>
            <a:endParaRPr lang="en-GB" sz="1400" dirty="0">
              <a:solidFill>
                <a:schemeClr val="bg1"/>
              </a:solidFill>
              <a:latin typeface="DM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00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28EA74-E297-7FF3-8847-C76427B84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914032"/>
              </p:ext>
            </p:extLst>
          </p:nvPr>
        </p:nvGraphicFramePr>
        <p:xfrm>
          <a:off x="2801180" y="703118"/>
          <a:ext cx="7657406" cy="6503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741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765741">
                  <a:extLst>
                    <a:ext uri="{9D8B030D-6E8A-4147-A177-3AD203B41FA5}">
                      <a16:colId xmlns:a16="http://schemas.microsoft.com/office/drawing/2014/main" val="2030649656"/>
                    </a:ext>
                  </a:extLst>
                </a:gridCol>
                <a:gridCol w="1531481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531481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531481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531481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91213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13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14th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Wednesday 15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Thursday 16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Friday 17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84027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cooking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r>
                        <a:rPr lang="en-US" sz="1200" dirty="0"/>
                        <a:t>Max of 6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Training for the future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09.30 -11.00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Employment pathways </a:t>
                      </a:r>
                    </a:p>
                    <a:p>
                      <a:pPr algn="ctr"/>
                      <a:r>
                        <a:rPr lang="en-US" sz="1200" dirty="0"/>
                        <a:t>Day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Training and job  opportunity's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CV building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Interview techniques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Disclosure support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Signposting to training providers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Housing drop-in</a:t>
                      </a:r>
                    </a:p>
                    <a:p>
                      <a:pPr algn="ctr"/>
                      <a:r>
                        <a:rPr lang="en-US" sz="1200" dirty="0"/>
                        <a:t>09.30-12.30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Rainbow </a:t>
                      </a:r>
                    </a:p>
                    <a:p>
                      <a:pPr algn="ctr"/>
                      <a:r>
                        <a:rPr lang="en-US" sz="1200" dirty="0"/>
                        <a:t>LGBTQ+</a:t>
                      </a:r>
                    </a:p>
                    <a:p>
                      <a:pPr algn="ctr"/>
                      <a:r>
                        <a:rPr lang="en-US" sz="1200" dirty="0"/>
                        <a:t>Group</a:t>
                      </a:r>
                    </a:p>
                    <a:p>
                      <a:pPr algn="ctr"/>
                      <a:r>
                        <a:rPr lang="en-US" sz="1200" dirty="0"/>
                        <a:t>09.30-12.30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87040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Women's drop 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11.00-13.00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25573"/>
                  </a:ext>
                </a:extLst>
              </a:tr>
              <a:tr h="207328"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Young person (18-25)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Finance, benefit and debt support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  <a:endParaRPr lang="en-GB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87675"/>
                  </a:ext>
                </a:extLst>
              </a:tr>
              <a:tr h="1585109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dirty="0"/>
                        <a:t>FBD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13.00-14.00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Wipe the slate clean (setting goals for the future)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1pm-3pm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 </a:t>
                      </a:r>
                    </a:p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64409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Combined communication 13.00-15.00</a:t>
                      </a:r>
                    </a:p>
                    <a:p>
                      <a:pPr algn="ctr"/>
                      <a:r>
                        <a:rPr lang="en-US" sz="1200" dirty="0"/>
                        <a:t>Thoughts and behavior’s</a:t>
                      </a:r>
                    </a:p>
                    <a:p>
                      <a:pPr algn="ctr"/>
                      <a:r>
                        <a:rPr lang="en-US" sz="1200" dirty="0"/>
                        <a:t>14.00-15.00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Journalling 2pm-3pm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/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Please note Monday and Tuesday 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* Please note Wednesday, Thursday and Friday we are based at: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3.30pm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Monday, Tuesday, Thursday and Friday</a:t>
              </a: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/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5552294" y="163674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January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F9A8FFF2-40E9-4415-030B-37DF14846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grpSp>
        <p:nvGrpSpPr>
          <p:cNvPr id="90" name="Group 62">
            <a:extLst>
              <a:ext uri="{FF2B5EF4-FFF2-40B4-BE49-F238E27FC236}">
                <a16:creationId xmlns:a16="http://schemas.microsoft.com/office/drawing/2014/main" id="{ABA9D6DC-979C-9B69-F323-38336CFE5998}"/>
              </a:ext>
            </a:extLst>
          </p:cNvPr>
          <p:cNvGrpSpPr/>
          <p:nvPr/>
        </p:nvGrpSpPr>
        <p:grpSpPr>
          <a:xfrm>
            <a:off x="71667" y="2542032"/>
            <a:ext cx="3363417" cy="1464525"/>
            <a:chOff x="76200" y="47625"/>
            <a:chExt cx="11251443" cy="4899191"/>
          </a:xfrm>
        </p:grpSpPr>
        <p:sp>
          <p:nvSpPr>
            <p:cNvPr id="91" name="Freeform 63">
              <a:extLst>
                <a:ext uri="{FF2B5EF4-FFF2-40B4-BE49-F238E27FC236}">
                  <a16:creationId xmlns:a16="http://schemas.microsoft.com/office/drawing/2014/main" id="{16B138F0-AD73-1EE3-777C-1592DE88121D}"/>
                </a:ext>
              </a:extLst>
            </p:cNvPr>
            <p:cNvSpPr/>
            <p:nvPr/>
          </p:nvSpPr>
          <p:spPr>
            <a:xfrm>
              <a:off x="10588903" y="4217219"/>
              <a:ext cx="738740" cy="729597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TextBox 64">
              <a:extLst>
                <a:ext uri="{FF2B5EF4-FFF2-40B4-BE49-F238E27FC236}">
                  <a16:creationId xmlns:a16="http://schemas.microsoft.com/office/drawing/2014/main" id="{68BE5BA0-39F2-1AA3-63D1-98072E9A49C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95" name="TextBox 67">
            <a:extLst>
              <a:ext uri="{FF2B5EF4-FFF2-40B4-BE49-F238E27FC236}">
                <a16:creationId xmlns:a16="http://schemas.microsoft.com/office/drawing/2014/main" id="{D411A727-89F5-C976-908E-981B675FF4B8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108" name="Group 65">
            <a:extLst>
              <a:ext uri="{FF2B5EF4-FFF2-40B4-BE49-F238E27FC236}">
                <a16:creationId xmlns:a16="http://schemas.microsoft.com/office/drawing/2014/main" id="{D981F382-60D1-6F75-0029-BEBB64F0A3F5}"/>
              </a:ext>
            </a:extLst>
          </p:cNvPr>
          <p:cNvGrpSpPr/>
          <p:nvPr/>
        </p:nvGrpSpPr>
        <p:grpSpPr>
          <a:xfrm>
            <a:off x="8623137" y="5687436"/>
            <a:ext cx="220832" cy="193228"/>
            <a:chOff x="0" y="0"/>
            <a:chExt cx="812800" cy="711200"/>
          </a:xfrm>
        </p:grpSpPr>
        <p:sp>
          <p:nvSpPr>
            <p:cNvPr id="109" name="Freeform 66">
              <a:extLst>
                <a:ext uri="{FF2B5EF4-FFF2-40B4-BE49-F238E27FC236}">
                  <a16:creationId xmlns:a16="http://schemas.microsoft.com/office/drawing/2014/main" id="{A2ACB218-1AE1-CEE8-5599-8DC5635A8B7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0" name="TextBox 67">
              <a:extLst>
                <a:ext uri="{FF2B5EF4-FFF2-40B4-BE49-F238E27FC236}">
                  <a16:creationId xmlns:a16="http://schemas.microsoft.com/office/drawing/2014/main" id="{15B9ABF4-01E6-F403-EFCC-D3447F431A8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BDBC0517-C226-ECF3-7071-422C301AD9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5789" y="1651252"/>
            <a:ext cx="225572" cy="195089"/>
          </a:xfrm>
          <a:prstGeom prst="rect">
            <a:avLst/>
          </a:prstGeom>
        </p:spPr>
      </p:pic>
      <p:grpSp>
        <p:nvGrpSpPr>
          <p:cNvPr id="8" name="Group 65">
            <a:extLst>
              <a:ext uri="{FF2B5EF4-FFF2-40B4-BE49-F238E27FC236}">
                <a16:creationId xmlns:a16="http://schemas.microsoft.com/office/drawing/2014/main" id="{97C94D17-BC8F-1F04-2C40-94F3675E3A14}"/>
              </a:ext>
            </a:extLst>
          </p:cNvPr>
          <p:cNvGrpSpPr/>
          <p:nvPr/>
        </p:nvGrpSpPr>
        <p:grpSpPr>
          <a:xfrm>
            <a:off x="4056585" y="1739184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41D66BEB-BE49-EE5D-A16A-AD9D315F556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C075E0B2-727F-C333-EC6B-AC4D0F968D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45A5AD17-FC9D-003F-ABC6-B7CB730229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090" y="6640202"/>
            <a:ext cx="225572" cy="195089"/>
          </a:xfrm>
          <a:prstGeom prst="rect">
            <a:avLst/>
          </a:prstGeom>
        </p:spPr>
      </p:pic>
      <p:grpSp>
        <p:nvGrpSpPr>
          <p:cNvPr id="27" name="Group 62">
            <a:extLst>
              <a:ext uri="{FF2B5EF4-FFF2-40B4-BE49-F238E27FC236}">
                <a16:creationId xmlns:a16="http://schemas.microsoft.com/office/drawing/2014/main" id="{9CDD7B04-9146-1074-7263-B1B6B73E77C2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60D0458-139A-C80D-FD19-298283F1541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CE56210-86C6-536F-176C-262ADE72FE4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30" name="Freeform 47">
            <a:extLst>
              <a:ext uri="{FF2B5EF4-FFF2-40B4-BE49-F238E27FC236}">
                <a16:creationId xmlns:a16="http://schemas.microsoft.com/office/drawing/2014/main" id="{7B4CE8A2-5918-B23F-1689-5C9C51FE6B99}"/>
              </a:ext>
            </a:extLst>
          </p:cNvPr>
          <p:cNvSpPr/>
          <p:nvPr/>
        </p:nvSpPr>
        <p:spPr>
          <a:xfrm rot="2700000">
            <a:off x="10197270" y="1649602"/>
            <a:ext cx="293842" cy="2938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812800" y="406400"/>
                </a:lnTo>
                <a:lnTo>
                  <a:pt x="406400" y="812800"/>
                </a:lnTo>
                <a:lnTo>
                  <a:pt x="0" y="406400"/>
                </a:lnTo>
                <a:lnTo>
                  <a:pt x="406400" y="0"/>
                </a:lnTo>
                <a:close/>
              </a:path>
            </a:pathLst>
          </a:custGeom>
          <a:solidFill>
            <a:srgbClr val="E13716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21" name="Group 65">
            <a:extLst>
              <a:ext uri="{FF2B5EF4-FFF2-40B4-BE49-F238E27FC236}">
                <a16:creationId xmlns:a16="http://schemas.microsoft.com/office/drawing/2014/main" id="{1653AB15-0181-74D6-DC5A-BE3F9B511C79}"/>
              </a:ext>
            </a:extLst>
          </p:cNvPr>
          <p:cNvGrpSpPr/>
          <p:nvPr/>
        </p:nvGrpSpPr>
        <p:grpSpPr>
          <a:xfrm>
            <a:off x="5563364" y="3469083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C7E43103-E08C-B961-C1C0-FB06D7C1D96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E70D75DE-F345-BA2E-BA35-EE766B8799A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4" name="Group 65">
            <a:extLst>
              <a:ext uri="{FF2B5EF4-FFF2-40B4-BE49-F238E27FC236}">
                <a16:creationId xmlns:a16="http://schemas.microsoft.com/office/drawing/2014/main" id="{31E90651-E853-06DC-AF45-574CC844C368}"/>
              </a:ext>
            </a:extLst>
          </p:cNvPr>
          <p:cNvGrpSpPr/>
          <p:nvPr/>
        </p:nvGrpSpPr>
        <p:grpSpPr>
          <a:xfrm>
            <a:off x="5528859" y="4010367"/>
            <a:ext cx="220832" cy="193228"/>
            <a:chOff x="0" y="0"/>
            <a:chExt cx="812800" cy="711200"/>
          </a:xfrm>
        </p:grpSpPr>
        <p:sp>
          <p:nvSpPr>
            <p:cNvPr id="25" name="Freeform 66">
              <a:extLst>
                <a:ext uri="{FF2B5EF4-FFF2-40B4-BE49-F238E27FC236}">
                  <a16:creationId xmlns:a16="http://schemas.microsoft.com/office/drawing/2014/main" id="{69FDCDD8-CCD5-3D75-F6AF-987D1BD80FD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272363BD-0896-212F-04E9-DF7BEBCD0C1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2593BA79-1253-AB66-737D-F8ECD2DA2B43}"/>
              </a:ext>
            </a:extLst>
          </p:cNvPr>
          <p:cNvGrpSpPr/>
          <p:nvPr/>
        </p:nvGrpSpPr>
        <p:grpSpPr>
          <a:xfrm>
            <a:off x="8658737" y="4072908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FE04A882-ABA9-C91D-7A37-D70D0F1132B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7B8A3DD1-B68B-E22B-90CE-C4D340224B2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8738899B-A116-2355-4C90-0EC063B867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0261" y="5662120"/>
            <a:ext cx="243861" cy="24386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953C34E-C5C3-06F5-7D93-CAE0E1EAC4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4401" y="3892427"/>
            <a:ext cx="213378" cy="2133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4C3531-B355-1949-56FA-504FCE3F31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31976" y="1750247"/>
            <a:ext cx="213378" cy="21337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8EA4921-0433-C7F9-E88B-E55D410857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23994" y="4083953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390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28EA74-E297-7FF3-8847-C76427B84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402848"/>
              </p:ext>
            </p:extLst>
          </p:nvPr>
        </p:nvGraphicFramePr>
        <p:xfrm>
          <a:off x="2801180" y="703118"/>
          <a:ext cx="7657406" cy="6503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741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765741">
                  <a:extLst>
                    <a:ext uri="{9D8B030D-6E8A-4147-A177-3AD203B41FA5}">
                      <a16:colId xmlns:a16="http://schemas.microsoft.com/office/drawing/2014/main" val="2030649656"/>
                    </a:ext>
                  </a:extLst>
                </a:gridCol>
                <a:gridCol w="1531481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531481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531481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531481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91213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20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21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Wednesday 22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Thursday 23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Friday 24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84027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cooking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r>
                        <a:rPr lang="en-US" sz="1200" dirty="0"/>
                        <a:t>Max of 6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Training for the future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09.30 -11.00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Employment pathways </a:t>
                      </a:r>
                    </a:p>
                    <a:p>
                      <a:pPr algn="ctr"/>
                      <a:r>
                        <a:rPr lang="en-US" sz="1200" dirty="0"/>
                        <a:t>Day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Training and job  opportunity's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CV building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Interview techniques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Disclosure support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Signposting to training providers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Housing drop-in</a:t>
                      </a:r>
                    </a:p>
                    <a:p>
                      <a:pPr algn="ctr"/>
                      <a:r>
                        <a:rPr lang="en-US" sz="1200" dirty="0"/>
                        <a:t>09.30-12.30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Rainbow </a:t>
                      </a:r>
                    </a:p>
                    <a:p>
                      <a:pPr algn="ctr"/>
                      <a:r>
                        <a:rPr lang="en-US" sz="1200" dirty="0"/>
                        <a:t>LGBTQ+</a:t>
                      </a:r>
                    </a:p>
                    <a:p>
                      <a:pPr algn="ctr"/>
                      <a:r>
                        <a:rPr lang="en-US" sz="1200" dirty="0"/>
                        <a:t>Group</a:t>
                      </a:r>
                    </a:p>
                    <a:p>
                      <a:pPr algn="ctr"/>
                      <a:r>
                        <a:rPr lang="en-US" sz="1200" dirty="0"/>
                        <a:t>09.30-12.30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87040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Women's drop 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11.00-13.00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25573"/>
                  </a:ext>
                </a:extLst>
              </a:tr>
              <a:tr h="207328"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/>
                        <a:t>Young person (18-25)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400" dirty="0"/>
                        <a:t>13.00-14.00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Finance, benefit and debt support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  <a:endParaRPr lang="en-GB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87675"/>
                  </a:ext>
                </a:extLst>
              </a:tr>
              <a:tr h="1585109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dirty="0"/>
                        <a:t>FBD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13.00-14.00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Wipe the slate clean (setting goals for the future)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1pm-3pm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 </a:t>
                      </a:r>
                    </a:p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64409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Combined communication 13.00-15.00</a:t>
                      </a:r>
                    </a:p>
                    <a:p>
                      <a:pPr algn="ctr"/>
                      <a:r>
                        <a:rPr lang="en-US" sz="1200" dirty="0"/>
                        <a:t>Thoughts and behavior’s</a:t>
                      </a:r>
                    </a:p>
                    <a:p>
                      <a:pPr algn="ctr"/>
                      <a:r>
                        <a:rPr lang="en-US" sz="1200" dirty="0"/>
                        <a:t>14.00-15.00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Journalling 2pm-3pm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</a:tbl>
          </a:graphicData>
        </a:graphic>
      </p:graphicFrame>
      <p:sp>
        <p:nvSpPr>
          <p:cNvPr id="4" name="Freeform 4"/>
          <p:cNvSpPr/>
          <p:nvPr/>
        </p:nvSpPr>
        <p:spPr>
          <a:xfrm>
            <a:off x="215613" y="1887379"/>
            <a:ext cx="2384913" cy="4757515"/>
          </a:xfrm>
          <a:custGeom>
            <a:avLst/>
            <a:gdLst/>
            <a:ahLst/>
            <a:cxnLst/>
            <a:rect l="l" t="t" r="r" b="b"/>
            <a:pathLst>
              <a:path w="868775" h="1669301">
                <a:moveTo>
                  <a:pt x="0" y="0"/>
                </a:moveTo>
                <a:lnTo>
                  <a:pt x="868775" y="0"/>
                </a:lnTo>
                <a:lnTo>
                  <a:pt x="868775" y="1669301"/>
                </a:lnTo>
                <a:lnTo>
                  <a:pt x="0" y="1669301"/>
                </a:lnTo>
                <a:close/>
              </a:path>
            </a:pathLst>
          </a:custGeom>
          <a:solidFill>
            <a:srgbClr val="34586E"/>
          </a:solidFill>
          <a:ln w="9525" cap="sq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6" name="Group 46"/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/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5552294" y="163674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January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F9A8FFF2-40E9-4415-030B-37DF14846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grpSp>
        <p:nvGrpSpPr>
          <p:cNvPr id="90" name="Group 62">
            <a:extLst>
              <a:ext uri="{FF2B5EF4-FFF2-40B4-BE49-F238E27FC236}">
                <a16:creationId xmlns:a16="http://schemas.microsoft.com/office/drawing/2014/main" id="{ABA9D6DC-979C-9B69-F323-38336CFE5998}"/>
              </a:ext>
            </a:extLst>
          </p:cNvPr>
          <p:cNvGrpSpPr/>
          <p:nvPr/>
        </p:nvGrpSpPr>
        <p:grpSpPr>
          <a:xfrm>
            <a:off x="132227" y="2542032"/>
            <a:ext cx="3363417" cy="1464525"/>
            <a:chOff x="76200" y="47625"/>
            <a:chExt cx="11251443" cy="4899191"/>
          </a:xfrm>
        </p:grpSpPr>
        <p:sp>
          <p:nvSpPr>
            <p:cNvPr id="91" name="Freeform 63">
              <a:extLst>
                <a:ext uri="{FF2B5EF4-FFF2-40B4-BE49-F238E27FC236}">
                  <a16:creationId xmlns:a16="http://schemas.microsoft.com/office/drawing/2014/main" id="{16B138F0-AD73-1EE3-777C-1592DE88121D}"/>
                </a:ext>
              </a:extLst>
            </p:cNvPr>
            <p:cNvSpPr/>
            <p:nvPr/>
          </p:nvSpPr>
          <p:spPr>
            <a:xfrm>
              <a:off x="10588903" y="4217219"/>
              <a:ext cx="738740" cy="729597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TextBox 64">
              <a:extLst>
                <a:ext uri="{FF2B5EF4-FFF2-40B4-BE49-F238E27FC236}">
                  <a16:creationId xmlns:a16="http://schemas.microsoft.com/office/drawing/2014/main" id="{68BE5BA0-39F2-1AA3-63D1-98072E9A49C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95" name="TextBox 67">
            <a:extLst>
              <a:ext uri="{FF2B5EF4-FFF2-40B4-BE49-F238E27FC236}">
                <a16:creationId xmlns:a16="http://schemas.microsoft.com/office/drawing/2014/main" id="{D411A727-89F5-C976-908E-981B675FF4B8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108" name="Group 65">
            <a:extLst>
              <a:ext uri="{FF2B5EF4-FFF2-40B4-BE49-F238E27FC236}">
                <a16:creationId xmlns:a16="http://schemas.microsoft.com/office/drawing/2014/main" id="{D981F382-60D1-6F75-0029-BEBB64F0A3F5}"/>
              </a:ext>
            </a:extLst>
          </p:cNvPr>
          <p:cNvGrpSpPr/>
          <p:nvPr/>
        </p:nvGrpSpPr>
        <p:grpSpPr>
          <a:xfrm>
            <a:off x="8698304" y="5843689"/>
            <a:ext cx="220832" cy="193228"/>
            <a:chOff x="0" y="0"/>
            <a:chExt cx="812800" cy="711200"/>
          </a:xfrm>
        </p:grpSpPr>
        <p:sp>
          <p:nvSpPr>
            <p:cNvPr id="109" name="Freeform 66">
              <a:extLst>
                <a:ext uri="{FF2B5EF4-FFF2-40B4-BE49-F238E27FC236}">
                  <a16:creationId xmlns:a16="http://schemas.microsoft.com/office/drawing/2014/main" id="{A2ACB218-1AE1-CEE8-5599-8DC5635A8B7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0" name="TextBox 67">
              <a:extLst>
                <a:ext uri="{FF2B5EF4-FFF2-40B4-BE49-F238E27FC236}">
                  <a16:creationId xmlns:a16="http://schemas.microsoft.com/office/drawing/2014/main" id="{15B9ABF4-01E6-F403-EFCC-D3447F431A8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BDBC0517-C226-ECF3-7071-422C301AD9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5789" y="1651252"/>
            <a:ext cx="225572" cy="195089"/>
          </a:xfrm>
          <a:prstGeom prst="rect">
            <a:avLst/>
          </a:prstGeom>
        </p:spPr>
      </p:pic>
      <p:grpSp>
        <p:nvGrpSpPr>
          <p:cNvPr id="8" name="Group 65">
            <a:extLst>
              <a:ext uri="{FF2B5EF4-FFF2-40B4-BE49-F238E27FC236}">
                <a16:creationId xmlns:a16="http://schemas.microsoft.com/office/drawing/2014/main" id="{97C94D17-BC8F-1F04-2C40-94F3675E3A14}"/>
              </a:ext>
            </a:extLst>
          </p:cNvPr>
          <p:cNvGrpSpPr/>
          <p:nvPr/>
        </p:nvGrpSpPr>
        <p:grpSpPr>
          <a:xfrm>
            <a:off x="3969737" y="1695046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41D66BEB-BE49-EE5D-A16A-AD9D315F556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C075E0B2-727F-C333-EC6B-AC4D0F968D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45A5AD17-FC9D-003F-ABC6-B7CB730229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77783" y="6598492"/>
            <a:ext cx="225572" cy="195089"/>
          </a:xfrm>
          <a:prstGeom prst="rect">
            <a:avLst/>
          </a:prstGeom>
        </p:spPr>
      </p:pic>
      <p:grpSp>
        <p:nvGrpSpPr>
          <p:cNvPr id="27" name="Group 62">
            <a:extLst>
              <a:ext uri="{FF2B5EF4-FFF2-40B4-BE49-F238E27FC236}">
                <a16:creationId xmlns:a16="http://schemas.microsoft.com/office/drawing/2014/main" id="{9CDD7B04-9146-1074-7263-B1B6B73E77C2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60D0458-139A-C80D-FD19-298283F1541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CE56210-86C6-536F-176C-262ADE72FE4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30" name="Freeform 47">
            <a:extLst>
              <a:ext uri="{FF2B5EF4-FFF2-40B4-BE49-F238E27FC236}">
                <a16:creationId xmlns:a16="http://schemas.microsoft.com/office/drawing/2014/main" id="{7B4CE8A2-5918-B23F-1689-5C9C51FE6B99}"/>
              </a:ext>
            </a:extLst>
          </p:cNvPr>
          <p:cNvSpPr/>
          <p:nvPr/>
        </p:nvSpPr>
        <p:spPr>
          <a:xfrm rot="2700000">
            <a:off x="10197270" y="1649602"/>
            <a:ext cx="293842" cy="2938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812800" y="406400"/>
                </a:lnTo>
                <a:lnTo>
                  <a:pt x="406400" y="812800"/>
                </a:lnTo>
                <a:lnTo>
                  <a:pt x="0" y="406400"/>
                </a:lnTo>
                <a:lnTo>
                  <a:pt x="406400" y="0"/>
                </a:lnTo>
                <a:close/>
              </a:path>
            </a:pathLst>
          </a:custGeom>
          <a:solidFill>
            <a:srgbClr val="E13716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21" name="Group 65">
            <a:extLst>
              <a:ext uri="{FF2B5EF4-FFF2-40B4-BE49-F238E27FC236}">
                <a16:creationId xmlns:a16="http://schemas.microsoft.com/office/drawing/2014/main" id="{1653AB15-0181-74D6-DC5A-BE3F9B511C79}"/>
              </a:ext>
            </a:extLst>
          </p:cNvPr>
          <p:cNvGrpSpPr/>
          <p:nvPr/>
        </p:nvGrpSpPr>
        <p:grpSpPr>
          <a:xfrm>
            <a:off x="5540632" y="3159335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C7E43103-E08C-B961-C1C0-FB06D7C1D96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E70D75DE-F345-BA2E-BA35-EE766B8799A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5">
            <a:extLst>
              <a:ext uri="{FF2B5EF4-FFF2-40B4-BE49-F238E27FC236}">
                <a16:creationId xmlns:a16="http://schemas.microsoft.com/office/drawing/2014/main" id="{31E90651-E853-06DC-AF45-574CC844C368}"/>
              </a:ext>
            </a:extLst>
          </p:cNvPr>
          <p:cNvGrpSpPr/>
          <p:nvPr/>
        </p:nvGrpSpPr>
        <p:grpSpPr>
          <a:xfrm>
            <a:off x="4964889" y="4683971"/>
            <a:ext cx="220832" cy="193228"/>
            <a:chOff x="0" y="0"/>
            <a:chExt cx="812800" cy="711200"/>
          </a:xfrm>
        </p:grpSpPr>
        <p:sp>
          <p:nvSpPr>
            <p:cNvPr id="25" name="Freeform 66">
              <a:extLst>
                <a:ext uri="{FF2B5EF4-FFF2-40B4-BE49-F238E27FC236}">
                  <a16:creationId xmlns:a16="http://schemas.microsoft.com/office/drawing/2014/main" id="{69FDCDD8-CCD5-3D75-F6AF-987D1BD80FD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272363BD-0896-212F-04E9-DF7BEBCD0C1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6AEB201E-D7FC-71A5-62CC-0BADBA109132}"/>
              </a:ext>
            </a:extLst>
          </p:cNvPr>
          <p:cNvGrpSpPr/>
          <p:nvPr/>
        </p:nvGrpSpPr>
        <p:grpSpPr>
          <a:xfrm>
            <a:off x="4034578" y="5682666"/>
            <a:ext cx="242972" cy="242972"/>
            <a:chOff x="0" y="0"/>
            <a:chExt cx="812800" cy="812800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66450D0B-2CED-BE31-A456-3102CE54C93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C24776EF-F138-5C1B-BB75-59BD585F440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2593BA79-1253-AB66-737D-F8ECD2DA2B43}"/>
              </a:ext>
            </a:extLst>
          </p:cNvPr>
          <p:cNvGrpSpPr/>
          <p:nvPr/>
        </p:nvGrpSpPr>
        <p:grpSpPr>
          <a:xfrm>
            <a:off x="8697052" y="4547224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FE04A882-ABA9-C91D-7A37-D70D0F1132B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7B8A3DD1-B68B-E22B-90CE-C4D340224B2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01128931-C9C1-8AD2-F264-EBC7FF61BC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07540" y="1750247"/>
            <a:ext cx="213378" cy="2133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FAB2E8A-2C0C-4A0E-C701-BE39A8007D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36413" y="4047675"/>
            <a:ext cx="213378" cy="2133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E38B3A7-942E-3683-9642-A655FAE0E60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06770" y="3899868"/>
            <a:ext cx="213378" cy="213378"/>
          </a:xfrm>
          <a:prstGeom prst="rect">
            <a:avLst/>
          </a:prstGeom>
        </p:spPr>
      </p:pic>
      <p:sp>
        <p:nvSpPr>
          <p:cNvPr id="10" name="TextBox 5">
            <a:extLst>
              <a:ext uri="{FF2B5EF4-FFF2-40B4-BE49-F238E27FC236}">
                <a16:creationId xmlns:a16="http://schemas.microsoft.com/office/drawing/2014/main" id="{BE3E3872-3B6E-394E-C062-CDE2B5839161}"/>
              </a:ext>
            </a:extLst>
          </p:cNvPr>
          <p:cNvSpPr txBox="1"/>
          <p:nvPr/>
        </p:nvSpPr>
        <p:spPr>
          <a:xfrm>
            <a:off x="192834" y="2002049"/>
            <a:ext cx="2384913" cy="483895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r>
              <a:rPr lang="en-US" sz="1600" b="1" dirty="0">
                <a:solidFill>
                  <a:srgbClr val="FFFFFF"/>
                </a:solidFill>
                <a:latin typeface="DM Sans"/>
              </a:rPr>
              <a:t>Bradford Activity Hub</a:t>
            </a:r>
          </a:p>
          <a:p>
            <a:pPr algn="ctr">
              <a:lnSpc>
                <a:spcPts val="2379"/>
              </a:lnSpc>
            </a:pPr>
            <a:r>
              <a:rPr lang="en-US" sz="1100" dirty="0">
                <a:solidFill>
                  <a:srgbClr val="FFFFFF"/>
                </a:solidFill>
                <a:latin typeface="DM Sans"/>
              </a:rPr>
              <a:t>Please note Monday and Tuesday we are based at: Fountains Church, </a:t>
            </a:r>
            <a:r>
              <a:rPr lang="en-US" sz="1100" dirty="0" err="1">
                <a:solidFill>
                  <a:srgbClr val="FFFFFF"/>
                </a:solidFill>
                <a:latin typeface="DM Sans"/>
              </a:rPr>
              <a:t>Glydegate</a:t>
            </a:r>
            <a:r>
              <a:rPr lang="en-US" sz="1100" dirty="0">
                <a:solidFill>
                  <a:srgbClr val="FFFFFF"/>
                </a:solidFill>
                <a:latin typeface="DM Sans"/>
              </a:rPr>
              <a:t>, BD5 0BQ</a:t>
            </a:r>
            <a:endParaRPr lang="en-US" sz="1100" b="1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endParaRPr lang="en-US" sz="1100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r>
              <a:rPr lang="en-US" sz="1100" dirty="0">
                <a:solidFill>
                  <a:srgbClr val="FFFFFF"/>
                </a:solidFill>
                <a:latin typeface="DM Sans"/>
              </a:rPr>
              <a:t>Please note Wednesday, Thursday and Friday we are based at: 1 </a:t>
            </a:r>
            <a:r>
              <a:rPr lang="en-US" sz="1100" dirty="0" err="1">
                <a:solidFill>
                  <a:srgbClr val="FFFFFF"/>
                </a:solidFill>
                <a:latin typeface="DM Sans"/>
              </a:rPr>
              <a:t>Glydegate</a:t>
            </a:r>
            <a:r>
              <a:rPr lang="en-US" sz="1100" dirty="0">
                <a:solidFill>
                  <a:srgbClr val="FFFFFF"/>
                </a:solidFill>
                <a:latin typeface="DM Sans"/>
              </a:rPr>
              <a:t>, Bradford, BD5 0BQ</a:t>
            </a:r>
          </a:p>
          <a:p>
            <a:pPr algn="ctr">
              <a:lnSpc>
                <a:spcPts val="2379"/>
              </a:lnSpc>
            </a:pPr>
            <a:endParaRPr lang="en-US" sz="1100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r>
              <a:rPr lang="en-US" sz="1100" dirty="0">
                <a:solidFill>
                  <a:schemeClr val="bg1"/>
                </a:solidFill>
                <a:latin typeface="DM Sans"/>
              </a:rPr>
              <a:t>Contact numbers: </a:t>
            </a:r>
            <a:r>
              <a:rPr lang="en-GB" sz="1100" dirty="0">
                <a:solidFill>
                  <a:schemeClr val="bg1"/>
                </a:solidFill>
                <a:latin typeface="DM Sans"/>
              </a:rPr>
              <a:t>07586552856</a:t>
            </a:r>
          </a:p>
          <a:p>
            <a:pPr algn="ctr">
              <a:lnSpc>
                <a:spcPts val="2379"/>
              </a:lnSpc>
            </a:pPr>
            <a:r>
              <a:rPr lang="en-GB" sz="1100" dirty="0">
                <a:solidFill>
                  <a:schemeClr val="bg1"/>
                </a:solidFill>
                <a:latin typeface="DM Sans"/>
              </a:rPr>
              <a:t>07813197403</a:t>
            </a:r>
            <a:endParaRPr lang="en-GB" sz="1100" dirty="0">
              <a:solidFill>
                <a:schemeClr val="bg1"/>
              </a:solidFill>
              <a:latin typeface="DM Sans" pitchFamily="2" charset="0"/>
            </a:endParaRPr>
          </a:p>
          <a:p>
            <a:pPr algn="ctr">
              <a:lnSpc>
                <a:spcPts val="2379"/>
              </a:lnSpc>
            </a:pPr>
            <a:endParaRPr lang="en-GB" sz="1100" dirty="0">
              <a:solidFill>
                <a:schemeClr val="bg1"/>
              </a:solidFill>
              <a:latin typeface="DM Sans" pitchFamily="2" charset="0"/>
            </a:endParaRPr>
          </a:p>
          <a:p>
            <a:pPr algn="ctr">
              <a:lnSpc>
                <a:spcPts val="2379"/>
              </a:lnSpc>
            </a:pPr>
            <a:r>
              <a:rPr lang="en-GB" sz="1100" dirty="0">
                <a:solidFill>
                  <a:schemeClr val="bg1"/>
                </a:solidFill>
                <a:latin typeface="DM Sans"/>
              </a:rPr>
              <a:t>9:30am – 3.30pm</a:t>
            </a:r>
          </a:p>
          <a:p>
            <a:pPr algn="ctr">
              <a:lnSpc>
                <a:spcPts val="2379"/>
              </a:lnSpc>
            </a:pPr>
            <a:r>
              <a:rPr lang="en-GB" sz="1100" dirty="0">
                <a:solidFill>
                  <a:schemeClr val="bg1"/>
                </a:solidFill>
                <a:latin typeface="DM Sans"/>
              </a:rPr>
              <a:t>Monday, Tuesday, Thursday and Friday</a:t>
            </a:r>
          </a:p>
          <a:p>
            <a:pPr algn="ctr">
              <a:lnSpc>
                <a:spcPts val="2379"/>
              </a:lnSpc>
            </a:pPr>
            <a:endParaRPr lang="en-GB" sz="1400" dirty="0">
              <a:solidFill>
                <a:schemeClr val="bg1"/>
              </a:solidFill>
              <a:latin typeface="DM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977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28EA74-E297-7FF3-8847-C76427B84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847821"/>
              </p:ext>
            </p:extLst>
          </p:nvPr>
        </p:nvGraphicFramePr>
        <p:xfrm>
          <a:off x="2801180" y="703118"/>
          <a:ext cx="7657406" cy="6503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741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765741">
                  <a:extLst>
                    <a:ext uri="{9D8B030D-6E8A-4147-A177-3AD203B41FA5}">
                      <a16:colId xmlns:a16="http://schemas.microsoft.com/office/drawing/2014/main" val="2030649656"/>
                    </a:ext>
                  </a:extLst>
                </a:gridCol>
                <a:gridCol w="1531481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531481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531481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531481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91213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27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28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Wednesday 29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Thursday 30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Friday 31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84027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cooking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r>
                        <a:rPr lang="en-US" sz="1200" dirty="0"/>
                        <a:t>Max of 6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Training for the future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09.30 -11.00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Employment pathways </a:t>
                      </a:r>
                    </a:p>
                    <a:p>
                      <a:pPr algn="ctr"/>
                      <a:r>
                        <a:rPr lang="en-US" sz="1200" dirty="0"/>
                        <a:t>Day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Training and job  opportunity's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CV building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Interview techniques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Disclosure support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Signposting to training providers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Housing drop-in</a:t>
                      </a:r>
                    </a:p>
                    <a:p>
                      <a:pPr algn="ctr"/>
                      <a:r>
                        <a:rPr lang="en-US" sz="1200" dirty="0"/>
                        <a:t>09.30-12.30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Rainbow </a:t>
                      </a:r>
                    </a:p>
                    <a:p>
                      <a:pPr algn="ctr"/>
                      <a:r>
                        <a:rPr lang="en-US" sz="1200" dirty="0"/>
                        <a:t>LGBTQ+</a:t>
                      </a:r>
                    </a:p>
                    <a:p>
                      <a:pPr algn="ctr"/>
                      <a:r>
                        <a:rPr lang="en-US" sz="1200" dirty="0"/>
                        <a:t>Group</a:t>
                      </a:r>
                    </a:p>
                    <a:p>
                      <a:pPr algn="ctr"/>
                      <a:r>
                        <a:rPr lang="en-US" sz="1200" dirty="0"/>
                        <a:t>09.30-12.30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87040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Women's drop 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11.00-13.00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25573"/>
                  </a:ext>
                </a:extLst>
              </a:tr>
              <a:tr h="207328"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/>
                        <a:t>Young person (18-25)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400" dirty="0"/>
                        <a:t>13.00-14.00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FBD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  <a:endParaRPr lang="en-GB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87675"/>
                  </a:ext>
                </a:extLst>
              </a:tr>
              <a:tr h="1585109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dirty="0"/>
                        <a:t>FBD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13.00-14.00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Wipe the slate clean (setting goals for the future)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1pm-3pm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 </a:t>
                      </a:r>
                    </a:p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12.30-15.30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64409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Combined communication 13.00-15.00</a:t>
                      </a:r>
                    </a:p>
                    <a:p>
                      <a:pPr algn="ctr"/>
                      <a:r>
                        <a:rPr lang="en-US" sz="1200" dirty="0"/>
                        <a:t>Thoughts and behavior’s</a:t>
                      </a:r>
                    </a:p>
                    <a:p>
                      <a:pPr algn="ctr"/>
                      <a:r>
                        <a:rPr lang="en-US" sz="1200" dirty="0"/>
                        <a:t>14.00-15.00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Journalling 2pm-3pm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</a:tbl>
          </a:graphicData>
        </a:graphic>
      </p:graphicFrame>
      <p:sp>
        <p:nvSpPr>
          <p:cNvPr id="4" name="Freeform 4"/>
          <p:cNvSpPr/>
          <p:nvPr/>
        </p:nvSpPr>
        <p:spPr>
          <a:xfrm>
            <a:off x="215613" y="1887379"/>
            <a:ext cx="2384913" cy="4757515"/>
          </a:xfrm>
          <a:custGeom>
            <a:avLst/>
            <a:gdLst/>
            <a:ahLst/>
            <a:cxnLst/>
            <a:rect l="l" t="t" r="r" b="b"/>
            <a:pathLst>
              <a:path w="868775" h="1669301">
                <a:moveTo>
                  <a:pt x="0" y="0"/>
                </a:moveTo>
                <a:lnTo>
                  <a:pt x="868775" y="0"/>
                </a:lnTo>
                <a:lnTo>
                  <a:pt x="868775" y="1669301"/>
                </a:lnTo>
                <a:lnTo>
                  <a:pt x="0" y="1669301"/>
                </a:lnTo>
                <a:close/>
              </a:path>
            </a:pathLst>
          </a:custGeom>
          <a:solidFill>
            <a:srgbClr val="34586E"/>
          </a:solidFill>
          <a:ln w="9525" cap="sq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6" name="Group 46"/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/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5552294" y="163674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January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F9A8FFF2-40E9-4415-030B-37DF14846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grpSp>
        <p:nvGrpSpPr>
          <p:cNvPr id="90" name="Group 62">
            <a:extLst>
              <a:ext uri="{FF2B5EF4-FFF2-40B4-BE49-F238E27FC236}">
                <a16:creationId xmlns:a16="http://schemas.microsoft.com/office/drawing/2014/main" id="{ABA9D6DC-979C-9B69-F323-38336CFE5998}"/>
              </a:ext>
            </a:extLst>
          </p:cNvPr>
          <p:cNvGrpSpPr/>
          <p:nvPr/>
        </p:nvGrpSpPr>
        <p:grpSpPr>
          <a:xfrm>
            <a:off x="920184" y="2647371"/>
            <a:ext cx="3363417" cy="1464525"/>
            <a:chOff x="76200" y="47625"/>
            <a:chExt cx="11251443" cy="4899191"/>
          </a:xfrm>
        </p:grpSpPr>
        <p:sp>
          <p:nvSpPr>
            <p:cNvPr id="91" name="Freeform 63">
              <a:extLst>
                <a:ext uri="{FF2B5EF4-FFF2-40B4-BE49-F238E27FC236}">
                  <a16:creationId xmlns:a16="http://schemas.microsoft.com/office/drawing/2014/main" id="{16B138F0-AD73-1EE3-777C-1592DE88121D}"/>
                </a:ext>
              </a:extLst>
            </p:cNvPr>
            <p:cNvSpPr/>
            <p:nvPr/>
          </p:nvSpPr>
          <p:spPr>
            <a:xfrm>
              <a:off x="10588903" y="4217219"/>
              <a:ext cx="738740" cy="729597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TextBox 64">
              <a:extLst>
                <a:ext uri="{FF2B5EF4-FFF2-40B4-BE49-F238E27FC236}">
                  <a16:creationId xmlns:a16="http://schemas.microsoft.com/office/drawing/2014/main" id="{68BE5BA0-39F2-1AA3-63D1-98072E9A49C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95" name="TextBox 67">
            <a:extLst>
              <a:ext uri="{FF2B5EF4-FFF2-40B4-BE49-F238E27FC236}">
                <a16:creationId xmlns:a16="http://schemas.microsoft.com/office/drawing/2014/main" id="{D411A727-89F5-C976-908E-981B675FF4B8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108" name="Group 65">
            <a:extLst>
              <a:ext uri="{FF2B5EF4-FFF2-40B4-BE49-F238E27FC236}">
                <a16:creationId xmlns:a16="http://schemas.microsoft.com/office/drawing/2014/main" id="{D981F382-60D1-6F75-0029-BEBB64F0A3F5}"/>
              </a:ext>
            </a:extLst>
          </p:cNvPr>
          <p:cNvGrpSpPr/>
          <p:nvPr/>
        </p:nvGrpSpPr>
        <p:grpSpPr>
          <a:xfrm>
            <a:off x="8535770" y="5660605"/>
            <a:ext cx="220832" cy="193228"/>
            <a:chOff x="0" y="0"/>
            <a:chExt cx="812800" cy="711200"/>
          </a:xfrm>
        </p:grpSpPr>
        <p:sp>
          <p:nvSpPr>
            <p:cNvPr id="109" name="Freeform 66">
              <a:extLst>
                <a:ext uri="{FF2B5EF4-FFF2-40B4-BE49-F238E27FC236}">
                  <a16:creationId xmlns:a16="http://schemas.microsoft.com/office/drawing/2014/main" id="{A2ACB218-1AE1-CEE8-5599-8DC5635A8B7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0" name="TextBox 67">
              <a:extLst>
                <a:ext uri="{FF2B5EF4-FFF2-40B4-BE49-F238E27FC236}">
                  <a16:creationId xmlns:a16="http://schemas.microsoft.com/office/drawing/2014/main" id="{15B9ABF4-01E6-F403-EFCC-D3447F431A8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BDBC0517-C226-ECF3-7071-422C301AD9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5789" y="1651252"/>
            <a:ext cx="225572" cy="195089"/>
          </a:xfrm>
          <a:prstGeom prst="rect">
            <a:avLst/>
          </a:prstGeom>
        </p:spPr>
      </p:pic>
      <p:grpSp>
        <p:nvGrpSpPr>
          <p:cNvPr id="8" name="Group 65">
            <a:extLst>
              <a:ext uri="{FF2B5EF4-FFF2-40B4-BE49-F238E27FC236}">
                <a16:creationId xmlns:a16="http://schemas.microsoft.com/office/drawing/2014/main" id="{97C94D17-BC8F-1F04-2C40-94F3675E3A14}"/>
              </a:ext>
            </a:extLst>
          </p:cNvPr>
          <p:cNvGrpSpPr/>
          <p:nvPr/>
        </p:nvGrpSpPr>
        <p:grpSpPr>
          <a:xfrm>
            <a:off x="3969737" y="1695046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41D66BEB-BE49-EE5D-A16A-AD9D315F556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C075E0B2-727F-C333-EC6B-AC4D0F968D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45A5AD17-FC9D-003F-ABC6-B7CB730229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43278" y="5615200"/>
            <a:ext cx="225572" cy="195089"/>
          </a:xfrm>
          <a:prstGeom prst="rect">
            <a:avLst/>
          </a:prstGeom>
        </p:spPr>
      </p:pic>
      <p:grpSp>
        <p:nvGrpSpPr>
          <p:cNvPr id="27" name="Group 62">
            <a:extLst>
              <a:ext uri="{FF2B5EF4-FFF2-40B4-BE49-F238E27FC236}">
                <a16:creationId xmlns:a16="http://schemas.microsoft.com/office/drawing/2014/main" id="{9CDD7B04-9146-1074-7263-B1B6B73E77C2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60D0458-139A-C80D-FD19-298283F1541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CE56210-86C6-536F-176C-262ADE72FE4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30" name="Freeform 47">
            <a:extLst>
              <a:ext uri="{FF2B5EF4-FFF2-40B4-BE49-F238E27FC236}">
                <a16:creationId xmlns:a16="http://schemas.microsoft.com/office/drawing/2014/main" id="{7B4CE8A2-5918-B23F-1689-5C9C51FE6B99}"/>
              </a:ext>
            </a:extLst>
          </p:cNvPr>
          <p:cNvSpPr/>
          <p:nvPr/>
        </p:nvSpPr>
        <p:spPr>
          <a:xfrm rot="2700000">
            <a:off x="10197270" y="1649602"/>
            <a:ext cx="293842" cy="2938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812800" y="406400"/>
                </a:lnTo>
                <a:lnTo>
                  <a:pt x="406400" y="812800"/>
                </a:lnTo>
                <a:lnTo>
                  <a:pt x="0" y="406400"/>
                </a:lnTo>
                <a:lnTo>
                  <a:pt x="406400" y="0"/>
                </a:lnTo>
                <a:close/>
              </a:path>
            </a:pathLst>
          </a:custGeom>
          <a:solidFill>
            <a:srgbClr val="E13716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21" name="Group 65">
            <a:extLst>
              <a:ext uri="{FF2B5EF4-FFF2-40B4-BE49-F238E27FC236}">
                <a16:creationId xmlns:a16="http://schemas.microsoft.com/office/drawing/2014/main" id="{1653AB15-0181-74D6-DC5A-BE3F9B511C79}"/>
              </a:ext>
            </a:extLst>
          </p:cNvPr>
          <p:cNvGrpSpPr/>
          <p:nvPr/>
        </p:nvGrpSpPr>
        <p:grpSpPr>
          <a:xfrm>
            <a:off x="5612300" y="3277042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C7E43103-E08C-B961-C1C0-FB06D7C1D96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E70D75DE-F345-BA2E-BA35-EE766B8799A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5">
            <a:extLst>
              <a:ext uri="{FF2B5EF4-FFF2-40B4-BE49-F238E27FC236}">
                <a16:creationId xmlns:a16="http://schemas.microsoft.com/office/drawing/2014/main" id="{31E90651-E853-06DC-AF45-574CC844C368}"/>
              </a:ext>
            </a:extLst>
          </p:cNvPr>
          <p:cNvGrpSpPr/>
          <p:nvPr/>
        </p:nvGrpSpPr>
        <p:grpSpPr>
          <a:xfrm>
            <a:off x="5563364" y="3906232"/>
            <a:ext cx="220832" cy="193228"/>
            <a:chOff x="0" y="0"/>
            <a:chExt cx="812800" cy="711200"/>
          </a:xfrm>
        </p:grpSpPr>
        <p:sp>
          <p:nvSpPr>
            <p:cNvPr id="25" name="Freeform 66">
              <a:extLst>
                <a:ext uri="{FF2B5EF4-FFF2-40B4-BE49-F238E27FC236}">
                  <a16:creationId xmlns:a16="http://schemas.microsoft.com/office/drawing/2014/main" id="{69FDCDD8-CCD5-3D75-F6AF-987D1BD80FD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272363BD-0896-212F-04E9-DF7BEBCD0C1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2593BA79-1253-AB66-737D-F8ECD2DA2B43}"/>
              </a:ext>
            </a:extLst>
          </p:cNvPr>
          <p:cNvGrpSpPr/>
          <p:nvPr/>
        </p:nvGrpSpPr>
        <p:grpSpPr>
          <a:xfrm>
            <a:off x="8663799" y="4105461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FE04A882-ABA9-C91D-7A37-D70D0F1132B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7B8A3DD1-B68B-E22B-90CE-C4D340224B2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02790DC1-B89A-8509-B33C-95F84B26DB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28391" y="4095386"/>
            <a:ext cx="213378" cy="2133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57C91E0-4C47-66D9-7974-877EC675C7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V="1">
            <a:off x="7057441" y="1781329"/>
            <a:ext cx="212099" cy="212099"/>
          </a:xfrm>
          <a:prstGeom prst="rect">
            <a:avLst/>
          </a:prstGeom>
        </p:spPr>
      </p:pic>
      <p:sp>
        <p:nvSpPr>
          <p:cNvPr id="9" name="TextBox 5">
            <a:extLst>
              <a:ext uri="{FF2B5EF4-FFF2-40B4-BE49-F238E27FC236}">
                <a16:creationId xmlns:a16="http://schemas.microsoft.com/office/drawing/2014/main" id="{46DF0E8B-3668-DC6C-DC16-E61D047E6A1C}"/>
              </a:ext>
            </a:extLst>
          </p:cNvPr>
          <p:cNvSpPr txBox="1"/>
          <p:nvPr/>
        </p:nvSpPr>
        <p:spPr>
          <a:xfrm>
            <a:off x="192834" y="2002049"/>
            <a:ext cx="2384913" cy="483895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r>
              <a:rPr lang="en-US" sz="1600" b="1" dirty="0">
                <a:solidFill>
                  <a:srgbClr val="FFFFFF"/>
                </a:solidFill>
                <a:latin typeface="DM Sans"/>
              </a:rPr>
              <a:t>Bradford Activity Hub</a:t>
            </a:r>
          </a:p>
          <a:p>
            <a:pPr algn="ctr">
              <a:lnSpc>
                <a:spcPts val="2379"/>
              </a:lnSpc>
            </a:pPr>
            <a:r>
              <a:rPr lang="en-US" sz="1100" dirty="0">
                <a:solidFill>
                  <a:srgbClr val="FFFFFF"/>
                </a:solidFill>
                <a:latin typeface="DM Sans"/>
              </a:rPr>
              <a:t>Please note Monday and Tuesday we are based at: Fountains Church, </a:t>
            </a:r>
            <a:r>
              <a:rPr lang="en-US" sz="1100" dirty="0" err="1">
                <a:solidFill>
                  <a:srgbClr val="FFFFFF"/>
                </a:solidFill>
                <a:latin typeface="DM Sans"/>
              </a:rPr>
              <a:t>Glydegate</a:t>
            </a:r>
            <a:r>
              <a:rPr lang="en-US" sz="1100" dirty="0">
                <a:solidFill>
                  <a:srgbClr val="FFFFFF"/>
                </a:solidFill>
                <a:latin typeface="DM Sans"/>
              </a:rPr>
              <a:t>, BD5 0BQ</a:t>
            </a:r>
            <a:endParaRPr lang="en-US" sz="1100" b="1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endParaRPr lang="en-US" sz="1100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r>
              <a:rPr lang="en-US" sz="1100" dirty="0">
                <a:solidFill>
                  <a:srgbClr val="FFFFFF"/>
                </a:solidFill>
                <a:latin typeface="DM Sans"/>
              </a:rPr>
              <a:t>Please note Wednesday, Thursday and Friday we are based at: 1 </a:t>
            </a:r>
            <a:r>
              <a:rPr lang="en-US" sz="1100" dirty="0" err="1">
                <a:solidFill>
                  <a:srgbClr val="FFFFFF"/>
                </a:solidFill>
                <a:latin typeface="DM Sans"/>
              </a:rPr>
              <a:t>Glydegate</a:t>
            </a:r>
            <a:r>
              <a:rPr lang="en-US" sz="1100" dirty="0">
                <a:solidFill>
                  <a:srgbClr val="FFFFFF"/>
                </a:solidFill>
                <a:latin typeface="DM Sans"/>
              </a:rPr>
              <a:t>, Bradford, BD5 0BQ</a:t>
            </a:r>
          </a:p>
          <a:p>
            <a:pPr algn="ctr">
              <a:lnSpc>
                <a:spcPts val="2379"/>
              </a:lnSpc>
            </a:pPr>
            <a:endParaRPr lang="en-US" sz="1100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r>
              <a:rPr lang="en-US" sz="1100" dirty="0">
                <a:solidFill>
                  <a:schemeClr val="bg1"/>
                </a:solidFill>
                <a:latin typeface="DM Sans"/>
              </a:rPr>
              <a:t>Contact numbers: </a:t>
            </a:r>
            <a:r>
              <a:rPr lang="en-GB" sz="1100" dirty="0">
                <a:solidFill>
                  <a:schemeClr val="bg1"/>
                </a:solidFill>
                <a:latin typeface="DM Sans"/>
              </a:rPr>
              <a:t>07586552856</a:t>
            </a:r>
          </a:p>
          <a:p>
            <a:pPr algn="ctr">
              <a:lnSpc>
                <a:spcPts val="2379"/>
              </a:lnSpc>
            </a:pPr>
            <a:r>
              <a:rPr lang="en-GB" sz="1100" dirty="0">
                <a:solidFill>
                  <a:schemeClr val="bg1"/>
                </a:solidFill>
                <a:latin typeface="DM Sans"/>
              </a:rPr>
              <a:t>07813197403</a:t>
            </a:r>
            <a:endParaRPr lang="en-GB" sz="1100" dirty="0">
              <a:solidFill>
                <a:schemeClr val="bg1"/>
              </a:solidFill>
              <a:latin typeface="DM Sans" pitchFamily="2" charset="0"/>
            </a:endParaRPr>
          </a:p>
          <a:p>
            <a:pPr algn="ctr">
              <a:lnSpc>
                <a:spcPts val="2379"/>
              </a:lnSpc>
            </a:pPr>
            <a:endParaRPr lang="en-GB" sz="1100" dirty="0">
              <a:solidFill>
                <a:schemeClr val="bg1"/>
              </a:solidFill>
              <a:latin typeface="DM Sans" pitchFamily="2" charset="0"/>
            </a:endParaRPr>
          </a:p>
          <a:p>
            <a:pPr algn="ctr">
              <a:lnSpc>
                <a:spcPts val="2379"/>
              </a:lnSpc>
            </a:pPr>
            <a:r>
              <a:rPr lang="en-GB" sz="1100" dirty="0">
                <a:solidFill>
                  <a:schemeClr val="bg1"/>
                </a:solidFill>
                <a:latin typeface="DM Sans"/>
              </a:rPr>
              <a:t>9:30am – 3.30pm</a:t>
            </a:r>
          </a:p>
          <a:p>
            <a:pPr algn="ctr">
              <a:lnSpc>
                <a:spcPts val="2379"/>
              </a:lnSpc>
            </a:pPr>
            <a:r>
              <a:rPr lang="en-GB" sz="1100" dirty="0">
                <a:solidFill>
                  <a:schemeClr val="bg1"/>
                </a:solidFill>
                <a:latin typeface="DM Sans"/>
              </a:rPr>
              <a:t>Monday, Tuesday, Thursday and Friday</a:t>
            </a:r>
          </a:p>
          <a:p>
            <a:pPr algn="ctr">
              <a:lnSpc>
                <a:spcPts val="2379"/>
              </a:lnSpc>
            </a:pPr>
            <a:endParaRPr lang="en-GB" sz="1400" dirty="0">
              <a:solidFill>
                <a:schemeClr val="bg1"/>
              </a:solidFill>
              <a:latin typeface="DM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113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28EA74-E297-7FF3-8847-C76427B84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058332"/>
              </p:ext>
            </p:extLst>
          </p:nvPr>
        </p:nvGraphicFramePr>
        <p:xfrm>
          <a:off x="2797498" y="703117"/>
          <a:ext cx="7738720" cy="6888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3872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773872">
                  <a:extLst>
                    <a:ext uri="{9D8B030D-6E8A-4147-A177-3AD203B41FA5}">
                      <a16:colId xmlns:a16="http://schemas.microsoft.com/office/drawing/2014/main" val="2030649656"/>
                    </a:ext>
                  </a:extLst>
                </a:gridCol>
                <a:gridCol w="1547744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547744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547744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547744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935221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27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28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Wednesday 29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Thursday 30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Friday 31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316531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cooking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10am-12pm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Training for the future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930am -11am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Employment pathways </a:t>
                      </a:r>
                    </a:p>
                    <a:p>
                      <a:pPr algn="ctr"/>
                      <a:r>
                        <a:rPr lang="en-US" sz="1200" dirty="0"/>
                        <a:t>Day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Training and job  opportunity's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CV building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Disclosure 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Signposting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Housing drop-in</a:t>
                      </a:r>
                    </a:p>
                    <a:p>
                      <a:pPr algn="ctr"/>
                      <a:r>
                        <a:rPr lang="en-US" sz="1200" dirty="0"/>
                        <a:t>0930-1230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Rainbow </a:t>
                      </a:r>
                    </a:p>
                    <a:p>
                      <a:pPr algn="ctr"/>
                      <a:r>
                        <a:rPr lang="en-US" sz="1200" dirty="0"/>
                        <a:t>LGBTQ+</a:t>
                      </a:r>
                    </a:p>
                    <a:p>
                      <a:pPr algn="ctr"/>
                      <a:r>
                        <a:rPr lang="en-US" sz="1200" dirty="0"/>
                        <a:t>Group</a:t>
                      </a:r>
                    </a:p>
                    <a:p>
                      <a:pPr algn="ctr"/>
                      <a:r>
                        <a:rPr lang="en-US" sz="1200" dirty="0"/>
                        <a:t>0930-1230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16685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Women's drop 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11am-1pm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25573"/>
                  </a:ext>
                </a:extLst>
              </a:tr>
              <a:tr h="134454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/>
                        <a:t>Young person (18-25)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400" dirty="0"/>
                        <a:t>13.00-14.00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Finance, benefit and debt support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  <a:endParaRPr lang="en-GB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1pm-3pm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1pm-3pm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Wipe the slate clean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1pm-3pm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 </a:t>
                      </a:r>
                    </a:p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12.30-15.30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59665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Combined communication 1pm-3pm</a:t>
                      </a:r>
                    </a:p>
                    <a:p>
                      <a:pPr algn="ctr"/>
                      <a:r>
                        <a:rPr lang="en-US" sz="1200" dirty="0"/>
                        <a:t>Thoughts and behavior's</a:t>
                      </a:r>
                    </a:p>
                    <a:p>
                      <a:pPr algn="ctr"/>
                      <a:r>
                        <a:rPr lang="en-US" sz="1200" dirty="0"/>
                        <a:t>2pm-3pm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Journalling 2pm-3pm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</a:tbl>
          </a:graphicData>
        </a:graphic>
      </p:graphicFrame>
      <p:sp>
        <p:nvSpPr>
          <p:cNvPr id="4" name="Freeform 4"/>
          <p:cNvSpPr/>
          <p:nvPr/>
        </p:nvSpPr>
        <p:spPr>
          <a:xfrm>
            <a:off x="215613" y="1887379"/>
            <a:ext cx="2384913" cy="4757515"/>
          </a:xfrm>
          <a:custGeom>
            <a:avLst/>
            <a:gdLst/>
            <a:ahLst/>
            <a:cxnLst/>
            <a:rect l="l" t="t" r="r" b="b"/>
            <a:pathLst>
              <a:path w="868775" h="1669301">
                <a:moveTo>
                  <a:pt x="0" y="0"/>
                </a:moveTo>
                <a:lnTo>
                  <a:pt x="868775" y="0"/>
                </a:lnTo>
                <a:lnTo>
                  <a:pt x="868775" y="1669301"/>
                </a:lnTo>
                <a:lnTo>
                  <a:pt x="0" y="1669301"/>
                </a:lnTo>
                <a:close/>
              </a:path>
            </a:pathLst>
          </a:custGeom>
          <a:solidFill>
            <a:srgbClr val="34586E"/>
          </a:solidFill>
          <a:ln w="9525" cap="sq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6" name="Group 46"/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/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5552294" y="163674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January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F9A8FFF2-40E9-4415-030B-37DF14846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grpSp>
        <p:nvGrpSpPr>
          <p:cNvPr id="90" name="Group 62">
            <a:extLst>
              <a:ext uri="{FF2B5EF4-FFF2-40B4-BE49-F238E27FC236}">
                <a16:creationId xmlns:a16="http://schemas.microsoft.com/office/drawing/2014/main" id="{ABA9D6DC-979C-9B69-F323-38336CFE5998}"/>
              </a:ext>
            </a:extLst>
          </p:cNvPr>
          <p:cNvGrpSpPr/>
          <p:nvPr/>
        </p:nvGrpSpPr>
        <p:grpSpPr>
          <a:xfrm>
            <a:off x="827152" y="2909860"/>
            <a:ext cx="3363417" cy="1464525"/>
            <a:chOff x="76200" y="47625"/>
            <a:chExt cx="11251443" cy="4899191"/>
          </a:xfrm>
        </p:grpSpPr>
        <p:sp>
          <p:nvSpPr>
            <p:cNvPr id="91" name="Freeform 63">
              <a:extLst>
                <a:ext uri="{FF2B5EF4-FFF2-40B4-BE49-F238E27FC236}">
                  <a16:creationId xmlns:a16="http://schemas.microsoft.com/office/drawing/2014/main" id="{16B138F0-AD73-1EE3-777C-1592DE88121D}"/>
                </a:ext>
              </a:extLst>
            </p:cNvPr>
            <p:cNvSpPr/>
            <p:nvPr/>
          </p:nvSpPr>
          <p:spPr>
            <a:xfrm>
              <a:off x="10588903" y="4217219"/>
              <a:ext cx="738740" cy="729597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TextBox 64">
              <a:extLst>
                <a:ext uri="{FF2B5EF4-FFF2-40B4-BE49-F238E27FC236}">
                  <a16:creationId xmlns:a16="http://schemas.microsoft.com/office/drawing/2014/main" id="{68BE5BA0-39F2-1AA3-63D1-98072E9A49C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95" name="TextBox 67">
            <a:extLst>
              <a:ext uri="{FF2B5EF4-FFF2-40B4-BE49-F238E27FC236}">
                <a16:creationId xmlns:a16="http://schemas.microsoft.com/office/drawing/2014/main" id="{D411A727-89F5-C976-908E-981B675FF4B8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108" name="Group 65">
            <a:extLst>
              <a:ext uri="{FF2B5EF4-FFF2-40B4-BE49-F238E27FC236}">
                <a16:creationId xmlns:a16="http://schemas.microsoft.com/office/drawing/2014/main" id="{D981F382-60D1-6F75-0029-BEBB64F0A3F5}"/>
              </a:ext>
            </a:extLst>
          </p:cNvPr>
          <p:cNvGrpSpPr/>
          <p:nvPr/>
        </p:nvGrpSpPr>
        <p:grpSpPr>
          <a:xfrm>
            <a:off x="8662547" y="6262766"/>
            <a:ext cx="220832" cy="193228"/>
            <a:chOff x="0" y="0"/>
            <a:chExt cx="812800" cy="711200"/>
          </a:xfrm>
        </p:grpSpPr>
        <p:sp>
          <p:nvSpPr>
            <p:cNvPr id="109" name="Freeform 66">
              <a:extLst>
                <a:ext uri="{FF2B5EF4-FFF2-40B4-BE49-F238E27FC236}">
                  <a16:creationId xmlns:a16="http://schemas.microsoft.com/office/drawing/2014/main" id="{A2ACB218-1AE1-CEE8-5599-8DC5635A8B7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0" name="TextBox 67">
              <a:extLst>
                <a:ext uri="{FF2B5EF4-FFF2-40B4-BE49-F238E27FC236}">
                  <a16:creationId xmlns:a16="http://schemas.microsoft.com/office/drawing/2014/main" id="{15B9ABF4-01E6-F403-EFCC-D3447F431A8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BDBC0517-C226-ECF3-7071-422C301AD9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5789" y="1651252"/>
            <a:ext cx="225572" cy="195089"/>
          </a:xfrm>
          <a:prstGeom prst="rect">
            <a:avLst/>
          </a:prstGeom>
        </p:spPr>
      </p:pic>
      <p:grpSp>
        <p:nvGrpSpPr>
          <p:cNvPr id="17" name="Group 65">
            <a:extLst>
              <a:ext uri="{FF2B5EF4-FFF2-40B4-BE49-F238E27FC236}">
                <a16:creationId xmlns:a16="http://schemas.microsoft.com/office/drawing/2014/main" id="{1743B04A-9401-C381-0397-4A4195250EAD}"/>
              </a:ext>
            </a:extLst>
          </p:cNvPr>
          <p:cNvGrpSpPr/>
          <p:nvPr/>
        </p:nvGrpSpPr>
        <p:grpSpPr>
          <a:xfrm>
            <a:off x="10156885" y="7012984"/>
            <a:ext cx="220832" cy="193228"/>
            <a:chOff x="0" y="0"/>
            <a:chExt cx="812800" cy="711200"/>
          </a:xfrm>
        </p:grpSpPr>
        <p:sp>
          <p:nvSpPr>
            <p:cNvPr id="18" name="Freeform 66">
              <a:extLst>
                <a:ext uri="{FF2B5EF4-FFF2-40B4-BE49-F238E27FC236}">
                  <a16:creationId xmlns:a16="http://schemas.microsoft.com/office/drawing/2014/main" id="{DDC712D9-4B2F-FEB6-6B9A-6BAB700A15B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67">
              <a:extLst>
                <a:ext uri="{FF2B5EF4-FFF2-40B4-BE49-F238E27FC236}">
                  <a16:creationId xmlns:a16="http://schemas.microsoft.com/office/drawing/2014/main" id="{4B2B503B-1288-8E22-D686-00B6B242FD0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" name="Group 65">
            <a:extLst>
              <a:ext uri="{FF2B5EF4-FFF2-40B4-BE49-F238E27FC236}">
                <a16:creationId xmlns:a16="http://schemas.microsoft.com/office/drawing/2014/main" id="{97C94D17-BC8F-1F04-2C40-94F3675E3A14}"/>
              </a:ext>
            </a:extLst>
          </p:cNvPr>
          <p:cNvGrpSpPr/>
          <p:nvPr/>
        </p:nvGrpSpPr>
        <p:grpSpPr>
          <a:xfrm>
            <a:off x="3969737" y="1695046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41D66BEB-BE49-EE5D-A16A-AD9D315F556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C075E0B2-727F-C333-EC6B-AC4D0F968D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45A5AD17-FC9D-003F-ABC6-B7CB730229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6110" y="6067677"/>
            <a:ext cx="225572" cy="195089"/>
          </a:xfrm>
          <a:prstGeom prst="rect">
            <a:avLst/>
          </a:prstGeom>
        </p:spPr>
      </p:pic>
      <p:grpSp>
        <p:nvGrpSpPr>
          <p:cNvPr id="27" name="Group 62">
            <a:extLst>
              <a:ext uri="{FF2B5EF4-FFF2-40B4-BE49-F238E27FC236}">
                <a16:creationId xmlns:a16="http://schemas.microsoft.com/office/drawing/2014/main" id="{9CDD7B04-9146-1074-7263-B1B6B73E77C2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60D0458-139A-C80D-FD19-298283F1541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CE56210-86C6-536F-176C-262ADE72FE4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30" name="Freeform 47">
            <a:extLst>
              <a:ext uri="{FF2B5EF4-FFF2-40B4-BE49-F238E27FC236}">
                <a16:creationId xmlns:a16="http://schemas.microsoft.com/office/drawing/2014/main" id="{7B4CE8A2-5918-B23F-1689-5C9C51FE6B99}"/>
              </a:ext>
            </a:extLst>
          </p:cNvPr>
          <p:cNvSpPr/>
          <p:nvPr/>
        </p:nvSpPr>
        <p:spPr>
          <a:xfrm rot="2700000">
            <a:off x="10197270" y="1649602"/>
            <a:ext cx="293842" cy="2938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812800" y="406400"/>
                </a:lnTo>
                <a:lnTo>
                  <a:pt x="406400" y="812800"/>
                </a:lnTo>
                <a:lnTo>
                  <a:pt x="0" y="406400"/>
                </a:lnTo>
                <a:lnTo>
                  <a:pt x="406400" y="0"/>
                </a:lnTo>
                <a:close/>
              </a:path>
            </a:pathLst>
          </a:custGeom>
          <a:solidFill>
            <a:srgbClr val="E13716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21" name="Group 65">
            <a:extLst>
              <a:ext uri="{FF2B5EF4-FFF2-40B4-BE49-F238E27FC236}">
                <a16:creationId xmlns:a16="http://schemas.microsoft.com/office/drawing/2014/main" id="{1653AB15-0181-74D6-DC5A-BE3F9B511C79}"/>
              </a:ext>
            </a:extLst>
          </p:cNvPr>
          <p:cNvGrpSpPr/>
          <p:nvPr/>
        </p:nvGrpSpPr>
        <p:grpSpPr>
          <a:xfrm>
            <a:off x="5536410" y="2923870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C7E43103-E08C-B961-C1C0-FB06D7C1D96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E70D75DE-F345-BA2E-BA35-EE766B8799A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5">
            <a:extLst>
              <a:ext uri="{FF2B5EF4-FFF2-40B4-BE49-F238E27FC236}">
                <a16:creationId xmlns:a16="http://schemas.microsoft.com/office/drawing/2014/main" id="{31E90651-E853-06DC-AF45-574CC844C368}"/>
              </a:ext>
            </a:extLst>
          </p:cNvPr>
          <p:cNvGrpSpPr/>
          <p:nvPr/>
        </p:nvGrpSpPr>
        <p:grpSpPr>
          <a:xfrm>
            <a:off x="5551656" y="4756422"/>
            <a:ext cx="220832" cy="193228"/>
            <a:chOff x="0" y="0"/>
            <a:chExt cx="812800" cy="711200"/>
          </a:xfrm>
        </p:grpSpPr>
        <p:sp>
          <p:nvSpPr>
            <p:cNvPr id="25" name="Freeform 66">
              <a:extLst>
                <a:ext uri="{FF2B5EF4-FFF2-40B4-BE49-F238E27FC236}">
                  <a16:creationId xmlns:a16="http://schemas.microsoft.com/office/drawing/2014/main" id="{69FDCDD8-CCD5-3D75-F6AF-987D1BD80FD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272363BD-0896-212F-04E9-DF7BEBCD0C1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6AEB201E-D7FC-71A5-62CC-0BADBA109132}"/>
              </a:ext>
            </a:extLst>
          </p:cNvPr>
          <p:cNvGrpSpPr/>
          <p:nvPr/>
        </p:nvGrpSpPr>
        <p:grpSpPr>
          <a:xfrm>
            <a:off x="8697052" y="3031323"/>
            <a:ext cx="242972" cy="242972"/>
            <a:chOff x="0" y="0"/>
            <a:chExt cx="812800" cy="812800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66450D0B-2CED-BE31-A456-3102CE54C93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C24776EF-F138-5C1B-BB75-59BD585F440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2">
            <a:extLst>
              <a:ext uri="{FF2B5EF4-FFF2-40B4-BE49-F238E27FC236}">
                <a16:creationId xmlns:a16="http://schemas.microsoft.com/office/drawing/2014/main" id="{C7B90938-80B4-AEB6-B847-5453C6B1A76A}"/>
              </a:ext>
            </a:extLst>
          </p:cNvPr>
          <p:cNvGrpSpPr/>
          <p:nvPr/>
        </p:nvGrpSpPr>
        <p:grpSpPr>
          <a:xfrm>
            <a:off x="10142085" y="4990088"/>
            <a:ext cx="242972" cy="242972"/>
            <a:chOff x="0" y="0"/>
            <a:chExt cx="812800" cy="812800"/>
          </a:xfrm>
        </p:grpSpPr>
        <p:sp>
          <p:nvSpPr>
            <p:cNvPr id="36" name="Freeform 63">
              <a:extLst>
                <a:ext uri="{FF2B5EF4-FFF2-40B4-BE49-F238E27FC236}">
                  <a16:creationId xmlns:a16="http://schemas.microsoft.com/office/drawing/2014/main" id="{86EDF23D-9F6D-BD86-9E9C-2822C3E8C58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02D820AB-5B4F-75BE-1D62-2FEB932B167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2593BA79-1253-AB66-737D-F8ECD2DA2B43}"/>
              </a:ext>
            </a:extLst>
          </p:cNvPr>
          <p:cNvGrpSpPr/>
          <p:nvPr/>
        </p:nvGrpSpPr>
        <p:grpSpPr>
          <a:xfrm>
            <a:off x="8772963" y="5602501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FE04A882-ABA9-C91D-7A37-D70D0F1132B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7B8A3DD1-B68B-E22B-90CE-C4D340224B2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2" name="TextBox 5">
            <a:extLst>
              <a:ext uri="{FF2B5EF4-FFF2-40B4-BE49-F238E27FC236}">
                <a16:creationId xmlns:a16="http://schemas.microsoft.com/office/drawing/2014/main" id="{BBD29ED0-FD86-97F6-4698-B935828DCF5E}"/>
              </a:ext>
            </a:extLst>
          </p:cNvPr>
          <p:cNvSpPr txBox="1"/>
          <p:nvPr/>
        </p:nvSpPr>
        <p:spPr>
          <a:xfrm>
            <a:off x="192834" y="2002049"/>
            <a:ext cx="2384913" cy="483895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r>
              <a:rPr lang="en-US" sz="1600" b="1" dirty="0">
                <a:solidFill>
                  <a:srgbClr val="FFFFFF"/>
                </a:solidFill>
                <a:latin typeface="DM Sans"/>
              </a:rPr>
              <a:t>Bradford Activity Hub</a:t>
            </a:r>
          </a:p>
          <a:p>
            <a:pPr algn="ctr">
              <a:lnSpc>
                <a:spcPts val="2379"/>
              </a:lnSpc>
            </a:pPr>
            <a:r>
              <a:rPr lang="en-US" sz="1100" dirty="0">
                <a:solidFill>
                  <a:srgbClr val="FFFFFF"/>
                </a:solidFill>
                <a:latin typeface="DM Sans"/>
              </a:rPr>
              <a:t>Please note Monday and Tuesday we are based at: Fountains Church, </a:t>
            </a:r>
            <a:r>
              <a:rPr lang="en-US" sz="1100" dirty="0" err="1">
                <a:solidFill>
                  <a:srgbClr val="FFFFFF"/>
                </a:solidFill>
                <a:latin typeface="DM Sans"/>
              </a:rPr>
              <a:t>Glydegate</a:t>
            </a:r>
            <a:r>
              <a:rPr lang="en-US" sz="1100" dirty="0">
                <a:solidFill>
                  <a:srgbClr val="FFFFFF"/>
                </a:solidFill>
                <a:latin typeface="DM Sans"/>
              </a:rPr>
              <a:t>, BD5 0BQ</a:t>
            </a:r>
            <a:endParaRPr lang="en-US" sz="1100" b="1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endParaRPr lang="en-US" sz="1100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r>
              <a:rPr lang="en-US" sz="1100" dirty="0">
                <a:solidFill>
                  <a:srgbClr val="FFFFFF"/>
                </a:solidFill>
                <a:latin typeface="DM Sans"/>
              </a:rPr>
              <a:t>Please note Wednesday, Thursday and Friday we are based at: 1 </a:t>
            </a:r>
            <a:r>
              <a:rPr lang="en-US" sz="1100" dirty="0" err="1">
                <a:solidFill>
                  <a:srgbClr val="FFFFFF"/>
                </a:solidFill>
                <a:latin typeface="DM Sans"/>
              </a:rPr>
              <a:t>Glydegate</a:t>
            </a:r>
            <a:r>
              <a:rPr lang="en-US" sz="1100" dirty="0">
                <a:solidFill>
                  <a:srgbClr val="FFFFFF"/>
                </a:solidFill>
                <a:latin typeface="DM Sans"/>
              </a:rPr>
              <a:t>, Bradford, BD5 0BQ</a:t>
            </a:r>
          </a:p>
          <a:p>
            <a:pPr algn="ctr">
              <a:lnSpc>
                <a:spcPts val="2379"/>
              </a:lnSpc>
            </a:pPr>
            <a:endParaRPr lang="en-US" sz="1100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r>
              <a:rPr lang="en-US" sz="1100" dirty="0">
                <a:solidFill>
                  <a:schemeClr val="bg1"/>
                </a:solidFill>
                <a:latin typeface="DM Sans"/>
              </a:rPr>
              <a:t>Contact numbers: </a:t>
            </a:r>
            <a:r>
              <a:rPr lang="en-GB" sz="1100" dirty="0">
                <a:solidFill>
                  <a:schemeClr val="bg1"/>
                </a:solidFill>
                <a:latin typeface="DM Sans"/>
              </a:rPr>
              <a:t>07586552856</a:t>
            </a:r>
          </a:p>
          <a:p>
            <a:pPr algn="ctr">
              <a:lnSpc>
                <a:spcPts val="2379"/>
              </a:lnSpc>
            </a:pPr>
            <a:r>
              <a:rPr lang="en-GB" sz="1100" dirty="0">
                <a:solidFill>
                  <a:schemeClr val="bg1"/>
                </a:solidFill>
                <a:latin typeface="DM Sans"/>
              </a:rPr>
              <a:t>07813197403</a:t>
            </a:r>
            <a:endParaRPr lang="en-GB" sz="1100" dirty="0">
              <a:solidFill>
                <a:schemeClr val="bg1"/>
              </a:solidFill>
              <a:latin typeface="DM Sans" pitchFamily="2" charset="0"/>
            </a:endParaRPr>
          </a:p>
          <a:p>
            <a:pPr algn="ctr">
              <a:lnSpc>
                <a:spcPts val="2379"/>
              </a:lnSpc>
            </a:pPr>
            <a:endParaRPr lang="en-GB" sz="1100" dirty="0">
              <a:solidFill>
                <a:schemeClr val="bg1"/>
              </a:solidFill>
              <a:latin typeface="DM Sans" pitchFamily="2" charset="0"/>
            </a:endParaRPr>
          </a:p>
          <a:p>
            <a:pPr algn="ctr">
              <a:lnSpc>
                <a:spcPts val="2379"/>
              </a:lnSpc>
            </a:pPr>
            <a:r>
              <a:rPr lang="en-GB" sz="1100" dirty="0">
                <a:solidFill>
                  <a:schemeClr val="bg1"/>
                </a:solidFill>
                <a:latin typeface="DM Sans"/>
              </a:rPr>
              <a:t>9:30am – 3.30pm</a:t>
            </a:r>
          </a:p>
          <a:p>
            <a:pPr algn="ctr">
              <a:lnSpc>
                <a:spcPts val="2379"/>
              </a:lnSpc>
            </a:pPr>
            <a:r>
              <a:rPr lang="en-GB" sz="1100" dirty="0">
                <a:solidFill>
                  <a:schemeClr val="bg1"/>
                </a:solidFill>
                <a:latin typeface="DM Sans"/>
              </a:rPr>
              <a:t>Monday, Tuesday, Thursday and Friday</a:t>
            </a:r>
          </a:p>
          <a:p>
            <a:pPr algn="ctr">
              <a:lnSpc>
                <a:spcPts val="2379"/>
              </a:lnSpc>
            </a:pPr>
            <a:endParaRPr lang="en-GB" sz="1400" dirty="0">
              <a:solidFill>
                <a:schemeClr val="bg1"/>
              </a:solidFill>
              <a:latin typeface="DM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846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0cfa3af12dacb6d37d9e170e2f24502f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fa2ef7831d9e497843b63c8d01ff9d56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Props1.xml><?xml version="1.0" encoding="utf-8"?>
<ds:datastoreItem xmlns:ds="http://schemas.openxmlformats.org/officeDocument/2006/customXml" ds:itemID="{DB9067B2-A732-4F1C-850D-9A4C39F8834D}"/>
</file>

<file path=customXml/itemProps2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D4F630-F244-4249-A1DD-CAF66701C44D}">
  <ds:schemaRefs>
    <ds:schemaRef ds:uri="21fe2dc5-e687-4b08-a992-8b5ade4d5474"/>
    <ds:schemaRef ds:uri="39022ca7-da8b-462c-ac53-cf911d2e7c5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988</Words>
  <Application>Microsoft Office PowerPoint</Application>
  <PresentationFormat>Custom</PresentationFormat>
  <Paragraphs>340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Arial</vt:lpstr>
      <vt:lpstr>DM Sans</vt:lpstr>
      <vt:lpstr>Aptos</vt:lpstr>
      <vt:lpstr>DM Sans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Hindley, Freya (Growth Company)</dc:creator>
  <cp:lastModifiedBy>Higgins, Teigan (Growth Company)</cp:lastModifiedBy>
  <cp:revision>8</cp:revision>
  <dcterms:created xsi:type="dcterms:W3CDTF">2006-08-16T00:00:00Z</dcterms:created>
  <dcterms:modified xsi:type="dcterms:W3CDTF">2024-12-17T11:58:29Z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