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57" r:id="rId5"/>
    <p:sldId id="268" r:id="rId6"/>
    <p:sldId id="270" r:id="rId7"/>
    <p:sldId id="271" r:id="rId8"/>
    <p:sldId id="269" r:id="rId9"/>
  </p:sldIdLst>
  <p:sldSz cx="10693400" cy="7556500"/>
  <p:notesSz cx="6858000" cy="9144000"/>
  <p:embeddedFontLst>
    <p:embeddedFont>
      <p:font typeface="DM Sans" pitchFamily="2" charset="0"/>
      <p:regular r:id="rId11"/>
      <p:bold r:id="rId12"/>
      <p:italic r:id="rId13"/>
      <p:boldItalic r:id="rId14"/>
    </p:embeddedFont>
    <p:embeddedFont>
      <p:font typeface="DM Sans Bold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244149-543B-F132-D2A4-18D9EA5B6D5E}" v="314" dt="2025-03-19T15:24:37.273"/>
    <p1510:client id="{7145258B-3150-4B32-B09C-60BE57E333A5}" v="4" dt="2025-03-19T12:52:40.244"/>
    <p1510:client id="{773D460B-786D-4DC4-B6CE-D5786BC11929}" v="34" dt="2025-03-19T15:53:29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60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B530A-40F9-4949-BE82-70E9583A6196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504A7-684C-43D8-9EA9-991A752B5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36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861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7027D-D6D5-4242-C00E-111F0AEB1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324C1A-8791-5607-C8B1-6AA5A97F8B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81FB12-5D5B-2906-8560-C38AA53B7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9D93D-2974-9124-E187-3CD1DD87F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15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B95E9-D18B-43AE-03E1-72274F092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F37525-3FC6-668E-E5B1-D6270BFD65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0B3ACF-2C8A-A899-33F8-3373E99E3E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A4994-9B75-A79E-169F-17A9FFA949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010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63490-A18B-DCC8-0021-939942A2C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1600B1-0E8D-C1B0-5DBC-98BE5AF1F5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719B1B-4F93-AEEC-AC71-F838EEC8B4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278B1-4E00-40ED-35D4-99D10927BC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11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A9640-5D08-5B41-FE41-C50E6405D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A85F63-78EA-1054-689A-56E7B6362B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BC953E-3E98-E055-B89D-321AE1410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58585-3C81-5E00-1347-5DE1BE3C43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601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svg"/><Relationship Id="rId1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17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5.svg"/><Relationship Id="rId5" Type="http://schemas.openxmlformats.org/officeDocument/2006/relationships/image" Target="../media/image3.png"/><Relationship Id="rId15" Type="http://schemas.openxmlformats.org/officeDocument/2006/relationships/image" Target="../media/image10.sv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8.jpe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sv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17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svg"/><Relationship Id="rId5" Type="http://schemas.openxmlformats.org/officeDocument/2006/relationships/image" Target="../media/image3.png"/><Relationship Id="rId15" Type="http://schemas.openxmlformats.org/officeDocument/2006/relationships/image" Target="../media/image10.sv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8.jpe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png"/><Relationship Id="rId18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5.sv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png"/><Relationship Id="rId18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5.sv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6" name="Group 46"/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0CDFECFF-FDB2-03BC-E059-67B8EADEACEA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>
                <a:solidFill>
                  <a:srgbClr val="000000"/>
                </a:solidFill>
                <a:latin typeface="DM Sans Bold"/>
              </a:rPr>
              <a:t>CFO Evolution – April 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B71B017A-BF2D-3954-23B7-092CCD847B45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r>
              <a:rPr lang="en-US" sz="1600" b="1">
                <a:solidFill>
                  <a:srgbClr val="FFFFFF"/>
                </a:solidFill>
                <a:latin typeface="DM Sans"/>
              </a:rPr>
              <a:t>Doncaster Activity Hub</a:t>
            </a: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rgbClr val="FFFFFF"/>
                </a:solidFill>
                <a:latin typeface="DM Sans"/>
              </a:rPr>
              <a:t>Unit 25/27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7 Queens Crescent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Doncaster 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DN1 3JN</a:t>
            </a:r>
          </a:p>
          <a:p>
            <a:pPr algn="ctr">
              <a:lnSpc>
                <a:spcPts val="2379"/>
              </a:lnSpc>
            </a:pPr>
            <a:endParaRPr lang="en-US" sz="1400">
              <a:solidFill>
                <a:srgbClr val="FFFFFF"/>
              </a:solidFill>
              <a:latin typeface="DM Sans"/>
            </a:endParaRP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rgbClr val="FFFFFF"/>
                </a:solidFill>
                <a:latin typeface="DM Sans"/>
              </a:rPr>
              <a:t>If you ever need a </a:t>
            </a:r>
            <a:r>
              <a:rPr lang="en-US" sz="1400" err="1">
                <a:solidFill>
                  <a:srgbClr val="FFFFFF"/>
                </a:solidFill>
                <a:latin typeface="DM Sans"/>
              </a:rPr>
              <a:t>cuppa</a:t>
            </a:r>
            <a:r>
              <a:rPr lang="en-US" sz="1400">
                <a:solidFill>
                  <a:srgbClr val="FFFFFF"/>
                </a:solidFill>
                <a:latin typeface="DM Sans"/>
              </a:rPr>
              <a:t> or a chat, pop in and speak to your support worker.</a:t>
            </a: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chemeClr val="bg1"/>
                </a:solidFill>
                <a:latin typeface="DM Sans" pitchFamily="2" charset="0"/>
              </a:rPr>
              <a:t>Reception contact number: </a:t>
            </a: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07502299992</a:t>
            </a:r>
          </a:p>
          <a:p>
            <a:pPr algn="ctr">
              <a:lnSpc>
                <a:spcPts val="2379"/>
              </a:lnSpc>
            </a:pPr>
            <a:endParaRPr lang="en-GB" sz="1400">
              <a:solidFill>
                <a:schemeClr val="bg1"/>
              </a:solidFill>
              <a:latin typeface="DM Sans" pitchFamily="2" charset="0"/>
            </a:endParaRPr>
          </a:p>
          <a:p>
            <a:pPr algn="ctr">
              <a:lnSpc>
                <a:spcPts val="2379"/>
              </a:lnSpc>
            </a:pP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9:30am – 16:00pm</a:t>
            </a:r>
          </a:p>
          <a:p>
            <a:pPr algn="ctr">
              <a:lnSpc>
                <a:spcPts val="2379"/>
              </a:lnSpc>
            </a:pP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Monday – Friday</a:t>
            </a:r>
          </a:p>
          <a:p>
            <a:pPr algn="ctr">
              <a:lnSpc>
                <a:spcPts val="2379"/>
              </a:lnSpc>
            </a:pPr>
            <a:endParaRPr lang="en-US" sz="1200">
              <a:solidFill>
                <a:srgbClr val="FFFFFF"/>
              </a:solidFill>
              <a:latin typeface="DM San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E1F7897A-C03E-BA45-3593-68E1742EB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111317"/>
              </p:ext>
            </p:extLst>
          </p:nvPr>
        </p:nvGraphicFramePr>
        <p:xfrm>
          <a:off x="2789852" y="703272"/>
          <a:ext cx="7718902" cy="6660301"/>
        </p:xfrm>
        <a:graphic>
          <a:graphicData uri="http://schemas.openxmlformats.org/drawingml/2006/table">
            <a:tbl>
              <a:tblPr/>
              <a:tblGrid>
                <a:gridCol w="1846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3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2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012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Monday 31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st</a:t>
                      </a: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 March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Tuesday 1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st</a:t>
                      </a: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 April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Wednesday 2nd  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Thursday 3rd 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Friday 4th 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4859"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Introduction to Basic Cooking skills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9:30am - 10:30am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Employment research with Steve 10.00-12.00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15"/>
                        </a:lnSpc>
                        <a:defRPr/>
                      </a:pPr>
                      <a:r>
                        <a:rPr lang="en-GB" sz="1000" b="0" kern="1200">
                          <a:solidFill>
                            <a:srgbClr val="000000"/>
                          </a:solidFill>
                          <a:latin typeface="DM Sans"/>
                          <a:ea typeface="+mn-ea"/>
                          <a:cs typeface="+mn-cs"/>
                        </a:rPr>
                        <a:t>Employability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515"/>
                        </a:lnSpc>
                        <a:defRPr/>
                      </a:pPr>
                      <a:r>
                        <a:rPr lang="en-GB" sz="1000" b="0" kern="1200">
                          <a:solidFill>
                            <a:srgbClr val="000000"/>
                          </a:solidFill>
                          <a:latin typeface="DM Sans"/>
                          <a:ea typeface="+mn-ea"/>
                          <a:cs typeface="+mn-cs"/>
                        </a:rPr>
                        <a:t>Researching chosen job profiles for suitability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515"/>
                        </a:lnSpc>
                        <a:defRPr/>
                      </a:pPr>
                      <a:r>
                        <a:rPr lang="en-GB" sz="1000" b="0" kern="1200">
                          <a:solidFill>
                            <a:srgbClr val="000000"/>
                          </a:solidFill>
                          <a:latin typeface="DM Sans"/>
                          <a:ea typeface="+mn-ea"/>
                          <a:cs typeface="+mn-cs"/>
                        </a:rPr>
                        <a:t>CV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>
                          <a:solidFill>
                            <a:srgbClr val="000000"/>
                          </a:solidFill>
                          <a:latin typeface="DM Sans"/>
                          <a:ea typeface="+mn-ea"/>
                          <a:cs typeface="+mn-cs"/>
                        </a:rPr>
                        <a:t>Email creation.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>
                          <a:solidFill>
                            <a:srgbClr val="000000"/>
                          </a:solidFill>
                          <a:latin typeface="DM Sans"/>
                          <a:ea typeface="+mn-ea"/>
                          <a:cs typeface="+mn-cs"/>
                        </a:rPr>
                        <a:t>Tailored CV’s - digital copy for job search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>
                          <a:solidFill>
                            <a:srgbClr val="000000"/>
                          </a:solidFill>
                          <a:latin typeface="DM Sans"/>
                          <a:ea typeface="+mn-ea"/>
                          <a:cs typeface="+mn-cs"/>
                        </a:rPr>
                        <a:t>Skills assessment – identify which skills needed for chosen job role.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kern="1200">
                        <a:solidFill>
                          <a:srgbClr val="000000"/>
                        </a:solidFill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515"/>
                        </a:lnSpc>
                        <a:defRPr/>
                      </a:pPr>
                      <a:r>
                        <a:rPr lang="en-GB" sz="1000" b="0" kern="1200">
                          <a:solidFill>
                            <a:srgbClr val="000000"/>
                          </a:solidFill>
                          <a:latin typeface="DM Sans"/>
                          <a:ea typeface="+mn-ea"/>
                          <a:cs typeface="+mn-cs"/>
                        </a:rPr>
                        <a:t>10.00 – 13.00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515"/>
                        </a:lnSpc>
                        <a:defRPr/>
                      </a:pPr>
                      <a:endParaRPr lang="en-US" sz="1000" b="0" kern="1200">
                        <a:solidFill>
                          <a:srgbClr val="000000"/>
                        </a:solidFill>
                        <a:latin typeface="DM Sans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b="0">
                          <a:solidFill>
                            <a:srgbClr val="000000"/>
                          </a:solidFill>
                          <a:latin typeface="DM Sans"/>
                        </a:rPr>
                        <a:t>Future Focus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b="0">
                          <a:solidFill>
                            <a:srgbClr val="000000"/>
                          </a:solidFill>
                          <a:latin typeface="DM Sans"/>
                        </a:rPr>
                        <a:t>Goal setting!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b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Mindfulness with Megan!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10am –  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Understanding Diversity in Society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11am – 12pm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57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Through the Gate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Hub induction (support available for anyone being released from custody)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13.00pm-14.00pm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CFO Evolution information session (meet the team and </a:t>
                      </a:r>
                      <a:r>
                        <a:rPr lang="en-US" sz="1050" b="0" err="1">
                          <a:solidFill>
                            <a:srgbClr val="000000"/>
                          </a:solidFill>
                          <a:latin typeface="DM Sans"/>
                        </a:rPr>
                        <a:t>enrol</a:t>
                      </a: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!)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14.00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15469"/>
                  </a:ext>
                </a:extLst>
              </a:tr>
              <a:tr h="2447237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Healthy Relationships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With Megan</a:t>
                      </a:r>
                      <a:endParaRPr lang="en-GB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15"/>
                        </a:lnSpc>
                        <a:defRPr/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DM Sans"/>
                          <a:ea typeface="+mn-ea"/>
                          <a:cs typeface="+mn-cs"/>
                        </a:rPr>
                        <a:t>Arts and Crafts 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515"/>
                        </a:lnSpc>
                        <a:defRPr/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DM Sans"/>
                          <a:ea typeface="+mn-ea"/>
                          <a:cs typeface="+mn-cs"/>
                        </a:rPr>
                        <a:t>1pm – 3pm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Head in the Game – Mental health and fitness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1pm-2pm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With Mark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Yoga/Mindful movements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13.30-14.30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Megan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Quiz/Social games 15.00-16.00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032449"/>
                  </a:ext>
                </a:extLst>
              </a:tr>
            </a:tbl>
          </a:graphicData>
        </a:graphic>
      </p:graphicFrame>
      <p:pic>
        <p:nvPicPr>
          <p:cNvPr id="33" name="Picture 3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E418055D-3A27-B301-4C49-C0F85C98F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118" y="3534073"/>
            <a:ext cx="495916" cy="440126"/>
          </a:xfrm>
          <a:prstGeom prst="rect">
            <a:avLst/>
          </a:prstGeom>
        </p:spPr>
      </p:pic>
      <p:pic>
        <p:nvPicPr>
          <p:cNvPr id="37" name="Picture 36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04BB41F6-4DF0-8C88-16A8-D4280669D4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700" b="9934"/>
          <a:stretch/>
        </p:blipFill>
        <p:spPr>
          <a:xfrm>
            <a:off x="3728718" y="6609338"/>
            <a:ext cx="638221" cy="493769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F020F110-7D6E-994C-F2F4-6CFBB82B81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3385" y="6922932"/>
            <a:ext cx="672091" cy="323742"/>
          </a:xfrm>
          <a:prstGeom prst="rect">
            <a:avLst/>
          </a:prstGeom>
        </p:spPr>
      </p:pic>
      <p:pic>
        <p:nvPicPr>
          <p:cNvPr id="45" name="Picture 44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0E69EEAD-AC5B-E963-B893-EAEA786D49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2011" y="5929422"/>
            <a:ext cx="464513" cy="440126"/>
          </a:xfrm>
          <a:prstGeom prst="rect">
            <a:avLst/>
          </a:prstGeom>
        </p:spPr>
      </p:pic>
      <p:pic>
        <p:nvPicPr>
          <p:cNvPr id="51" name="Picture 50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807F0891-4235-70D4-6437-F35B0D56A5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2923" y="6609338"/>
            <a:ext cx="526114" cy="526114"/>
          </a:xfrm>
          <a:prstGeom prst="rect">
            <a:avLst/>
          </a:prstGeom>
        </p:spPr>
      </p:pic>
      <p:grpSp>
        <p:nvGrpSpPr>
          <p:cNvPr id="69" name="Group 62">
            <a:extLst>
              <a:ext uri="{FF2B5EF4-FFF2-40B4-BE49-F238E27FC236}">
                <a16:creationId xmlns:a16="http://schemas.microsoft.com/office/drawing/2014/main" id="{B0B3BE8A-7E82-BB4C-DDCC-7A6D7A89C1CC}"/>
              </a:ext>
            </a:extLst>
          </p:cNvPr>
          <p:cNvGrpSpPr/>
          <p:nvPr/>
        </p:nvGrpSpPr>
        <p:grpSpPr>
          <a:xfrm>
            <a:off x="8666921" y="1512243"/>
            <a:ext cx="242972" cy="242972"/>
            <a:chOff x="0" y="0"/>
            <a:chExt cx="812800" cy="812800"/>
          </a:xfrm>
        </p:grpSpPr>
        <p:sp>
          <p:nvSpPr>
            <p:cNvPr id="88" name="Freeform 63">
              <a:extLst>
                <a:ext uri="{FF2B5EF4-FFF2-40B4-BE49-F238E27FC236}">
                  <a16:creationId xmlns:a16="http://schemas.microsoft.com/office/drawing/2014/main" id="{2642D406-9686-191C-CDC9-D3266A9C10F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4">
              <a:extLst>
                <a:ext uri="{FF2B5EF4-FFF2-40B4-BE49-F238E27FC236}">
                  <a16:creationId xmlns:a16="http://schemas.microsoft.com/office/drawing/2014/main" id="{66AEBBC3-15D2-0154-15A9-859A7D85A43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1" name="Group 65">
            <a:extLst>
              <a:ext uri="{FF2B5EF4-FFF2-40B4-BE49-F238E27FC236}">
                <a16:creationId xmlns:a16="http://schemas.microsoft.com/office/drawing/2014/main" id="{D242820E-7B28-8267-5B8E-68A7FCF3265A}"/>
              </a:ext>
            </a:extLst>
          </p:cNvPr>
          <p:cNvGrpSpPr/>
          <p:nvPr/>
        </p:nvGrpSpPr>
        <p:grpSpPr>
          <a:xfrm>
            <a:off x="2773839" y="1527240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D55C3508-C68F-02CC-E453-CE519C3A5BB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01C011B5-D50B-B2F6-CDAF-69E45F70F53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826BEC09-E0BA-EF16-B673-888235DEABC6}"/>
              </a:ext>
            </a:extLst>
          </p:cNvPr>
          <p:cNvGrpSpPr/>
          <p:nvPr/>
        </p:nvGrpSpPr>
        <p:grpSpPr>
          <a:xfrm>
            <a:off x="7549385" y="5093915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205D2419-D49A-A827-19E4-8F17858C72F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C04F94FE-43EE-9245-E6F9-821E8DAAE6E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0" name="Group 62">
            <a:extLst>
              <a:ext uri="{FF2B5EF4-FFF2-40B4-BE49-F238E27FC236}">
                <a16:creationId xmlns:a16="http://schemas.microsoft.com/office/drawing/2014/main" id="{27228D48-1730-7A99-4522-CBC98D25A31E}"/>
              </a:ext>
            </a:extLst>
          </p:cNvPr>
          <p:cNvGrpSpPr/>
          <p:nvPr/>
        </p:nvGrpSpPr>
        <p:grpSpPr>
          <a:xfrm>
            <a:off x="4257245" y="3134542"/>
            <a:ext cx="3053549" cy="2287253"/>
            <a:chOff x="-9478257" y="47625"/>
            <a:chExt cx="10214857" cy="7651415"/>
          </a:xfrm>
        </p:grpSpPr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AA8305A6-9366-712A-140F-ADDDF34705C0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E18AF5A5-1652-F8C5-F271-8364EA0045F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6BC975B2-BE7D-F674-9C39-4F830B90DB3A}"/>
              </a:ext>
            </a:extLst>
          </p:cNvPr>
          <p:cNvGrpSpPr/>
          <p:nvPr/>
        </p:nvGrpSpPr>
        <p:grpSpPr>
          <a:xfrm>
            <a:off x="8483953" y="4999237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ECAD91AD-F8BE-174B-4AC2-03EA7B0682C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2D7B1B58-61EA-12DF-4867-18B09488DF35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081D264E-8E7B-F904-139E-DCAC81A807BF}"/>
              </a:ext>
            </a:extLst>
          </p:cNvPr>
          <p:cNvGrpSpPr/>
          <p:nvPr/>
        </p:nvGrpSpPr>
        <p:grpSpPr>
          <a:xfrm>
            <a:off x="4623904" y="1513438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CA5DFA19-F33E-519A-20CB-C93118C9606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209CD48E-170B-76F3-0490-C8C00A5AFC3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" name="Group 65">
            <a:extLst>
              <a:ext uri="{FF2B5EF4-FFF2-40B4-BE49-F238E27FC236}">
                <a16:creationId xmlns:a16="http://schemas.microsoft.com/office/drawing/2014/main" id="{0F4A2BE3-E92D-1B43-BA5E-98EE0ABC1536}"/>
              </a:ext>
            </a:extLst>
          </p:cNvPr>
          <p:cNvGrpSpPr/>
          <p:nvPr/>
        </p:nvGrpSpPr>
        <p:grpSpPr>
          <a:xfrm>
            <a:off x="8991423" y="5142653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D06BA051-BD51-07A0-A613-7F20832791A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ED2889C3-6838-5003-7493-9DC9066FFE4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5" name="Group 62">
            <a:extLst>
              <a:ext uri="{FF2B5EF4-FFF2-40B4-BE49-F238E27FC236}">
                <a16:creationId xmlns:a16="http://schemas.microsoft.com/office/drawing/2014/main" id="{7124E6B5-D5C8-20CC-9C30-0B3F9D3504A3}"/>
              </a:ext>
            </a:extLst>
          </p:cNvPr>
          <p:cNvGrpSpPr/>
          <p:nvPr/>
        </p:nvGrpSpPr>
        <p:grpSpPr>
          <a:xfrm>
            <a:off x="10077979" y="4736827"/>
            <a:ext cx="349815" cy="3405891"/>
            <a:chOff x="-357416" y="0"/>
            <a:chExt cx="1170216" cy="11393528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01B4CD64-7FBD-6F63-8CD3-5D36338ED9E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55E4371C-421D-F8DE-843C-5D9468AD08AA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7B708E4B-0523-7F11-AC0E-98E202885BC5}"/>
              </a:ext>
            </a:extLst>
          </p:cNvPr>
          <p:cNvGrpSpPr/>
          <p:nvPr/>
        </p:nvGrpSpPr>
        <p:grpSpPr>
          <a:xfrm>
            <a:off x="10048337" y="1536893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1290DC32-AB9C-1485-4DCD-2199E01817D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F0D59DC6-A583-6C5F-A445-4119499C1C35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1C7DC6C5-8181-F328-4C4C-3933278304DB}"/>
              </a:ext>
            </a:extLst>
          </p:cNvPr>
          <p:cNvGrpSpPr/>
          <p:nvPr/>
        </p:nvGrpSpPr>
        <p:grpSpPr>
          <a:xfrm>
            <a:off x="9334595" y="1387910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7304AE81-F72E-2D66-DF15-03A5B57857B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87CB63B2-E2AA-5B6A-7E34-284F3A3685C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54218AD3-2AD6-507C-62D1-FA078A897378}"/>
              </a:ext>
            </a:extLst>
          </p:cNvPr>
          <p:cNvGrpSpPr/>
          <p:nvPr/>
        </p:nvGrpSpPr>
        <p:grpSpPr>
          <a:xfrm>
            <a:off x="3044554" y="3953566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651B84F4-B1DE-AA10-EFB4-609799BC7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6" name="Group 46">
            <a:extLst>
              <a:ext uri="{FF2B5EF4-FFF2-40B4-BE49-F238E27FC236}">
                <a16:creationId xmlns:a16="http://schemas.microsoft.com/office/drawing/2014/main" id="{05C6EDD4-FAA2-CF4A-FAE6-7F1FC0EA6581}"/>
              </a:ext>
            </a:extLst>
          </p:cNvPr>
          <p:cNvGrpSpPr/>
          <p:nvPr/>
        </p:nvGrpSpPr>
        <p:grpSpPr>
          <a:xfrm rot="2700000">
            <a:off x="6692283" y="3661286"/>
            <a:ext cx="1442908" cy="1658796"/>
            <a:chOff x="139700" y="111125"/>
            <a:chExt cx="3991247" cy="4588417"/>
          </a:xfrm>
        </p:grpSpPr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CDA5DD11-61A7-63EB-B1B1-2E8604A3889A}"/>
                </a:ext>
              </a:extLst>
            </p:cNvPr>
            <p:cNvSpPr/>
            <p:nvPr/>
          </p:nvSpPr>
          <p:spPr>
            <a:xfrm>
              <a:off x="3318147" y="3886742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48">
              <a:extLst>
                <a:ext uri="{FF2B5EF4-FFF2-40B4-BE49-F238E27FC236}">
                  <a16:creationId xmlns:a16="http://schemas.microsoft.com/office/drawing/2014/main" id="{6092FA8D-A754-896F-763A-5F6F166916AA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F49D53D5-B701-31C7-005B-254C6AA42D68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D92CAEA5-BAE5-F7AE-7452-17823DB97BC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15EF83CC-FE82-9BD2-39E6-0E87C328E4F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2" name="Group 46">
            <a:extLst>
              <a:ext uri="{FF2B5EF4-FFF2-40B4-BE49-F238E27FC236}">
                <a16:creationId xmlns:a16="http://schemas.microsoft.com/office/drawing/2014/main" id="{FFCFC5B4-F79B-4484-5436-B75B3D6CC84C}"/>
              </a:ext>
            </a:extLst>
          </p:cNvPr>
          <p:cNvGrpSpPr/>
          <p:nvPr/>
        </p:nvGrpSpPr>
        <p:grpSpPr>
          <a:xfrm rot="2700000">
            <a:off x="5697995" y="2617848"/>
            <a:ext cx="293842" cy="293842"/>
            <a:chOff x="0" y="0"/>
            <a:chExt cx="812800" cy="812800"/>
          </a:xfrm>
        </p:grpSpPr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85E3AF91-CF2E-6AB8-E3E7-E9EB16AEAF5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48">
              <a:extLst>
                <a:ext uri="{FF2B5EF4-FFF2-40B4-BE49-F238E27FC236}">
                  <a16:creationId xmlns:a16="http://schemas.microsoft.com/office/drawing/2014/main" id="{94BAB756-6727-3B88-709F-A155BAB4B74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72FA20D6-D289-0ECF-0A21-FD07443A40B9}"/>
              </a:ext>
            </a:extLst>
          </p:cNvPr>
          <p:cNvGrpSpPr/>
          <p:nvPr/>
        </p:nvGrpSpPr>
        <p:grpSpPr>
          <a:xfrm>
            <a:off x="2943265" y="5200100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67B2625F-BE23-9728-251C-F8C943F9BDF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0B974547-0B23-9883-BAAB-40286C44C12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AB1936C3-58F6-9268-A5A3-3FC5500279AB}"/>
              </a:ext>
            </a:extLst>
          </p:cNvPr>
          <p:cNvGrpSpPr/>
          <p:nvPr/>
        </p:nvGrpSpPr>
        <p:grpSpPr>
          <a:xfrm>
            <a:off x="4168144" y="-509263"/>
            <a:ext cx="3053549" cy="2287253"/>
            <a:chOff x="-9478257" y="47625"/>
            <a:chExt cx="10214857" cy="7651415"/>
          </a:xfrm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EC867F38-2EF8-4FC7-950A-1EC4C877CC32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D40E0775-C633-88D3-5BE4-EFB3826B31B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3" name="Group 65">
            <a:extLst>
              <a:ext uri="{FF2B5EF4-FFF2-40B4-BE49-F238E27FC236}">
                <a16:creationId xmlns:a16="http://schemas.microsoft.com/office/drawing/2014/main" id="{DDC3A82E-55BA-5142-26A9-0EBB532143CB}"/>
              </a:ext>
            </a:extLst>
          </p:cNvPr>
          <p:cNvGrpSpPr/>
          <p:nvPr/>
        </p:nvGrpSpPr>
        <p:grpSpPr>
          <a:xfrm>
            <a:off x="6091236" y="1329171"/>
            <a:ext cx="220832" cy="193228"/>
            <a:chOff x="0" y="0"/>
            <a:chExt cx="812800" cy="711200"/>
          </a:xfrm>
        </p:grpSpPr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3C1EFDD8-0D7B-2FB9-39E9-5D201B8F68F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7">
              <a:extLst>
                <a:ext uri="{FF2B5EF4-FFF2-40B4-BE49-F238E27FC236}">
                  <a16:creationId xmlns:a16="http://schemas.microsoft.com/office/drawing/2014/main" id="{E6ED8A02-6034-4D28-97A2-D78B10FDEA1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5" name="Group 65">
            <a:extLst>
              <a:ext uri="{FF2B5EF4-FFF2-40B4-BE49-F238E27FC236}">
                <a16:creationId xmlns:a16="http://schemas.microsoft.com/office/drawing/2014/main" id="{CB902D0E-1D68-69C6-2E0B-E783AC332587}"/>
              </a:ext>
            </a:extLst>
          </p:cNvPr>
          <p:cNvGrpSpPr/>
          <p:nvPr/>
        </p:nvGrpSpPr>
        <p:grpSpPr>
          <a:xfrm>
            <a:off x="7960534" y="1450451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7782BE71-573F-053C-F513-0E0FD6F0A5C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937CCCE9-723B-A2E0-9520-9D4A91442EE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0" name="Graphic 79" descr="Domino Tile with solid fill">
            <a:extLst>
              <a:ext uri="{FF2B5EF4-FFF2-40B4-BE49-F238E27FC236}">
                <a16:creationId xmlns:a16="http://schemas.microsoft.com/office/drawing/2014/main" id="{2CD0F5BE-387F-F5B2-60D6-AFB23EFD2F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91415" y="5743380"/>
            <a:ext cx="552454" cy="552454"/>
          </a:xfrm>
          <a:prstGeom prst="rect">
            <a:avLst/>
          </a:prstGeom>
        </p:spPr>
      </p:pic>
      <p:pic>
        <p:nvPicPr>
          <p:cNvPr id="82" name="Graphic 81" descr="Tic Tac Toe with solid fill">
            <a:extLst>
              <a:ext uri="{FF2B5EF4-FFF2-40B4-BE49-F238E27FC236}">
                <a16:creationId xmlns:a16="http://schemas.microsoft.com/office/drawing/2014/main" id="{2BBF0AE4-3A60-052A-3861-C8F5680263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915387" y="5873258"/>
            <a:ext cx="552454" cy="552454"/>
          </a:xfrm>
          <a:prstGeom prst="rect">
            <a:avLst/>
          </a:prstGeom>
        </p:spPr>
      </p:pic>
      <p:pic>
        <p:nvPicPr>
          <p:cNvPr id="83" name="Picture 82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52E399AB-CA33-15F5-F8F4-95A74DF31B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2613" y="4112285"/>
            <a:ext cx="672091" cy="32374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F51D6FD-DDF6-E4F1-4D31-0EF4BCC563E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00560" y="5153773"/>
            <a:ext cx="585267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0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2BD80D-1CF4-E153-F8E0-2971C18F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9CB7CF4D-657D-9FE6-4C2C-2A0E51741BF0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7EE94486-5DBF-8374-6FFA-64826508FEA1}"/>
              </a:ext>
            </a:extLst>
          </p:cNvPr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EA1A07D6-E8F6-34D4-7E30-980C0B75760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1B6BFE4A-23EC-B0EC-1B71-0CC507F25F4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585B53DB-7591-0B15-F07C-DFB3B3E23D6B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C96FEB70-6A91-BDD9-B006-08DB26083E53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EEA146E2-E616-3713-3FDC-0C6A56B6064A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1DE43ED6-34F5-7B52-5495-21C639A88259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A2609B33-F9B2-8317-6DFA-6251E5D75D7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6E9F9CDA-E3AA-E41C-3E91-EA8FB1418A9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A729694A-B848-7940-5CD8-D2BBE54149E9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577EB69C-C961-FEB7-22FD-1C84A35367C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5E2D7261-E9C3-9CF1-4C5A-31911BCE352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08A876CF-7AAD-F9CC-0566-430DC775B4F4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5CA2EA0B-B20A-0861-0A56-EF4AAF1EEFD9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DB4DD51A-7D34-2CAC-D239-598D6BD8ACD6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BB572FA7-530A-2E0D-4D7E-0F76E3171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CF2D4432-D5FA-10E4-24D1-4CA4E872F4F9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>
                <a:solidFill>
                  <a:srgbClr val="000000"/>
                </a:solidFill>
                <a:latin typeface="DM Sans Bold"/>
              </a:rPr>
              <a:t>CFO Evolution – April 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32ECB5C9-AE8C-B272-062F-646C4C7E1F2F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r>
              <a:rPr lang="en-US" sz="1600" b="1">
                <a:solidFill>
                  <a:srgbClr val="FFFFFF"/>
                </a:solidFill>
                <a:latin typeface="DM Sans"/>
              </a:rPr>
              <a:t>Doncaster Activity Hub</a:t>
            </a: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rgbClr val="FFFFFF"/>
                </a:solidFill>
                <a:latin typeface="DM Sans"/>
              </a:rPr>
              <a:t>Unit 25/27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7 Queens Crescent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Doncaster 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DN1 3JN</a:t>
            </a:r>
          </a:p>
          <a:p>
            <a:pPr algn="ctr">
              <a:lnSpc>
                <a:spcPts val="2379"/>
              </a:lnSpc>
            </a:pPr>
            <a:endParaRPr lang="en-US" sz="1400">
              <a:solidFill>
                <a:srgbClr val="FFFFFF"/>
              </a:solidFill>
              <a:latin typeface="DM Sans"/>
            </a:endParaRP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rgbClr val="FFFFFF"/>
                </a:solidFill>
                <a:latin typeface="DM Sans"/>
              </a:rPr>
              <a:t>If you ever need a </a:t>
            </a:r>
            <a:r>
              <a:rPr lang="en-US" sz="1400" err="1">
                <a:solidFill>
                  <a:srgbClr val="FFFFFF"/>
                </a:solidFill>
                <a:latin typeface="DM Sans"/>
              </a:rPr>
              <a:t>cuppa</a:t>
            </a:r>
            <a:r>
              <a:rPr lang="en-US" sz="1400">
                <a:solidFill>
                  <a:srgbClr val="FFFFFF"/>
                </a:solidFill>
                <a:latin typeface="DM Sans"/>
              </a:rPr>
              <a:t> or a chat, pop in and speak to your support worker.</a:t>
            </a: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chemeClr val="bg1"/>
                </a:solidFill>
                <a:latin typeface="DM Sans" pitchFamily="2" charset="0"/>
              </a:rPr>
              <a:t>Reception contact number: </a:t>
            </a: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07502299992</a:t>
            </a:r>
          </a:p>
          <a:p>
            <a:pPr algn="ctr">
              <a:lnSpc>
                <a:spcPts val="2379"/>
              </a:lnSpc>
            </a:pPr>
            <a:endParaRPr lang="en-GB" sz="1400">
              <a:solidFill>
                <a:schemeClr val="bg1"/>
              </a:solidFill>
              <a:latin typeface="DM Sans" pitchFamily="2" charset="0"/>
            </a:endParaRPr>
          </a:p>
          <a:p>
            <a:pPr algn="ctr">
              <a:lnSpc>
                <a:spcPts val="2379"/>
              </a:lnSpc>
            </a:pP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9:30am – 16:00pm</a:t>
            </a:r>
          </a:p>
          <a:p>
            <a:pPr algn="ctr">
              <a:lnSpc>
                <a:spcPts val="2379"/>
              </a:lnSpc>
            </a:pP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Monday – Friday</a:t>
            </a:r>
          </a:p>
          <a:p>
            <a:pPr algn="ctr">
              <a:lnSpc>
                <a:spcPts val="2379"/>
              </a:lnSpc>
            </a:pPr>
            <a:endParaRPr lang="en-US" sz="1200">
              <a:solidFill>
                <a:srgbClr val="FFFFFF"/>
              </a:solidFill>
              <a:latin typeface="DM San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4B405412-7868-CC21-9871-8EB35DE1F2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042925"/>
              </p:ext>
            </p:extLst>
          </p:nvPr>
        </p:nvGraphicFramePr>
        <p:xfrm>
          <a:off x="2789852" y="703271"/>
          <a:ext cx="7631941" cy="6704012"/>
        </p:xfrm>
        <a:graphic>
          <a:graphicData uri="http://schemas.openxmlformats.org/drawingml/2006/table">
            <a:tbl>
              <a:tblPr/>
              <a:tblGrid>
                <a:gridCol w="1825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63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7960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Monday 7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Tuesday 8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Wednesday 9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Thursday 10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Friday 11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377">
                        <a:solidFill>
                          <a:srgbClr val="000000"/>
                        </a:solidFill>
                        <a:latin typeface="DM Sans Bold"/>
                      </a:endParaRP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3300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Introduction to Basic Cooking skills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9:30am - 10:30am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10:30am – 12pm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With Rach/Megan 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Hub closed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All day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Employability</a:t>
                      </a:r>
                    </a:p>
                    <a:p>
                      <a:pPr algn="ctr"/>
                      <a:r>
                        <a:rPr lang="en-GB" sz="11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Researching chosen job profiles for suitability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>
                          <a:solidFill>
                            <a:srgbClr val="000000"/>
                          </a:solidFill>
                          <a:effectLst/>
                          <a:latin typeface="DM Sans"/>
                          <a:ea typeface="+mn-ea"/>
                          <a:cs typeface="+mn-cs"/>
                        </a:rPr>
                        <a:t>CV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 creation.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Tailored CV’s - digital copy for job search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 assessment – identify which skills needed for chosen job role.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>
                          <a:solidFill>
                            <a:srgbClr val="000000"/>
                          </a:solidFill>
                          <a:effectLst/>
                          <a:latin typeface="DM Sans"/>
                          <a:ea typeface="+mn-ea"/>
                          <a:cs typeface="+mn-cs"/>
                        </a:rPr>
                        <a:t>10.00 – 13.00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Future Focus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Goal setting!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Mindfulness with Megan!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10am –  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Understanding Neurodiversity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11am – 12pm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4217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Healthy Relationships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With Megan</a:t>
                      </a:r>
                      <a:endParaRPr lang="en-GB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  <a:endParaRPr lang="en-US" sz="1000" b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Mission Nutrition – Health eating for your wellbeing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13:00-14:00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Head in the Game – Mental health and fitness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14:30-15:30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With Mark </a:t>
                      </a:r>
                      <a:endParaRPr lang="en-US" sz="1082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Yoga/Mindful movements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13.30-14.30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Megan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Quiz/Social games 15.00-16.00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032449"/>
                  </a:ext>
                </a:extLst>
              </a:tr>
            </a:tbl>
          </a:graphicData>
        </a:graphic>
      </p:graphicFrame>
      <p:pic>
        <p:nvPicPr>
          <p:cNvPr id="33" name="Picture 3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F4A1B70F-1FCD-2948-0212-2A0A4C2B3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865" y="3886982"/>
            <a:ext cx="495916" cy="440126"/>
          </a:xfrm>
          <a:prstGeom prst="rect">
            <a:avLst/>
          </a:prstGeom>
        </p:spPr>
      </p:pic>
      <p:pic>
        <p:nvPicPr>
          <p:cNvPr id="37" name="Picture 36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D7FDAFBF-4550-FDBB-4858-207D2F547E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700" b="9934"/>
          <a:stretch/>
        </p:blipFill>
        <p:spPr>
          <a:xfrm>
            <a:off x="3728718" y="6609338"/>
            <a:ext cx="638221" cy="493769"/>
          </a:xfrm>
          <a:prstGeom prst="rect">
            <a:avLst/>
          </a:prstGeom>
        </p:spPr>
      </p:pic>
      <p:pic>
        <p:nvPicPr>
          <p:cNvPr id="45" name="Picture 44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5B26F045-EA64-E8C0-8930-E75FEB84DB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9819" y="6922932"/>
            <a:ext cx="464513" cy="440126"/>
          </a:xfrm>
          <a:prstGeom prst="rect">
            <a:avLst/>
          </a:prstGeom>
        </p:spPr>
      </p:pic>
      <p:pic>
        <p:nvPicPr>
          <p:cNvPr id="51" name="Picture 50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81AA701F-7ED6-F161-12FA-40E2B783AF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2923" y="6609338"/>
            <a:ext cx="526114" cy="526114"/>
          </a:xfrm>
          <a:prstGeom prst="rect">
            <a:avLst/>
          </a:prstGeom>
        </p:spPr>
      </p:pic>
      <p:grpSp>
        <p:nvGrpSpPr>
          <p:cNvPr id="69" name="Group 62">
            <a:extLst>
              <a:ext uri="{FF2B5EF4-FFF2-40B4-BE49-F238E27FC236}">
                <a16:creationId xmlns:a16="http://schemas.microsoft.com/office/drawing/2014/main" id="{E00A0950-3A90-B5A8-8E8F-2640ED651574}"/>
              </a:ext>
            </a:extLst>
          </p:cNvPr>
          <p:cNvGrpSpPr/>
          <p:nvPr/>
        </p:nvGrpSpPr>
        <p:grpSpPr>
          <a:xfrm>
            <a:off x="8666921" y="1512243"/>
            <a:ext cx="242972" cy="242972"/>
            <a:chOff x="0" y="0"/>
            <a:chExt cx="812800" cy="812800"/>
          </a:xfrm>
        </p:grpSpPr>
        <p:sp>
          <p:nvSpPr>
            <p:cNvPr id="88" name="Freeform 63">
              <a:extLst>
                <a:ext uri="{FF2B5EF4-FFF2-40B4-BE49-F238E27FC236}">
                  <a16:creationId xmlns:a16="http://schemas.microsoft.com/office/drawing/2014/main" id="{F27CD0D1-0A32-4CA6-B652-614D6A54890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4">
              <a:extLst>
                <a:ext uri="{FF2B5EF4-FFF2-40B4-BE49-F238E27FC236}">
                  <a16:creationId xmlns:a16="http://schemas.microsoft.com/office/drawing/2014/main" id="{ED1C67CE-B087-BF8E-FBE1-73D60852B65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1" name="Group 65">
            <a:extLst>
              <a:ext uri="{FF2B5EF4-FFF2-40B4-BE49-F238E27FC236}">
                <a16:creationId xmlns:a16="http://schemas.microsoft.com/office/drawing/2014/main" id="{DF61D67E-2A44-760E-44EF-1B0D7D308B92}"/>
              </a:ext>
            </a:extLst>
          </p:cNvPr>
          <p:cNvGrpSpPr/>
          <p:nvPr/>
        </p:nvGrpSpPr>
        <p:grpSpPr>
          <a:xfrm>
            <a:off x="2773839" y="1527240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FAC3B31F-143B-4477-8E9A-4AF28341760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4FCA7C5B-8AD3-A561-075A-B76D7AB6AA8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EB29297D-0D13-4D8E-0669-92C3278ACD60}"/>
              </a:ext>
            </a:extLst>
          </p:cNvPr>
          <p:cNvGrpSpPr/>
          <p:nvPr/>
        </p:nvGrpSpPr>
        <p:grpSpPr>
          <a:xfrm>
            <a:off x="7549385" y="5093915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6874DF55-6D98-E228-C9E2-D6DA087C187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236F698D-01C2-1BE1-27B2-27B9D7921DA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0" name="Group 62">
            <a:extLst>
              <a:ext uri="{FF2B5EF4-FFF2-40B4-BE49-F238E27FC236}">
                <a16:creationId xmlns:a16="http://schemas.microsoft.com/office/drawing/2014/main" id="{E08B6376-003E-8498-F6FE-F0EA12CA2643}"/>
              </a:ext>
            </a:extLst>
          </p:cNvPr>
          <p:cNvGrpSpPr/>
          <p:nvPr/>
        </p:nvGrpSpPr>
        <p:grpSpPr>
          <a:xfrm>
            <a:off x="4257245" y="3134542"/>
            <a:ext cx="3053549" cy="2287253"/>
            <a:chOff x="-9478257" y="47625"/>
            <a:chExt cx="10214857" cy="7651415"/>
          </a:xfrm>
        </p:grpSpPr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192D6B5B-602A-B80B-5264-CBE1A7706809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32A2F7F2-B3E6-ED01-468B-AA36848F1EA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A6930C78-6911-0399-6591-E3E5390957DD}"/>
              </a:ext>
            </a:extLst>
          </p:cNvPr>
          <p:cNvGrpSpPr/>
          <p:nvPr/>
        </p:nvGrpSpPr>
        <p:grpSpPr>
          <a:xfrm>
            <a:off x="8483953" y="4999237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5881CC47-9531-4548-F302-F31FF2BD212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79B3BEFC-3BF1-4731-043D-76C2F3529C31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" name="Group 65">
            <a:extLst>
              <a:ext uri="{FF2B5EF4-FFF2-40B4-BE49-F238E27FC236}">
                <a16:creationId xmlns:a16="http://schemas.microsoft.com/office/drawing/2014/main" id="{C5A5F956-12C7-2A7E-EDF3-BD1D282C7EB8}"/>
              </a:ext>
            </a:extLst>
          </p:cNvPr>
          <p:cNvGrpSpPr/>
          <p:nvPr/>
        </p:nvGrpSpPr>
        <p:grpSpPr>
          <a:xfrm>
            <a:off x="8991423" y="5142653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1D370F55-26B8-5B22-282C-D190A2B2F3E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52BD28DF-355B-C3FC-BB65-84D180C29C8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5" name="Group 62">
            <a:extLst>
              <a:ext uri="{FF2B5EF4-FFF2-40B4-BE49-F238E27FC236}">
                <a16:creationId xmlns:a16="http://schemas.microsoft.com/office/drawing/2014/main" id="{D867A56C-0250-0450-B0EF-B6B25AFD9709}"/>
              </a:ext>
            </a:extLst>
          </p:cNvPr>
          <p:cNvGrpSpPr/>
          <p:nvPr/>
        </p:nvGrpSpPr>
        <p:grpSpPr>
          <a:xfrm>
            <a:off x="9975898" y="5044105"/>
            <a:ext cx="349815" cy="3405891"/>
            <a:chOff x="-357416" y="0"/>
            <a:chExt cx="1170216" cy="11393528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8643DC82-E72C-2F93-5836-1D9B87A9E17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35FEE095-84B7-2583-4B4D-BE82DF336263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AA0F0449-308C-A120-DC29-0038CEA2F9BE}"/>
              </a:ext>
            </a:extLst>
          </p:cNvPr>
          <p:cNvGrpSpPr/>
          <p:nvPr/>
        </p:nvGrpSpPr>
        <p:grpSpPr>
          <a:xfrm>
            <a:off x="10048337" y="1536893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6ACA7D73-3852-43EB-845B-1B0F660F90A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2F51E240-1E63-F729-E9B9-0B6C9D6E7041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3CC77D79-6AC6-355A-EA7A-519226A6E647}"/>
              </a:ext>
            </a:extLst>
          </p:cNvPr>
          <p:cNvGrpSpPr/>
          <p:nvPr/>
        </p:nvGrpSpPr>
        <p:grpSpPr>
          <a:xfrm>
            <a:off x="9091415" y="1536893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45AC8569-B0FB-8474-288A-7CF92E4BDF2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E0B7CAD6-41C3-0870-E71A-8835895AFE9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AC746FBA-C2C8-D907-6E3C-C82373375B03}"/>
              </a:ext>
            </a:extLst>
          </p:cNvPr>
          <p:cNvGrpSpPr/>
          <p:nvPr/>
        </p:nvGrpSpPr>
        <p:grpSpPr>
          <a:xfrm>
            <a:off x="3044554" y="3953566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1C5C34F4-4334-4E6A-0EB7-56D1BA5E8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6" name="Group 46">
            <a:extLst>
              <a:ext uri="{FF2B5EF4-FFF2-40B4-BE49-F238E27FC236}">
                <a16:creationId xmlns:a16="http://schemas.microsoft.com/office/drawing/2014/main" id="{1A902A90-C87D-0F6F-01F1-BAB26BF1A436}"/>
              </a:ext>
            </a:extLst>
          </p:cNvPr>
          <p:cNvGrpSpPr/>
          <p:nvPr/>
        </p:nvGrpSpPr>
        <p:grpSpPr>
          <a:xfrm rot="2700000">
            <a:off x="7235412" y="1474131"/>
            <a:ext cx="293842" cy="293842"/>
            <a:chOff x="0" y="0"/>
            <a:chExt cx="812800" cy="812800"/>
          </a:xfrm>
        </p:grpSpPr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D797BFB2-05C0-D311-C88D-AC46E610B5C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48">
              <a:extLst>
                <a:ext uri="{FF2B5EF4-FFF2-40B4-BE49-F238E27FC236}">
                  <a16:creationId xmlns:a16="http://schemas.microsoft.com/office/drawing/2014/main" id="{90B4764D-B311-48FB-E667-B1D59DB0B27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621A9DD1-1AA4-C0A8-2BCD-7A97BD7E4C55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03A1F85E-9AFF-7EB2-1D2F-D15D6359AFA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7D1489A7-D17D-A704-4644-6F6DEB086E64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AE92D43F-7BBA-CDD6-31D8-547C0FE40C05}"/>
              </a:ext>
            </a:extLst>
          </p:cNvPr>
          <p:cNvGrpSpPr/>
          <p:nvPr/>
        </p:nvGrpSpPr>
        <p:grpSpPr>
          <a:xfrm>
            <a:off x="2943265" y="5200100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0EC94A25-9AAB-C680-4E47-81ED2237826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0144C6B5-3359-A0B2-FBA0-0FC320BD830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0CC7C6D8-1F33-8D9A-58E6-B81437B85867}"/>
              </a:ext>
            </a:extLst>
          </p:cNvPr>
          <p:cNvGrpSpPr/>
          <p:nvPr/>
        </p:nvGrpSpPr>
        <p:grpSpPr>
          <a:xfrm>
            <a:off x="4168144" y="-509263"/>
            <a:ext cx="3053549" cy="2287253"/>
            <a:chOff x="-9478257" y="47625"/>
            <a:chExt cx="10214857" cy="7651415"/>
          </a:xfrm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917D0810-EF48-A019-D43A-03CFCF88FF89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33984172-0B99-92D9-D440-A39B66D9A0B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3" name="Group 65">
            <a:extLst>
              <a:ext uri="{FF2B5EF4-FFF2-40B4-BE49-F238E27FC236}">
                <a16:creationId xmlns:a16="http://schemas.microsoft.com/office/drawing/2014/main" id="{C0194902-A72C-F525-098A-A35822D06AF5}"/>
              </a:ext>
            </a:extLst>
          </p:cNvPr>
          <p:cNvGrpSpPr/>
          <p:nvPr/>
        </p:nvGrpSpPr>
        <p:grpSpPr>
          <a:xfrm>
            <a:off x="6067390" y="1513438"/>
            <a:ext cx="220832" cy="193228"/>
            <a:chOff x="0" y="0"/>
            <a:chExt cx="812800" cy="711200"/>
          </a:xfrm>
        </p:grpSpPr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00A436D1-805E-8AC4-DB4D-17F0C1438F9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7">
              <a:extLst>
                <a:ext uri="{FF2B5EF4-FFF2-40B4-BE49-F238E27FC236}">
                  <a16:creationId xmlns:a16="http://schemas.microsoft.com/office/drawing/2014/main" id="{01AF4AB4-54EC-2EFE-1FD7-9D0A35D9ACF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5" name="Group 65">
            <a:extLst>
              <a:ext uri="{FF2B5EF4-FFF2-40B4-BE49-F238E27FC236}">
                <a16:creationId xmlns:a16="http://schemas.microsoft.com/office/drawing/2014/main" id="{432061FE-B718-91E2-9173-DB4866CC6178}"/>
              </a:ext>
            </a:extLst>
          </p:cNvPr>
          <p:cNvGrpSpPr/>
          <p:nvPr/>
        </p:nvGrpSpPr>
        <p:grpSpPr>
          <a:xfrm>
            <a:off x="7659801" y="1536893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E9C457C1-9996-BC82-6E7C-E862AD81B0B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D172DCCC-3A81-D979-55C0-ECE6199AADF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8" name="Group 65">
            <a:extLst>
              <a:ext uri="{FF2B5EF4-FFF2-40B4-BE49-F238E27FC236}">
                <a16:creationId xmlns:a16="http://schemas.microsoft.com/office/drawing/2014/main" id="{A5D8C1DB-8940-B146-AA86-7AC58BC6F323}"/>
              </a:ext>
            </a:extLst>
          </p:cNvPr>
          <p:cNvGrpSpPr/>
          <p:nvPr/>
        </p:nvGrpSpPr>
        <p:grpSpPr>
          <a:xfrm>
            <a:off x="6068332" y="5205194"/>
            <a:ext cx="220832" cy="193228"/>
            <a:chOff x="0" y="0"/>
            <a:chExt cx="812800" cy="711200"/>
          </a:xfrm>
        </p:grpSpPr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6034DF09-0840-F9C3-556A-55DEE1607C3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TextBox 67">
              <a:extLst>
                <a:ext uri="{FF2B5EF4-FFF2-40B4-BE49-F238E27FC236}">
                  <a16:creationId xmlns:a16="http://schemas.microsoft.com/office/drawing/2014/main" id="{54A15A22-812C-DB99-1411-9C18EBF9096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8" name="Group 62">
            <a:extLst>
              <a:ext uri="{FF2B5EF4-FFF2-40B4-BE49-F238E27FC236}">
                <a16:creationId xmlns:a16="http://schemas.microsoft.com/office/drawing/2014/main" id="{8735F891-73E8-16C5-D3C4-3940351D1D8D}"/>
              </a:ext>
            </a:extLst>
          </p:cNvPr>
          <p:cNvGrpSpPr/>
          <p:nvPr/>
        </p:nvGrpSpPr>
        <p:grpSpPr>
          <a:xfrm>
            <a:off x="7008306" y="5205194"/>
            <a:ext cx="349815" cy="3405891"/>
            <a:chOff x="-357416" y="0"/>
            <a:chExt cx="1170216" cy="11393528"/>
          </a:xfrm>
        </p:grpSpPr>
        <p:sp>
          <p:nvSpPr>
            <p:cNvPr id="73" name="Freeform 63">
              <a:extLst>
                <a:ext uri="{FF2B5EF4-FFF2-40B4-BE49-F238E27FC236}">
                  <a16:creationId xmlns:a16="http://schemas.microsoft.com/office/drawing/2014/main" id="{6074F3DE-03EB-5EFA-3DAD-49AB0E435B4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64">
              <a:extLst>
                <a:ext uri="{FF2B5EF4-FFF2-40B4-BE49-F238E27FC236}">
                  <a16:creationId xmlns:a16="http://schemas.microsoft.com/office/drawing/2014/main" id="{3A74BE8B-96DA-0BBC-24E2-9B7B4B7BD0DC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76" name="Graphic 75" descr="Palette with solid fill">
            <a:extLst>
              <a:ext uri="{FF2B5EF4-FFF2-40B4-BE49-F238E27FC236}">
                <a16:creationId xmlns:a16="http://schemas.microsoft.com/office/drawing/2014/main" id="{9F6F8D72-2144-8EF6-0988-DB6F04C551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88989" y="5350841"/>
            <a:ext cx="585566" cy="585566"/>
          </a:xfrm>
          <a:prstGeom prst="rect">
            <a:avLst/>
          </a:prstGeom>
        </p:spPr>
      </p:pic>
      <p:pic>
        <p:nvPicPr>
          <p:cNvPr id="78" name="Graphic 77" descr="Paint brush outline">
            <a:extLst>
              <a:ext uri="{FF2B5EF4-FFF2-40B4-BE49-F238E27FC236}">
                <a16:creationId xmlns:a16="http://schemas.microsoft.com/office/drawing/2014/main" id="{C34CE6F4-89F6-FF2E-4CF9-96C60C9EF6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22304" y="5357742"/>
            <a:ext cx="585566" cy="585566"/>
          </a:xfrm>
          <a:prstGeom prst="rect">
            <a:avLst/>
          </a:prstGeom>
        </p:spPr>
      </p:pic>
      <p:pic>
        <p:nvPicPr>
          <p:cNvPr id="80" name="Graphic 79" descr="Domino Tile with solid fill">
            <a:extLst>
              <a:ext uri="{FF2B5EF4-FFF2-40B4-BE49-F238E27FC236}">
                <a16:creationId xmlns:a16="http://schemas.microsoft.com/office/drawing/2014/main" id="{A4656778-BE80-A529-2A60-61E8382EEA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60384" y="6194597"/>
            <a:ext cx="552454" cy="552454"/>
          </a:xfrm>
          <a:prstGeom prst="rect">
            <a:avLst/>
          </a:prstGeom>
        </p:spPr>
      </p:pic>
      <p:pic>
        <p:nvPicPr>
          <p:cNvPr id="82" name="Graphic 81" descr="Tic Tac Toe with solid fill">
            <a:extLst>
              <a:ext uri="{FF2B5EF4-FFF2-40B4-BE49-F238E27FC236}">
                <a16:creationId xmlns:a16="http://schemas.microsoft.com/office/drawing/2014/main" id="{0854086B-C665-AAEC-35C3-100C215071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92581" y="6041415"/>
            <a:ext cx="552454" cy="552454"/>
          </a:xfrm>
          <a:prstGeom prst="rect">
            <a:avLst/>
          </a:prstGeom>
        </p:spPr>
      </p:pic>
      <p:pic>
        <p:nvPicPr>
          <p:cNvPr id="83" name="Picture 82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9D04A13E-DD74-30F3-E214-97A77BE1E3B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82613" y="4112285"/>
            <a:ext cx="672091" cy="3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06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83BB8E-34C3-7A13-AAB4-AF647DC25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CCCCE558-79D0-8A90-67A7-134E6551EA12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92FD26EF-A64A-D777-C944-8B2005A09126}"/>
              </a:ext>
            </a:extLst>
          </p:cNvPr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8A21A221-9F02-D577-6248-7DF257B7F7F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737DB256-EC88-1D48-EBAC-5D0B37B97618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2BA7E829-9359-8BC7-343B-3A7AB77D5F89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40B7C0D1-AB84-D349-0AD2-20525A9773BE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3EC0950D-D392-CB76-1839-6CC6E8C07C6E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60E23B4C-9C9D-0E7E-43BF-D29A48D0927E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94A2B849-481F-1003-4E4C-7541CCF48D8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57320CAC-39EB-E2D7-BFDA-825998E2085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27E282DA-CF81-5240-B08F-74A179CA9CD5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65582A70-3AA1-22EC-AF89-563354390A9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C6044551-0462-38C6-EC9D-AB5D84D7A9A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80ACC052-CD26-FFA5-CDFC-AD3B42FCBBE7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0A19793A-A614-E6A5-4435-DE6CDA1A9F33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F85CAF76-2DFC-A9F8-8184-13D5C86C9834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049ECB41-88B5-3064-74F9-33442EF2D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FF951785-2A32-D028-862C-7F61F888B86E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>
                <a:solidFill>
                  <a:srgbClr val="000000"/>
                </a:solidFill>
                <a:latin typeface="DM Sans Bold"/>
              </a:rPr>
              <a:t>CFO Evolution – April 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FBCBDF71-0231-2024-C0A1-B8A8935B5F1E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r>
              <a:rPr lang="en-US" sz="1600" b="1">
                <a:solidFill>
                  <a:srgbClr val="FFFFFF"/>
                </a:solidFill>
                <a:latin typeface="DM Sans"/>
              </a:rPr>
              <a:t>Doncaster Activity Hub</a:t>
            </a: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rgbClr val="FFFFFF"/>
                </a:solidFill>
                <a:latin typeface="DM Sans"/>
              </a:rPr>
              <a:t>Unit 25/27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7 Queens Crescent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Doncaster 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DN1 3JN</a:t>
            </a:r>
          </a:p>
          <a:p>
            <a:pPr algn="ctr">
              <a:lnSpc>
                <a:spcPts val="2379"/>
              </a:lnSpc>
            </a:pPr>
            <a:endParaRPr lang="en-US" sz="1400">
              <a:solidFill>
                <a:srgbClr val="FFFFFF"/>
              </a:solidFill>
              <a:latin typeface="DM Sans"/>
            </a:endParaRP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rgbClr val="FFFFFF"/>
                </a:solidFill>
                <a:latin typeface="DM Sans"/>
              </a:rPr>
              <a:t>If you ever need a </a:t>
            </a:r>
            <a:r>
              <a:rPr lang="en-US" sz="1400" err="1">
                <a:solidFill>
                  <a:srgbClr val="FFFFFF"/>
                </a:solidFill>
                <a:latin typeface="DM Sans"/>
              </a:rPr>
              <a:t>cuppa</a:t>
            </a:r>
            <a:r>
              <a:rPr lang="en-US" sz="1400">
                <a:solidFill>
                  <a:srgbClr val="FFFFFF"/>
                </a:solidFill>
                <a:latin typeface="DM Sans"/>
              </a:rPr>
              <a:t> or a chat, pop in and speak to your support worker.</a:t>
            </a: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chemeClr val="bg1"/>
                </a:solidFill>
                <a:latin typeface="DM Sans" pitchFamily="2" charset="0"/>
              </a:rPr>
              <a:t>Reception contact number: </a:t>
            </a: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07502299992</a:t>
            </a:r>
          </a:p>
          <a:p>
            <a:pPr algn="ctr">
              <a:lnSpc>
                <a:spcPts val="2379"/>
              </a:lnSpc>
            </a:pPr>
            <a:endParaRPr lang="en-GB" sz="1400">
              <a:solidFill>
                <a:schemeClr val="bg1"/>
              </a:solidFill>
              <a:latin typeface="DM Sans" pitchFamily="2" charset="0"/>
            </a:endParaRPr>
          </a:p>
          <a:p>
            <a:pPr algn="ctr">
              <a:lnSpc>
                <a:spcPts val="2379"/>
              </a:lnSpc>
            </a:pP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9:30am – 16:00pm</a:t>
            </a:r>
          </a:p>
          <a:p>
            <a:pPr algn="ctr">
              <a:lnSpc>
                <a:spcPts val="2379"/>
              </a:lnSpc>
            </a:pP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Monday – Friday</a:t>
            </a:r>
          </a:p>
          <a:p>
            <a:pPr algn="ctr">
              <a:lnSpc>
                <a:spcPts val="2379"/>
              </a:lnSpc>
            </a:pPr>
            <a:endParaRPr lang="en-US" sz="1200">
              <a:solidFill>
                <a:srgbClr val="FFFFFF"/>
              </a:solidFill>
              <a:latin typeface="DM San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1102CEBB-4A3B-F70F-D305-534F15C7A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392232"/>
              </p:ext>
            </p:extLst>
          </p:nvPr>
        </p:nvGraphicFramePr>
        <p:xfrm>
          <a:off x="2789852" y="703271"/>
          <a:ext cx="7631941" cy="6704012"/>
        </p:xfrm>
        <a:graphic>
          <a:graphicData uri="http://schemas.openxmlformats.org/drawingml/2006/table">
            <a:tbl>
              <a:tblPr/>
              <a:tblGrid>
                <a:gridCol w="1825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63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7960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Monday 14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Tuesday 15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Wednesday 16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Thursday 17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Friday 18th 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751"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Introduction to Basic Cooking skills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9:30am - 10:30am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10:30am – 12pm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With Rach/Megan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Employment research with Steve 10.00-12.00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Employability</a:t>
                      </a:r>
                    </a:p>
                    <a:p>
                      <a:pPr algn="ctr"/>
                      <a:r>
                        <a:rPr lang="en-GB" sz="11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Researching chosen job profiles for suitability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>
                          <a:solidFill>
                            <a:srgbClr val="000000"/>
                          </a:solidFill>
                          <a:effectLst/>
                          <a:latin typeface="DM Sans"/>
                          <a:ea typeface="+mn-ea"/>
                          <a:cs typeface="+mn-cs"/>
                        </a:rPr>
                        <a:t>CV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 creation.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Tailored CV’s - digital copy for job search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 assessment – identify which skills needed for chosen job role.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>
                          <a:solidFill>
                            <a:srgbClr val="000000"/>
                          </a:solidFill>
                          <a:effectLst/>
                          <a:latin typeface="DM Sans"/>
                          <a:ea typeface="+mn-ea"/>
                          <a:cs typeface="+mn-cs"/>
                        </a:rPr>
                        <a:t>10.00 – 13.00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Future Focus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Goal setting!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Mindfulness with Megan!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10am –  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Understanding Neurodiversity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11am – 12pm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5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Through the Gate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Hub induction (support available for anyone being released from custody)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13.00pm-14.00pm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CFO Evolution information session (meet the team and </a:t>
                      </a:r>
                      <a:r>
                        <a:rPr lang="en-US" sz="1050" b="0" err="1">
                          <a:solidFill>
                            <a:srgbClr val="000000"/>
                          </a:solidFill>
                          <a:latin typeface="DM Sans"/>
                        </a:rPr>
                        <a:t>enrol</a:t>
                      </a: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!)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14.00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15469"/>
                  </a:ext>
                </a:extLst>
              </a:tr>
              <a:tr h="2344217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Healthy Relationships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With Megan</a:t>
                      </a:r>
                      <a:endParaRPr lang="en-GB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  <a:endParaRPr lang="en-US" sz="1000" b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Mission Nutrition – Health eating for your wellbeing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13:00-14:00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Head in the Game – Mental health and fitness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14:30-15:30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With Mark </a:t>
                      </a:r>
                      <a:endParaRPr lang="en-US" sz="1082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Yoga/Mindful movements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13.30-14.30</a:t>
                      </a: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With Megan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Quiz/Social games 15.00-16.00</a:t>
                      </a: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032449"/>
                  </a:ext>
                </a:extLst>
              </a:tr>
            </a:tbl>
          </a:graphicData>
        </a:graphic>
      </p:graphicFrame>
      <p:pic>
        <p:nvPicPr>
          <p:cNvPr id="33" name="Picture 3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9F3DF447-841B-BCE8-5230-989D7F615F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865" y="3886982"/>
            <a:ext cx="495916" cy="440126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DE6A163B-3C7E-26F2-3037-ED40B316DA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3385" y="6922932"/>
            <a:ext cx="672091" cy="323742"/>
          </a:xfrm>
          <a:prstGeom prst="rect">
            <a:avLst/>
          </a:prstGeom>
        </p:spPr>
      </p:pic>
      <p:pic>
        <p:nvPicPr>
          <p:cNvPr id="45" name="Picture 44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692A775D-2AC2-692A-EE81-65B0E2F77B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9819" y="6922932"/>
            <a:ext cx="464513" cy="440126"/>
          </a:xfrm>
          <a:prstGeom prst="rect">
            <a:avLst/>
          </a:prstGeom>
        </p:spPr>
      </p:pic>
      <p:pic>
        <p:nvPicPr>
          <p:cNvPr id="51" name="Picture 50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35EE1869-B649-5732-901F-0BE1207CF4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2923" y="6609338"/>
            <a:ext cx="526114" cy="526114"/>
          </a:xfrm>
          <a:prstGeom prst="rect">
            <a:avLst/>
          </a:prstGeom>
        </p:spPr>
      </p:pic>
      <p:grpSp>
        <p:nvGrpSpPr>
          <p:cNvPr id="69" name="Group 62">
            <a:extLst>
              <a:ext uri="{FF2B5EF4-FFF2-40B4-BE49-F238E27FC236}">
                <a16:creationId xmlns:a16="http://schemas.microsoft.com/office/drawing/2014/main" id="{8D7BF3F3-5500-47B6-060A-8D8095A24AD5}"/>
              </a:ext>
            </a:extLst>
          </p:cNvPr>
          <p:cNvGrpSpPr/>
          <p:nvPr/>
        </p:nvGrpSpPr>
        <p:grpSpPr>
          <a:xfrm>
            <a:off x="8666921" y="1512243"/>
            <a:ext cx="242972" cy="242972"/>
            <a:chOff x="0" y="0"/>
            <a:chExt cx="812800" cy="812800"/>
          </a:xfrm>
        </p:grpSpPr>
        <p:sp>
          <p:nvSpPr>
            <p:cNvPr id="88" name="Freeform 63">
              <a:extLst>
                <a:ext uri="{FF2B5EF4-FFF2-40B4-BE49-F238E27FC236}">
                  <a16:creationId xmlns:a16="http://schemas.microsoft.com/office/drawing/2014/main" id="{E6E0ADCD-A1EB-A68E-0504-B60E41CB770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4">
              <a:extLst>
                <a:ext uri="{FF2B5EF4-FFF2-40B4-BE49-F238E27FC236}">
                  <a16:creationId xmlns:a16="http://schemas.microsoft.com/office/drawing/2014/main" id="{C8EB407F-6E8E-AD5C-2517-D50D35C99CF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1" name="Group 65">
            <a:extLst>
              <a:ext uri="{FF2B5EF4-FFF2-40B4-BE49-F238E27FC236}">
                <a16:creationId xmlns:a16="http://schemas.microsoft.com/office/drawing/2014/main" id="{150556B7-16C2-BA55-BAD2-8E3439D223C2}"/>
              </a:ext>
            </a:extLst>
          </p:cNvPr>
          <p:cNvGrpSpPr/>
          <p:nvPr/>
        </p:nvGrpSpPr>
        <p:grpSpPr>
          <a:xfrm>
            <a:off x="2773839" y="1527240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C14FA241-2F20-3531-08BE-5926D43FF35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D7A20586-0EBA-44B2-5C97-2BACF736AE1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820D5EEE-525C-0654-F2CD-53E613077F3D}"/>
              </a:ext>
            </a:extLst>
          </p:cNvPr>
          <p:cNvGrpSpPr/>
          <p:nvPr/>
        </p:nvGrpSpPr>
        <p:grpSpPr>
          <a:xfrm>
            <a:off x="7549385" y="5093915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04856058-BBAD-378A-C258-89510DDA0CA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3BE12C3C-1148-76FE-64AC-C8276B686C1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0" name="Group 62">
            <a:extLst>
              <a:ext uri="{FF2B5EF4-FFF2-40B4-BE49-F238E27FC236}">
                <a16:creationId xmlns:a16="http://schemas.microsoft.com/office/drawing/2014/main" id="{CB7FC438-1DBE-DFFE-D8F1-68C75123B086}"/>
              </a:ext>
            </a:extLst>
          </p:cNvPr>
          <p:cNvGrpSpPr/>
          <p:nvPr/>
        </p:nvGrpSpPr>
        <p:grpSpPr>
          <a:xfrm>
            <a:off x="4257245" y="3134542"/>
            <a:ext cx="3053549" cy="2287253"/>
            <a:chOff x="-9478257" y="47625"/>
            <a:chExt cx="10214857" cy="7651415"/>
          </a:xfrm>
        </p:grpSpPr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DF4D93EB-C55D-302A-EBC0-4F2B5956C6ED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364BEBFF-7CA3-8C5F-2A6E-A2F59F86087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E2180039-7C2F-01E9-117D-DC17921FE0D7}"/>
              </a:ext>
            </a:extLst>
          </p:cNvPr>
          <p:cNvGrpSpPr/>
          <p:nvPr/>
        </p:nvGrpSpPr>
        <p:grpSpPr>
          <a:xfrm>
            <a:off x="8483953" y="4999237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2DBEFFB0-5B2C-874A-A5D7-D4015E3362E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B95443B0-0385-7F61-6DE5-0997122A7CDC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99682872-551E-2FC9-94D1-372AB86D9A5B}"/>
              </a:ext>
            </a:extLst>
          </p:cNvPr>
          <p:cNvGrpSpPr/>
          <p:nvPr/>
        </p:nvGrpSpPr>
        <p:grpSpPr>
          <a:xfrm>
            <a:off x="4623904" y="1513438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0CB70DCE-2375-3695-CA8B-A98BA608F5E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E2E44F16-4B00-4C6A-6646-3726ECF7EC9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" name="Group 65">
            <a:extLst>
              <a:ext uri="{FF2B5EF4-FFF2-40B4-BE49-F238E27FC236}">
                <a16:creationId xmlns:a16="http://schemas.microsoft.com/office/drawing/2014/main" id="{338804B8-03FF-6AF9-8D0F-3F3AA231BB75}"/>
              </a:ext>
            </a:extLst>
          </p:cNvPr>
          <p:cNvGrpSpPr/>
          <p:nvPr/>
        </p:nvGrpSpPr>
        <p:grpSpPr>
          <a:xfrm>
            <a:off x="8991423" y="5142653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84917AA6-35DA-080C-B3C4-14FDB4FEFD9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6912FBEC-F897-A16F-C4B5-7DB6D0C0C99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5" name="Group 62">
            <a:extLst>
              <a:ext uri="{FF2B5EF4-FFF2-40B4-BE49-F238E27FC236}">
                <a16:creationId xmlns:a16="http://schemas.microsoft.com/office/drawing/2014/main" id="{1786356C-7688-8330-D557-5BB9417DF547}"/>
              </a:ext>
            </a:extLst>
          </p:cNvPr>
          <p:cNvGrpSpPr/>
          <p:nvPr/>
        </p:nvGrpSpPr>
        <p:grpSpPr>
          <a:xfrm>
            <a:off x="9975898" y="5044105"/>
            <a:ext cx="349815" cy="3405891"/>
            <a:chOff x="-357416" y="0"/>
            <a:chExt cx="1170216" cy="11393528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4FD0CD3B-C749-0BEE-3728-784D2295633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C125F74F-97CE-7AA1-5338-C74F8FB80D2A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CF472767-B92D-47EC-7226-7CCC9420E5C7}"/>
              </a:ext>
            </a:extLst>
          </p:cNvPr>
          <p:cNvGrpSpPr/>
          <p:nvPr/>
        </p:nvGrpSpPr>
        <p:grpSpPr>
          <a:xfrm>
            <a:off x="10048337" y="1536893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8AEF2D76-8B50-DA83-4983-603D61D1A47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28752B3D-67C1-DF66-B30C-3E576DE933B2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36E59FA1-8AF3-6520-5EA4-2C2BF7423D1F}"/>
              </a:ext>
            </a:extLst>
          </p:cNvPr>
          <p:cNvGrpSpPr/>
          <p:nvPr/>
        </p:nvGrpSpPr>
        <p:grpSpPr>
          <a:xfrm>
            <a:off x="9091415" y="1536893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4E249147-E6C4-EDEC-5B24-487BA51B2AE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372F8220-781C-BAE4-0A6F-868F3B56FA5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475B353F-4F98-8BBE-F70C-5BE14E3CAEE6}"/>
              </a:ext>
            </a:extLst>
          </p:cNvPr>
          <p:cNvGrpSpPr/>
          <p:nvPr/>
        </p:nvGrpSpPr>
        <p:grpSpPr>
          <a:xfrm>
            <a:off x="3044554" y="3953566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416E9F19-6E99-1F16-5ACC-70C47CFAD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6" name="Group 46">
            <a:extLst>
              <a:ext uri="{FF2B5EF4-FFF2-40B4-BE49-F238E27FC236}">
                <a16:creationId xmlns:a16="http://schemas.microsoft.com/office/drawing/2014/main" id="{0608380D-B2D2-150C-7A8F-A6E13B62970E}"/>
              </a:ext>
            </a:extLst>
          </p:cNvPr>
          <p:cNvGrpSpPr/>
          <p:nvPr/>
        </p:nvGrpSpPr>
        <p:grpSpPr>
          <a:xfrm rot="2700000">
            <a:off x="7235412" y="1474131"/>
            <a:ext cx="293842" cy="293842"/>
            <a:chOff x="0" y="0"/>
            <a:chExt cx="812800" cy="812800"/>
          </a:xfrm>
        </p:grpSpPr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DCBE5204-6DE2-841B-811D-9182675795E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48">
              <a:extLst>
                <a:ext uri="{FF2B5EF4-FFF2-40B4-BE49-F238E27FC236}">
                  <a16:creationId xmlns:a16="http://schemas.microsoft.com/office/drawing/2014/main" id="{8BEF9D9F-066F-2E6A-74AA-9ACD43BC868E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0F61C12A-5B09-ED50-0011-09C35ABB3B69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61810034-0F61-7B65-B5A3-F5021533109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D9BAEE2E-CA2B-E1F7-ABF6-766D0965A61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2" name="Group 46">
            <a:extLst>
              <a:ext uri="{FF2B5EF4-FFF2-40B4-BE49-F238E27FC236}">
                <a16:creationId xmlns:a16="http://schemas.microsoft.com/office/drawing/2014/main" id="{ECD0DB07-0185-F663-50AE-9061E1DA2487}"/>
              </a:ext>
            </a:extLst>
          </p:cNvPr>
          <p:cNvGrpSpPr/>
          <p:nvPr/>
        </p:nvGrpSpPr>
        <p:grpSpPr>
          <a:xfrm rot="2700000">
            <a:off x="5697996" y="2617847"/>
            <a:ext cx="293842" cy="293842"/>
            <a:chOff x="0" y="0"/>
            <a:chExt cx="812800" cy="812800"/>
          </a:xfrm>
        </p:grpSpPr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94CE459A-1CC0-B185-3F1F-D7476653EC2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48">
              <a:extLst>
                <a:ext uri="{FF2B5EF4-FFF2-40B4-BE49-F238E27FC236}">
                  <a16:creationId xmlns:a16="http://schemas.microsoft.com/office/drawing/2014/main" id="{C264EF22-C3A4-5610-FDDC-4C2E40E0B41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BDB5E6B6-980C-A8A5-62FE-0B819DD7CA81}"/>
              </a:ext>
            </a:extLst>
          </p:cNvPr>
          <p:cNvGrpSpPr/>
          <p:nvPr/>
        </p:nvGrpSpPr>
        <p:grpSpPr>
          <a:xfrm>
            <a:off x="2943265" y="5200100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FBD59E02-319D-74A1-95BA-7930524512A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AC19850F-51B5-4F6E-C782-52719612AC5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A7B0D526-1C62-FD91-77C1-85AC2D1FD720}"/>
              </a:ext>
            </a:extLst>
          </p:cNvPr>
          <p:cNvGrpSpPr/>
          <p:nvPr/>
        </p:nvGrpSpPr>
        <p:grpSpPr>
          <a:xfrm>
            <a:off x="4168144" y="-509263"/>
            <a:ext cx="3053549" cy="2287253"/>
            <a:chOff x="-9478257" y="47625"/>
            <a:chExt cx="10214857" cy="7651415"/>
          </a:xfrm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2248A590-19BC-1863-B0E8-90F72F8061E9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66029EFC-3517-E35F-F975-6CDAE7C93BF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3" name="Group 65">
            <a:extLst>
              <a:ext uri="{FF2B5EF4-FFF2-40B4-BE49-F238E27FC236}">
                <a16:creationId xmlns:a16="http://schemas.microsoft.com/office/drawing/2014/main" id="{AB3C0614-01AE-CFC9-BF3D-1DA9361B8CCF}"/>
              </a:ext>
            </a:extLst>
          </p:cNvPr>
          <p:cNvGrpSpPr/>
          <p:nvPr/>
        </p:nvGrpSpPr>
        <p:grpSpPr>
          <a:xfrm>
            <a:off x="6067390" y="1513438"/>
            <a:ext cx="220832" cy="193228"/>
            <a:chOff x="0" y="0"/>
            <a:chExt cx="812800" cy="711200"/>
          </a:xfrm>
        </p:grpSpPr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6385E2AF-02AB-83F9-008C-A71E7801E80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7">
              <a:extLst>
                <a:ext uri="{FF2B5EF4-FFF2-40B4-BE49-F238E27FC236}">
                  <a16:creationId xmlns:a16="http://schemas.microsoft.com/office/drawing/2014/main" id="{4B8E75FF-F682-6C99-51E2-639FB304C39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5" name="Group 65">
            <a:extLst>
              <a:ext uri="{FF2B5EF4-FFF2-40B4-BE49-F238E27FC236}">
                <a16:creationId xmlns:a16="http://schemas.microsoft.com/office/drawing/2014/main" id="{7689FB66-0DA9-A0A7-AE35-75D7E58908A0}"/>
              </a:ext>
            </a:extLst>
          </p:cNvPr>
          <p:cNvGrpSpPr/>
          <p:nvPr/>
        </p:nvGrpSpPr>
        <p:grpSpPr>
          <a:xfrm>
            <a:off x="7659801" y="1536893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B52B111A-8302-027A-3BF8-226FADBAF41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B68DB28C-A4DB-A714-7594-88C424485FD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8" name="Group 65">
            <a:extLst>
              <a:ext uri="{FF2B5EF4-FFF2-40B4-BE49-F238E27FC236}">
                <a16:creationId xmlns:a16="http://schemas.microsoft.com/office/drawing/2014/main" id="{83466579-B884-CE49-3EA7-BC66A19B504D}"/>
              </a:ext>
            </a:extLst>
          </p:cNvPr>
          <p:cNvGrpSpPr/>
          <p:nvPr/>
        </p:nvGrpSpPr>
        <p:grpSpPr>
          <a:xfrm>
            <a:off x="6068332" y="5205194"/>
            <a:ext cx="220832" cy="193228"/>
            <a:chOff x="0" y="0"/>
            <a:chExt cx="812800" cy="711200"/>
          </a:xfrm>
        </p:grpSpPr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BBBCBB73-A651-F8A4-21F3-F849F27AE63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TextBox 67">
              <a:extLst>
                <a:ext uri="{FF2B5EF4-FFF2-40B4-BE49-F238E27FC236}">
                  <a16:creationId xmlns:a16="http://schemas.microsoft.com/office/drawing/2014/main" id="{261C25DA-B6FD-ADEE-2BA4-4AB322FC3AC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8" name="Group 62">
            <a:extLst>
              <a:ext uri="{FF2B5EF4-FFF2-40B4-BE49-F238E27FC236}">
                <a16:creationId xmlns:a16="http://schemas.microsoft.com/office/drawing/2014/main" id="{1A4CBD0C-CF05-2EBC-95EC-CC25BB674A6C}"/>
              </a:ext>
            </a:extLst>
          </p:cNvPr>
          <p:cNvGrpSpPr/>
          <p:nvPr/>
        </p:nvGrpSpPr>
        <p:grpSpPr>
          <a:xfrm>
            <a:off x="7008306" y="5205194"/>
            <a:ext cx="349815" cy="3405891"/>
            <a:chOff x="-357416" y="0"/>
            <a:chExt cx="1170216" cy="11393528"/>
          </a:xfrm>
        </p:grpSpPr>
        <p:sp>
          <p:nvSpPr>
            <p:cNvPr id="73" name="Freeform 63">
              <a:extLst>
                <a:ext uri="{FF2B5EF4-FFF2-40B4-BE49-F238E27FC236}">
                  <a16:creationId xmlns:a16="http://schemas.microsoft.com/office/drawing/2014/main" id="{1D8A4470-6E3D-3A38-4D9F-7ED298B84F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64">
              <a:extLst>
                <a:ext uri="{FF2B5EF4-FFF2-40B4-BE49-F238E27FC236}">
                  <a16:creationId xmlns:a16="http://schemas.microsoft.com/office/drawing/2014/main" id="{DC53CBCD-0EE6-CD08-ACC0-B24E28AD0A6F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76" name="Graphic 75" descr="Palette with solid fill">
            <a:extLst>
              <a:ext uri="{FF2B5EF4-FFF2-40B4-BE49-F238E27FC236}">
                <a16:creationId xmlns:a16="http://schemas.microsoft.com/office/drawing/2014/main" id="{31321B75-A713-A3AD-1542-A3F2B6F6D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88989" y="5350841"/>
            <a:ext cx="585566" cy="585566"/>
          </a:xfrm>
          <a:prstGeom prst="rect">
            <a:avLst/>
          </a:prstGeom>
        </p:spPr>
      </p:pic>
      <p:pic>
        <p:nvPicPr>
          <p:cNvPr id="78" name="Graphic 77" descr="Paint brush outline">
            <a:extLst>
              <a:ext uri="{FF2B5EF4-FFF2-40B4-BE49-F238E27FC236}">
                <a16:creationId xmlns:a16="http://schemas.microsoft.com/office/drawing/2014/main" id="{12213411-C341-E0F0-1AB3-27995C2909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22304" y="5357742"/>
            <a:ext cx="585566" cy="585566"/>
          </a:xfrm>
          <a:prstGeom prst="rect">
            <a:avLst/>
          </a:prstGeom>
        </p:spPr>
      </p:pic>
      <p:pic>
        <p:nvPicPr>
          <p:cNvPr id="80" name="Graphic 79" descr="Domino Tile with solid fill">
            <a:extLst>
              <a:ext uri="{FF2B5EF4-FFF2-40B4-BE49-F238E27FC236}">
                <a16:creationId xmlns:a16="http://schemas.microsoft.com/office/drawing/2014/main" id="{F3D7D839-AADE-21EA-89A8-2C81C66E76C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60384" y="6194597"/>
            <a:ext cx="552454" cy="552454"/>
          </a:xfrm>
          <a:prstGeom prst="rect">
            <a:avLst/>
          </a:prstGeom>
        </p:spPr>
      </p:pic>
      <p:pic>
        <p:nvPicPr>
          <p:cNvPr id="82" name="Graphic 81" descr="Tic Tac Toe with solid fill">
            <a:extLst>
              <a:ext uri="{FF2B5EF4-FFF2-40B4-BE49-F238E27FC236}">
                <a16:creationId xmlns:a16="http://schemas.microsoft.com/office/drawing/2014/main" id="{5CECA49B-11C7-27B7-6E58-BD27257B52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92581" y="6041415"/>
            <a:ext cx="552454" cy="552454"/>
          </a:xfrm>
          <a:prstGeom prst="rect">
            <a:avLst/>
          </a:prstGeom>
        </p:spPr>
      </p:pic>
      <p:pic>
        <p:nvPicPr>
          <p:cNvPr id="83" name="Picture 82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2AC5CAA6-1906-A9FE-DF34-BA3AADBAE8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2613" y="4112285"/>
            <a:ext cx="672091" cy="3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34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B437CC-9865-1913-6511-42A71F15C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6498AB6A-D16A-F1EA-5B23-37D91E4DE697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EEE9445B-CC84-0B4C-8B3B-4EEBE69B4EB6}"/>
              </a:ext>
            </a:extLst>
          </p:cNvPr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1E823907-61BB-CD69-584E-3CB89701FAF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406A00B0-DF35-3F4E-5C29-18B9280B0DBE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8B36BC79-E321-2552-7EE9-DDAF1357B9BC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3B8BAC03-6246-3D40-8175-C79BCC6FD5D2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5F6C797B-6853-4A76-A8A6-8A09DF4BF435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ED41DF1A-BFA0-CE1C-D86F-19C7BD365514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5BDA972C-6A02-FAE0-4399-28EF985D605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ECFB9564-1915-96F0-C9EA-FADF48C9E02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F9CDA77B-1C12-A02F-6938-FED6C0531B0F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F92B3A39-F17A-1EE3-19D3-F4DC8CF0473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44CDC5A2-7A2E-65C4-E268-180BD102371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9B61F7C1-E714-71C0-8DE2-FAA0416C4016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E35DD5CA-8DB2-018F-E941-69EA3C1815B4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A4EC6FEA-9C26-6469-4532-F7527934E16E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D7FE918D-9149-6357-F435-668205B22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3C78BFA7-1B72-62C5-80E1-EA054C7F46B7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>
                <a:solidFill>
                  <a:srgbClr val="000000"/>
                </a:solidFill>
                <a:latin typeface="DM Sans Bold"/>
              </a:rPr>
              <a:t>CFO Evolution – April 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31E147C7-A468-28AB-2999-D918D9D39B47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r>
              <a:rPr lang="en-US" sz="1600" b="1">
                <a:solidFill>
                  <a:srgbClr val="FFFFFF"/>
                </a:solidFill>
                <a:latin typeface="DM Sans"/>
              </a:rPr>
              <a:t>Doncaster Activity Hub</a:t>
            </a: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rgbClr val="FFFFFF"/>
                </a:solidFill>
                <a:latin typeface="DM Sans"/>
              </a:rPr>
              <a:t>Unit 25/27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7 Queens Crescent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Doncaster 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DN1 3JN</a:t>
            </a:r>
          </a:p>
          <a:p>
            <a:pPr algn="ctr">
              <a:lnSpc>
                <a:spcPts val="2379"/>
              </a:lnSpc>
            </a:pPr>
            <a:endParaRPr lang="en-US" sz="1400">
              <a:solidFill>
                <a:srgbClr val="FFFFFF"/>
              </a:solidFill>
              <a:latin typeface="DM Sans"/>
            </a:endParaRP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rgbClr val="FFFFFF"/>
                </a:solidFill>
                <a:latin typeface="DM Sans"/>
              </a:rPr>
              <a:t>If you ever need a </a:t>
            </a:r>
            <a:r>
              <a:rPr lang="en-US" sz="1400" err="1">
                <a:solidFill>
                  <a:srgbClr val="FFFFFF"/>
                </a:solidFill>
                <a:latin typeface="DM Sans"/>
              </a:rPr>
              <a:t>cuppa</a:t>
            </a:r>
            <a:r>
              <a:rPr lang="en-US" sz="1400">
                <a:solidFill>
                  <a:srgbClr val="FFFFFF"/>
                </a:solidFill>
                <a:latin typeface="DM Sans"/>
              </a:rPr>
              <a:t> or a chat, pop in and speak to your support worker.</a:t>
            </a: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chemeClr val="bg1"/>
                </a:solidFill>
                <a:latin typeface="DM Sans" pitchFamily="2" charset="0"/>
              </a:rPr>
              <a:t>Reception contact number: </a:t>
            </a: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07502299992</a:t>
            </a:r>
          </a:p>
          <a:p>
            <a:pPr algn="ctr">
              <a:lnSpc>
                <a:spcPts val="2379"/>
              </a:lnSpc>
            </a:pPr>
            <a:endParaRPr lang="en-GB" sz="1400">
              <a:solidFill>
                <a:schemeClr val="bg1"/>
              </a:solidFill>
              <a:latin typeface="DM Sans" pitchFamily="2" charset="0"/>
            </a:endParaRPr>
          </a:p>
          <a:p>
            <a:pPr algn="ctr">
              <a:lnSpc>
                <a:spcPts val="2379"/>
              </a:lnSpc>
            </a:pP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9:30am – 16:00pm</a:t>
            </a:r>
          </a:p>
          <a:p>
            <a:pPr algn="ctr">
              <a:lnSpc>
                <a:spcPts val="2379"/>
              </a:lnSpc>
            </a:pP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Monday – Friday</a:t>
            </a:r>
          </a:p>
          <a:p>
            <a:pPr algn="ctr">
              <a:lnSpc>
                <a:spcPts val="2379"/>
              </a:lnSpc>
            </a:pPr>
            <a:endParaRPr lang="en-US" sz="1200">
              <a:solidFill>
                <a:srgbClr val="FFFFFF"/>
              </a:solidFill>
              <a:latin typeface="DM San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DDB37EDA-6EEB-7D10-4551-ADE20361B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43732"/>
              </p:ext>
            </p:extLst>
          </p:nvPr>
        </p:nvGraphicFramePr>
        <p:xfrm>
          <a:off x="2789852" y="703271"/>
          <a:ext cx="7631941" cy="6704012"/>
        </p:xfrm>
        <a:graphic>
          <a:graphicData uri="http://schemas.openxmlformats.org/drawingml/2006/table">
            <a:tbl>
              <a:tblPr/>
              <a:tblGrid>
                <a:gridCol w="1825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63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7960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Monday 21st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Tuesday 22nd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Wednesday 23rd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Thursday 24th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Friday 25th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751"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Introduction to Basic Cooking skills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9:30am - 10:30am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10:30am – 12pm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With Rach/Megan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Employment research with Steve 10.00-12.00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Employability</a:t>
                      </a:r>
                    </a:p>
                    <a:p>
                      <a:pPr algn="ctr"/>
                      <a:r>
                        <a:rPr lang="en-GB" sz="11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Researching chosen job profiles for suitability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>
                          <a:solidFill>
                            <a:srgbClr val="000000"/>
                          </a:solidFill>
                          <a:effectLst/>
                          <a:latin typeface="DM Sans"/>
                          <a:ea typeface="+mn-ea"/>
                          <a:cs typeface="+mn-cs"/>
                        </a:rPr>
                        <a:t>CV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 creation.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Tailored CV’s - digital copy for job search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 assessment – identify which skills needed for chosen job role.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>
                          <a:solidFill>
                            <a:srgbClr val="000000"/>
                          </a:solidFill>
                          <a:effectLst/>
                          <a:latin typeface="DM Sans"/>
                          <a:ea typeface="+mn-ea"/>
                          <a:cs typeface="+mn-cs"/>
                        </a:rPr>
                        <a:t>10.00 – 13.00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Future Focus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Goal setting!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Mindfulness with Megan!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10am –  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Understanding Diversity in Society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11am – 12pm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5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Through the Gate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Hub induction (support available for anyone being released from custody)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13.00pm-14.00pm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CFO Evolution information session (meet the team and </a:t>
                      </a:r>
                      <a:r>
                        <a:rPr lang="en-US" sz="1050" b="0" err="1">
                          <a:solidFill>
                            <a:srgbClr val="000000"/>
                          </a:solidFill>
                          <a:latin typeface="DM Sans"/>
                        </a:rPr>
                        <a:t>enrol</a:t>
                      </a: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!)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14.00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15469"/>
                  </a:ext>
                </a:extLst>
              </a:tr>
              <a:tr h="2344217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Healthy Relationships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With Megan </a:t>
                      </a:r>
                      <a:endParaRPr lang="en-GB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  <a:endParaRPr lang="en-US" sz="1000" b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Mission Nutrition – Health eating for your wellbeing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13:00-14:00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Head in the Game – Mental health and fitness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14:30-15:30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With Mark </a:t>
                      </a:r>
                      <a:endParaRPr lang="en-US" sz="1082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Yoga/Mindful movements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13.30-14.30</a:t>
                      </a: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With Megan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Quiz/Social games 15.00-16.00</a:t>
                      </a: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032449"/>
                  </a:ext>
                </a:extLst>
              </a:tr>
            </a:tbl>
          </a:graphicData>
        </a:graphic>
      </p:graphicFrame>
      <p:pic>
        <p:nvPicPr>
          <p:cNvPr id="33" name="Picture 3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CE5C4B40-F4D7-E7A3-8873-152052272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865" y="3886982"/>
            <a:ext cx="495916" cy="440126"/>
          </a:xfrm>
          <a:prstGeom prst="rect">
            <a:avLst/>
          </a:prstGeom>
        </p:spPr>
      </p:pic>
      <p:pic>
        <p:nvPicPr>
          <p:cNvPr id="37" name="Picture 36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7D9ED7CC-BCC8-B5CD-39D6-58B30F4E19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700" b="9934"/>
          <a:stretch/>
        </p:blipFill>
        <p:spPr>
          <a:xfrm>
            <a:off x="3728718" y="6609338"/>
            <a:ext cx="638221" cy="493769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F84DC039-1930-C974-AC9E-0F32E99886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3385" y="6922932"/>
            <a:ext cx="672091" cy="323742"/>
          </a:xfrm>
          <a:prstGeom prst="rect">
            <a:avLst/>
          </a:prstGeom>
        </p:spPr>
      </p:pic>
      <p:pic>
        <p:nvPicPr>
          <p:cNvPr id="45" name="Picture 44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8BBA5315-842B-464D-8F03-57965DB4DC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9819" y="6922932"/>
            <a:ext cx="464513" cy="440126"/>
          </a:xfrm>
          <a:prstGeom prst="rect">
            <a:avLst/>
          </a:prstGeom>
        </p:spPr>
      </p:pic>
      <p:pic>
        <p:nvPicPr>
          <p:cNvPr id="51" name="Picture 50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BEDE793C-57CE-6BA7-90BA-1DEF8FEFB5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2923" y="6609338"/>
            <a:ext cx="526114" cy="526114"/>
          </a:xfrm>
          <a:prstGeom prst="rect">
            <a:avLst/>
          </a:prstGeom>
        </p:spPr>
      </p:pic>
      <p:grpSp>
        <p:nvGrpSpPr>
          <p:cNvPr id="69" name="Group 62">
            <a:extLst>
              <a:ext uri="{FF2B5EF4-FFF2-40B4-BE49-F238E27FC236}">
                <a16:creationId xmlns:a16="http://schemas.microsoft.com/office/drawing/2014/main" id="{FAE2D129-A6E9-6F93-D476-C66E88B26898}"/>
              </a:ext>
            </a:extLst>
          </p:cNvPr>
          <p:cNvGrpSpPr/>
          <p:nvPr/>
        </p:nvGrpSpPr>
        <p:grpSpPr>
          <a:xfrm>
            <a:off x="8666921" y="1512243"/>
            <a:ext cx="242972" cy="242972"/>
            <a:chOff x="0" y="0"/>
            <a:chExt cx="812800" cy="812800"/>
          </a:xfrm>
        </p:grpSpPr>
        <p:sp>
          <p:nvSpPr>
            <p:cNvPr id="88" name="Freeform 63">
              <a:extLst>
                <a:ext uri="{FF2B5EF4-FFF2-40B4-BE49-F238E27FC236}">
                  <a16:creationId xmlns:a16="http://schemas.microsoft.com/office/drawing/2014/main" id="{9DBF93C2-6B01-57E6-50E7-382AA1AC0B2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4">
              <a:extLst>
                <a:ext uri="{FF2B5EF4-FFF2-40B4-BE49-F238E27FC236}">
                  <a16:creationId xmlns:a16="http://schemas.microsoft.com/office/drawing/2014/main" id="{92ADAFBE-E383-5E6C-C6F3-16A06DE9619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1" name="Group 65">
            <a:extLst>
              <a:ext uri="{FF2B5EF4-FFF2-40B4-BE49-F238E27FC236}">
                <a16:creationId xmlns:a16="http://schemas.microsoft.com/office/drawing/2014/main" id="{5C56B2F4-A844-D2EE-78B5-5177FCDE406B}"/>
              </a:ext>
            </a:extLst>
          </p:cNvPr>
          <p:cNvGrpSpPr/>
          <p:nvPr/>
        </p:nvGrpSpPr>
        <p:grpSpPr>
          <a:xfrm>
            <a:off x="2773839" y="1527240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13C050D9-A972-619D-80D2-F85403900E5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2DC4D395-55C4-F9CC-5515-5D4C99F62BA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BB5BF82A-1C4E-0D15-CD64-644E7120FF0D}"/>
              </a:ext>
            </a:extLst>
          </p:cNvPr>
          <p:cNvGrpSpPr/>
          <p:nvPr/>
        </p:nvGrpSpPr>
        <p:grpSpPr>
          <a:xfrm>
            <a:off x="7549385" y="5093915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85DAC61D-4828-3840-261C-A21E8B58E63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CA6C4C94-52DF-D46E-754E-80210C5BEEE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0" name="Group 62">
            <a:extLst>
              <a:ext uri="{FF2B5EF4-FFF2-40B4-BE49-F238E27FC236}">
                <a16:creationId xmlns:a16="http://schemas.microsoft.com/office/drawing/2014/main" id="{6613CEE1-183D-5857-762D-6311B1BE5F9E}"/>
              </a:ext>
            </a:extLst>
          </p:cNvPr>
          <p:cNvGrpSpPr/>
          <p:nvPr/>
        </p:nvGrpSpPr>
        <p:grpSpPr>
          <a:xfrm>
            <a:off x="4257245" y="3134542"/>
            <a:ext cx="3053549" cy="2287253"/>
            <a:chOff x="-9478257" y="47625"/>
            <a:chExt cx="10214857" cy="7651415"/>
          </a:xfrm>
        </p:grpSpPr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771DCFAF-BED6-66D2-F69A-E5FDD148378A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F22B929D-449E-5696-A863-D026F7FD0DA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811B1D86-FF0F-C728-2145-3FFCD4B270C1}"/>
              </a:ext>
            </a:extLst>
          </p:cNvPr>
          <p:cNvGrpSpPr/>
          <p:nvPr/>
        </p:nvGrpSpPr>
        <p:grpSpPr>
          <a:xfrm>
            <a:off x="8483953" y="4999237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5CDB0BB3-7890-20B4-D839-E37107EA347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E40111B0-AF0E-FACF-C32A-0B3EE0DC7AD1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BCB7907C-1F7F-5F8E-2C83-19DCAE81434A}"/>
              </a:ext>
            </a:extLst>
          </p:cNvPr>
          <p:cNvGrpSpPr/>
          <p:nvPr/>
        </p:nvGrpSpPr>
        <p:grpSpPr>
          <a:xfrm>
            <a:off x="4623904" y="1513438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C7B94991-5BAD-9A69-0156-CE2BAE2BCAF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ABED3232-0588-912E-7D72-10122BD323A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" name="Group 65">
            <a:extLst>
              <a:ext uri="{FF2B5EF4-FFF2-40B4-BE49-F238E27FC236}">
                <a16:creationId xmlns:a16="http://schemas.microsoft.com/office/drawing/2014/main" id="{AFD74AAD-35B9-2170-FEE8-6D397F0ED0A3}"/>
              </a:ext>
            </a:extLst>
          </p:cNvPr>
          <p:cNvGrpSpPr/>
          <p:nvPr/>
        </p:nvGrpSpPr>
        <p:grpSpPr>
          <a:xfrm>
            <a:off x="8991423" y="5142653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9285B87D-D45E-520C-E0D4-56A15C51583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FDB251DD-4605-B8E3-314A-5A4CD346C1C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5" name="Group 62">
            <a:extLst>
              <a:ext uri="{FF2B5EF4-FFF2-40B4-BE49-F238E27FC236}">
                <a16:creationId xmlns:a16="http://schemas.microsoft.com/office/drawing/2014/main" id="{38E686CE-93A2-B7B7-CC6C-32DFFDFA3C78}"/>
              </a:ext>
            </a:extLst>
          </p:cNvPr>
          <p:cNvGrpSpPr/>
          <p:nvPr/>
        </p:nvGrpSpPr>
        <p:grpSpPr>
          <a:xfrm>
            <a:off x="9975898" y="5044105"/>
            <a:ext cx="349815" cy="3405891"/>
            <a:chOff x="-357416" y="0"/>
            <a:chExt cx="1170216" cy="11393528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7D05CEA7-E833-E088-9D4F-F8730D4D9F5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043A2442-7592-4812-AE29-2E172F667BB6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0D6E57D7-7108-A4CB-847A-8AA880E6FB3D}"/>
              </a:ext>
            </a:extLst>
          </p:cNvPr>
          <p:cNvGrpSpPr/>
          <p:nvPr/>
        </p:nvGrpSpPr>
        <p:grpSpPr>
          <a:xfrm>
            <a:off x="10048337" y="1536893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CD54C9CD-0C70-306C-A27C-4D2502EB109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71268945-044A-5599-F22B-F56FC0884B5F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09BC6699-7994-40C9-B673-6EE856578E5A}"/>
              </a:ext>
            </a:extLst>
          </p:cNvPr>
          <p:cNvGrpSpPr/>
          <p:nvPr/>
        </p:nvGrpSpPr>
        <p:grpSpPr>
          <a:xfrm>
            <a:off x="9091415" y="1536893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54990428-299C-91AE-7DB7-D1C4E378F0D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EEF7EB7B-140B-5F79-3686-42C74C75809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CCA6C051-17CE-BFA9-6C8F-6E704F957BF3}"/>
              </a:ext>
            </a:extLst>
          </p:cNvPr>
          <p:cNvGrpSpPr/>
          <p:nvPr/>
        </p:nvGrpSpPr>
        <p:grpSpPr>
          <a:xfrm>
            <a:off x="3044554" y="3953566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0963621D-3A44-765D-4B45-0033E810B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6" name="Group 46">
            <a:extLst>
              <a:ext uri="{FF2B5EF4-FFF2-40B4-BE49-F238E27FC236}">
                <a16:creationId xmlns:a16="http://schemas.microsoft.com/office/drawing/2014/main" id="{267756A2-316C-DC0C-C911-B7688DEE49CA}"/>
              </a:ext>
            </a:extLst>
          </p:cNvPr>
          <p:cNvGrpSpPr/>
          <p:nvPr/>
        </p:nvGrpSpPr>
        <p:grpSpPr>
          <a:xfrm rot="2700000">
            <a:off x="7235412" y="1474131"/>
            <a:ext cx="293842" cy="293842"/>
            <a:chOff x="0" y="0"/>
            <a:chExt cx="812800" cy="812800"/>
          </a:xfrm>
        </p:grpSpPr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6D244E1B-7ADC-B4A2-6930-F39E4AEE12D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48">
              <a:extLst>
                <a:ext uri="{FF2B5EF4-FFF2-40B4-BE49-F238E27FC236}">
                  <a16:creationId xmlns:a16="http://schemas.microsoft.com/office/drawing/2014/main" id="{AD482096-3E2B-CFC6-5E0F-2738406CC811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44CCB3AC-38FA-26CA-1591-98C6D52A6E95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693E91EB-4B0A-A415-833A-00FC0EAFFC6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D5D33A60-1EE4-22B7-82F2-152C7981900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2" name="Group 46">
            <a:extLst>
              <a:ext uri="{FF2B5EF4-FFF2-40B4-BE49-F238E27FC236}">
                <a16:creationId xmlns:a16="http://schemas.microsoft.com/office/drawing/2014/main" id="{803313F0-98BE-AD77-CCA2-520BF3A9F45C}"/>
              </a:ext>
            </a:extLst>
          </p:cNvPr>
          <p:cNvGrpSpPr/>
          <p:nvPr/>
        </p:nvGrpSpPr>
        <p:grpSpPr>
          <a:xfrm rot="2700000">
            <a:off x="5697995" y="2234821"/>
            <a:ext cx="293842" cy="293842"/>
            <a:chOff x="0" y="0"/>
            <a:chExt cx="812800" cy="812800"/>
          </a:xfrm>
        </p:grpSpPr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2DCF3B8D-3639-81B3-4023-91265E8F293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48">
              <a:extLst>
                <a:ext uri="{FF2B5EF4-FFF2-40B4-BE49-F238E27FC236}">
                  <a16:creationId xmlns:a16="http://schemas.microsoft.com/office/drawing/2014/main" id="{A822953B-AE06-8F31-FE28-72557B5CD233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F447E709-CC97-9514-F13B-2ABAEE45D5DA}"/>
              </a:ext>
            </a:extLst>
          </p:cNvPr>
          <p:cNvGrpSpPr/>
          <p:nvPr/>
        </p:nvGrpSpPr>
        <p:grpSpPr>
          <a:xfrm>
            <a:off x="2943265" y="5200100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289E60F2-25A9-08D4-1AC9-BF43A9C32B8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449D8430-2B2C-32E6-74B1-D73B91DA0D8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F5859353-ACEB-DEA5-6F25-7F07C3FE0B97}"/>
              </a:ext>
            </a:extLst>
          </p:cNvPr>
          <p:cNvGrpSpPr/>
          <p:nvPr/>
        </p:nvGrpSpPr>
        <p:grpSpPr>
          <a:xfrm>
            <a:off x="4168144" y="-509263"/>
            <a:ext cx="3053549" cy="2287253"/>
            <a:chOff x="-9478257" y="47625"/>
            <a:chExt cx="10214857" cy="7651415"/>
          </a:xfrm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F1CE87E9-CA47-6E12-9194-FB66E4E1D0C4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36D13FC4-66AC-0255-3A1C-D8625073774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3" name="Group 65">
            <a:extLst>
              <a:ext uri="{FF2B5EF4-FFF2-40B4-BE49-F238E27FC236}">
                <a16:creationId xmlns:a16="http://schemas.microsoft.com/office/drawing/2014/main" id="{DB1DE8CD-40B2-1378-B973-30AECFE3AFDC}"/>
              </a:ext>
            </a:extLst>
          </p:cNvPr>
          <p:cNvGrpSpPr/>
          <p:nvPr/>
        </p:nvGrpSpPr>
        <p:grpSpPr>
          <a:xfrm>
            <a:off x="6067390" y="1513438"/>
            <a:ext cx="220832" cy="193228"/>
            <a:chOff x="0" y="0"/>
            <a:chExt cx="812800" cy="711200"/>
          </a:xfrm>
        </p:grpSpPr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A14F28CE-14B6-1C09-9D5E-EED16DCE8A3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7">
              <a:extLst>
                <a:ext uri="{FF2B5EF4-FFF2-40B4-BE49-F238E27FC236}">
                  <a16:creationId xmlns:a16="http://schemas.microsoft.com/office/drawing/2014/main" id="{E3E300BE-31DB-79FB-DFB4-E970A2E7106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5" name="Group 65">
            <a:extLst>
              <a:ext uri="{FF2B5EF4-FFF2-40B4-BE49-F238E27FC236}">
                <a16:creationId xmlns:a16="http://schemas.microsoft.com/office/drawing/2014/main" id="{C15D952F-6783-CBE6-02D4-045174D8B4E0}"/>
              </a:ext>
            </a:extLst>
          </p:cNvPr>
          <p:cNvGrpSpPr/>
          <p:nvPr/>
        </p:nvGrpSpPr>
        <p:grpSpPr>
          <a:xfrm>
            <a:off x="7659801" y="1536893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D46F1951-7AD0-90A4-1E84-CA3D7446354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9F5DA999-EAC1-12FD-E6E9-B1DBB74D955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8" name="Group 65">
            <a:extLst>
              <a:ext uri="{FF2B5EF4-FFF2-40B4-BE49-F238E27FC236}">
                <a16:creationId xmlns:a16="http://schemas.microsoft.com/office/drawing/2014/main" id="{C0D20CBC-07FA-0964-8EF8-AAF5EC131F6E}"/>
              </a:ext>
            </a:extLst>
          </p:cNvPr>
          <p:cNvGrpSpPr/>
          <p:nvPr/>
        </p:nvGrpSpPr>
        <p:grpSpPr>
          <a:xfrm>
            <a:off x="6068332" y="5205194"/>
            <a:ext cx="220832" cy="193228"/>
            <a:chOff x="0" y="0"/>
            <a:chExt cx="812800" cy="711200"/>
          </a:xfrm>
        </p:grpSpPr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F5813080-5851-60D8-53A1-E17C4A0B100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TextBox 67">
              <a:extLst>
                <a:ext uri="{FF2B5EF4-FFF2-40B4-BE49-F238E27FC236}">
                  <a16:creationId xmlns:a16="http://schemas.microsoft.com/office/drawing/2014/main" id="{4CCBBFE1-65FD-AF0B-501B-B93578E13A7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8" name="Group 62">
            <a:extLst>
              <a:ext uri="{FF2B5EF4-FFF2-40B4-BE49-F238E27FC236}">
                <a16:creationId xmlns:a16="http://schemas.microsoft.com/office/drawing/2014/main" id="{A1100BBC-7282-2FD0-67DE-EDAA66E113E6}"/>
              </a:ext>
            </a:extLst>
          </p:cNvPr>
          <p:cNvGrpSpPr/>
          <p:nvPr/>
        </p:nvGrpSpPr>
        <p:grpSpPr>
          <a:xfrm>
            <a:off x="7008306" y="5205194"/>
            <a:ext cx="349815" cy="3405891"/>
            <a:chOff x="-357416" y="0"/>
            <a:chExt cx="1170216" cy="11393528"/>
          </a:xfrm>
        </p:grpSpPr>
        <p:sp>
          <p:nvSpPr>
            <p:cNvPr id="73" name="Freeform 63">
              <a:extLst>
                <a:ext uri="{FF2B5EF4-FFF2-40B4-BE49-F238E27FC236}">
                  <a16:creationId xmlns:a16="http://schemas.microsoft.com/office/drawing/2014/main" id="{6C0A4CEF-0FB7-A306-A278-4E86D567D0F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64">
              <a:extLst>
                <a:ext uri="{FF2B5EF4-FFF2-40B4-BE49-F238E27FC236}">
                  <a16:creationId xmlns:a16="http://schemas.microsoft.com/office/drawing/2014/main" id="{BAAD1475-63EC-1F6E-4482-6AA751554BD8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76" name="Graphic 75" descr="Palette with solid fill">
            <a:extLst>
              <a:ext uri="{FF2B5EF4-FFF2-40B4-BE49-F238E27FC236}">
                <a16:creationId xmlns:a16="http://schemas.microsoft.com/office/drawing/2014/main" id="{0269103A-007E-5319-C5F4-796FE3A8E3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88989" y="5350841"/>
            <a:ext cx="585566" cy="585566"/>
          </a:xfrm>
          <a:prstGeom prst="rect">
            <a:avLst/>
          </a:prstGeom>
        </p:spPr>
      </p:pic>
      <p:pic>
        <p:nvPicPr>
          <p:cNvPr id="78" name="Graphic 77" descr="Paint brush outline">
            <a:extLst>
              <a:ext uri="{FF2B5EF4-FFF2-40B4-BE49-F238E27FC236}">
                <a16:creationId xmlns:a16="http://schemas.microsoft.com/office/drawing/2014/main" id="{E838DBD6-A670-CF1B-9103-C9BE620158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22304" y="5357742"/>
            <a:ext cx="585566" cy="585566"/>
          </a:xfrm>
          <a:prstGeom prst="rect">
            <a:avLst/>
          </a:prstGeom>
        </p:spPr>
      </p:pic>
      <p:pic>
        <p:nvPicPr>
          <p:cNvPr id="80" name="Graphic 79" descr="Domino Tile with solid fill">
            <a:extLst>
              <a:ext uri="{FF2B5EF4-FFF2-40B4-BE49-F238E27FC236}">
                <a16:creationId xmlns:a16="http://schemas.microsoft.com/office/drawing/2014/main" id="{E1344A24-56AB-59E6-EC0E-8481806362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60384" y="6194597"/>
            <a:ext cx="552454" cy="552454"/>
          </a:xfrm>
          <a:prstGeom prst="rect">
            <a:avLst/>
          </a:prstGeom>
        </p:spPr>
      </p:pic>
      <p:pic>
        <p:nvPicPr>
          <p:cNvPr id="82" name="Graphic 81" descr="Tic Tac Toe with solid fill">
            <a:extLst>
              <a:ext uri="{FF2B5EF4-FFF2-40B4-BE49-F238E27FC236}">
                <a16:creationId xmlns:a16="http://schemas.microsoft.com/office/drawing/2014/main" id="{CEA463C8-E473-D1CC-BF66-07F16191F6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792581" y="6041415"/>
            <a:ext cx="552454" cy="552454"/>
          </a:xfrm>
          <a:prstGeom prst="rect">
            <a:avLst/>
          </a:prstGeom>
        </p:spPr>
      </p:pic>
      <p:pic>
        <p:nvPicPr>
          <p:cNvPr id="83" name="Picture 82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4F90F6DB-2EED-60B8-7D06-926DB2E56E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2613" y="4112285"/>
            <a:ext cx="672091" cy="3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28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605D39-93F2-75AA-0263-F6A98DA39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EF014AA6-DB93-6600-5E38-197010FB7AF6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DE64995F-27B3-876D-CCD5-1ACB32060ACE}"/>
              </a:ext>
            </a:extLst>
          </p:cNvPr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FA0EE1C7-0534-8C2C-403D-53A9B9A602F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BC75E3DC-D881-7144-D061-F242644FA57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CA3FD1F0-BBB7-3B7E-235A-1B22A077E982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09E88882-4D72-3153-DFB3-56780A0C6E00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1223A2DF-0951-6AEE-7FFD-877F50F8D1C9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C686799A-41A6-F882-FA25-4C39E14A6BD4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C6D6B654-C826-A5A5-3FC3-8618B52E908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67769ED1-46CD-4981-1E69-5CF4D8EDF6E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6C15BE7D-A7BA-EE27-D4F5-4B144720B827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C373A329-18B5-32A7-2CAF-8CF035D0257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454465DC-59E9-553D-DD19-AA3C649821B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94F27108-5B1B-43F8-DEA9-2F40B8AD302E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BA6E24DE-CBCF-006A-94B3-61FAFE47019E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13DAB57C-1097-9CA4-932A-F515C8BE4991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BCBE6007-2A58-0A43-5F43-817607CFC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AFC7A83F-C53D-FF30-CA55-FE70333B9B7F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>
                <a:solidFill>
                  <a:srgbClr val="000000"/>
                </a:solidFill>
                <a:latin typeface="DM Sans Bold"/>
              </a:rPr>
              <a:t>CFO Evolution – April 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B2F66176-7238-5513-1D72-1997DC7A02C7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r>
              <a:rPr lang="en-US" sz="1600" b="1">
                <a:solidFill>
                  <a:srgbClr val="FFFFFF"/>
                </a:solidFill>
                <a:latin typeface="DM Sans"/>
              </a:rPr>
              <a:t>Doncaster Activity Hub</a:t>
            </a: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rgbClr val="FFFFFF"/>
                </a:solidFill>
                <a:latin typeface="DM Sans"/>
              </a:rPr>
              <a:t>Unit 25/27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7 Queens Crescent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Doncaster 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DN1 3JN</a:t>
            </a:r>
          </a:p>
          <a:p>
            <a:pPr algn="ctr">
              <a:lnSpc>
                <a:spcPts val="2379"/>
              </a:lnSpc>
            </a:pPr>
            <a:endParaRPr lang="en-US" sz="1400">
              <a:solidFill>
                <a:srgbClr val="FFFFFF"/>
              </a:solidFill>
              <a:latin typeface="DM Sans"/>
            </a:endParaRP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rgbClr val="FFFFFF"/>
                </a:solidFill>
                <a:latin typeface="DM Sans"/>
              </a:rPr>
              <a:t>If you ever need a </a:t>
            </a:r>
            <a:r>
              <a:rPr lang="en-US" sz="1400" err="1">
                <a:solidFill>
                  <a:srgbClr val="FFFFFF"/>
                </a:solidFill>
                <a:latin typeface="DM Sans"/>
              </a:rPr>
              <a:t>cuppa</a:t>
            </a:r>
            <a:r>
              <a:rPr lang="en-US" sz="1400">
                <a:solidFill>
                  <a:srgbClr val="FFFFFF"/>
                </a:solidFill>
                <a:latin typeface="DM Sans"/>
              </a:rPr>
              <a:t> or a chat, pop in and speak to your support worker.</a:t>
            </a: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chemeClr val="bg1"/>
                </a:solidFill>
                <a:latin typeface="DM Sans" pitchFamily="2" charset="0"/>
              </a:rPr>
              <a:t>Reception contact number: </a:t>
            </a: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07502299992</a:t>
            </a:r>
          </a:p>
          <a:p>
            <a:pPr algn="ctr">
              <a:lnSpc>
                <a:spcPts val="2379"/>
              </a:lnSpc>
            </a:pPr>
            <a:endParaRPr lang="en-GB" sz="1400">
              <a:solidFill>
                <a:schemeClr val="bg1"/>
              </a:solidFill>
              <a:latin typeface="DM Sans" pitchFamily="2" charset="0"/>
            </a:endParaRPr>
          </a:p>
          <a:p>
            <a:pPr algn="ctr">
              <a:lnSpc>
                <a:spcPts val="2379"/>
              </a:lnSpc>
            </a:pP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9:30am – 16:00pm</a:t>
            </a:r>
          </a:p>
          <a:p>
            <a:pPr algn="ctr">
              <a:lnSpc>
                <a:spcPts val="2379"/>
              </a:lnSpc>
            </a:pP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Monday – Friday</a:t>
            </a:r>
          </a:p>
          <a:p>
            <a:pPr algn="ctr">
              <a:lnSpc>
                <a:spcPts val="2379"/>
              </a:lnSpc>
            </a:pPr>
            <a:endParaRPr lang="en-US" sz="1200">
              <a:solidFill>
                <a:srgbClr val="FFFFFF"/>
              </a:solidFill>
              <a:latin typeface="DM San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7BDA98B4-5FF0-C9A6-FBF0-4FFF546EE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850832"/>
              </p:ext>
            </p:extLst>
          </p:nvPr>
        </p:nvGraphicFramePr>
        <p:xfrm>
          <a:off x="2789852" y="703271"/>
          <a:ext cx="7631941" cy="6704012"/>
        </p:xfrm>
        <a:graphic>
          <a:graphicData uri="http://schemas.openxmlformats.org/drawingml/2006/table">
            <a:tbl>
              <a:tblPr/>
              <a:tblGrid>
                <a:gridCol w="1825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63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7960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28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29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30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Thursday 1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st</a:t>
                      </a: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 May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Friday 2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nd</a:t>
                      </a: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 May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751"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Introduction to Basic Cooking skills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9:30am - 10:30am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10:30am – 12pm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With Rach/Megan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Employment research with Steve 10.00-12.00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Employability</a:t>
                      </a:r>
                    </a:p>
                    <a:p>
                      <a:pPr algn="ctr"/>
                      <a:r>
                        <a:rPr lang="en-GB" sz="11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Researching chosen job profiles for suitability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>
                          <a:solidFill>
                            <a:srgbClr val="000000"/>
                          </a:solidFill>
                          <a:effectLst/>
                          <a:latin typeface="DM Sans"/>
                          <a:ea typeface="+mn-ea"/>
                          <a:cs typeface="+mn-cs"/>
                        </a:rPr>
                        <a:t>CV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 creation.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Tailored CV’s - digital copy for job search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 assessment – identify which skills needed for chosen job role.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>
                          <a:solidFill>
                            <a:srgbClr val="000000"/>
                          </a:solidFill>
                          <a:effectLst/>
                          <a:latin typeface="DM Sans"/>
                          <a:ea typeface="+mn-ea"/>
                          <a:cs typeface="+mn-cs"/>
                        </a:rPr>
                        <a:t>10.00 – 13.00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Future Focus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Goal setting!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Mindfulness with Megan!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10am –  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Understanding Diversity in Society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11am – 12pm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5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Through the Gate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Hub induction (support available for anyone being released from custody)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13.00pm-14.00pm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CFO Evolution information session (meet the team and </a:t>
                      </a:r>
                      <a:r>
                        <a:rPr lang="en-US" sz="1050" b="0" err="1">
                          <a:solidFill>
                            <a:srgbClr val="000000"/>
                          </a:solidFill>
                          <a:latin typeface="DM Sans"/>
                        </a:rPr>
                        <a:t>enrol</a:t>
                      </a: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!)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14.00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15469"/>
                  </a:ext>
                </a:extLst>
              </a:tr>
              <a:tr h="2344217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Healthy Relationships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With Katie </a:t>
                      </a:r>
                      <a:endParaRPr lang="en-GB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  <a:endParaRPr lang="en-US" sz="1000" b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Mission Nutrition – Health eating for your wellbeing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13:00-14:00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Head in the Game – Mental health and fitness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14:30-15:30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With Mark </a:t>
                      </a:r>
                      <a:endParaRPr lang="en-US" sz="1082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Yoga/Mindful movements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13.30-14.30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Megan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Quiz/Social games 15.00-16.00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032449"/>
                  </a:ext>
                </a:extLst>
              </a:tr>
            </a:tbl>
          </a:graphicData>
        </a:graphic>
      </p:graphicFrame>
      <p:pic>
        <p:nvPicPr>
          <p:cNvPr id="33" name="Picture 3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520088AC-0C00-B7D2-2F37-A50C58D5A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865" y="3886982"/>
            <a:ext cx="495916" cy="440126"/>
          </a:xfrm>
          <a:prstGeom prst="rect">
            <a:avLst/>
          </a:prstGeom>
        </p:spPr>
      </p:pic>
      <p:pic>
        <p:nvPicPr>
          <p:cNvPr id="37" name="Picture 36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CA3E8CFC-6333-FDCD-E386-2288FBE217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700" b="9934"/>
          <a:stretch/>
        </p:blipFill>
        <p:spPr>
          <a:xfrm>
            <a:off x="3728718" y="6609338"/>
            <a:ext cx="638221" cy="493769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BE9B27C2-C82B-1ACE-6D2D-658DE45D02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3385" y="6922932"/>
            <a:ext cx="672091" cy="323742"/>
          </a:xfrm>
          <a:prstGeom prst="rect">
            <a:avLst/>
          </a:prstGeom>
        </p:spPr>
      </p:pic>
      <p:pic>
        <p:nvPicPr>
          <p:cNvPr id="45" name="Picture 44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AFFD2524-153D-6C8B-97BB-75E0BE2BCF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9819" y="6922932"/>
            <a:ext cx="464513" cy="440126"/>
          </a:xfrm>
          <a:prstGeom prst="rect">
            <a:avLst/>
          </a:prstGeom>
        </p:spPr>
      </p:pic>
      <p:pic>
        <p:nvPicPr>
          <p:cNvPr id="51" name="Picture 50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FC4FC16D-E543-0E73-88B8-F035044A17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2923" y="6609338"/>
            <a:ext cx="526114" cy="526114"/>
          </a:xfrm>
          <a:prstGeom prst="rect">
            <a:avLst/>
          </a:prstGeom>
        </p:spPr>
      </p:pic>
      <p:grpSp>
        <p:nvGrpSpPr>
          <p:cNvPr id="69" name="Group 62">
            <a:extLst>
              <a:ext uri="{FF2B5EF4-FFF2-40B4-BE49-F238E27FC236}">
                <a16:creationId xmlns:a16="http://schemas.microsoft.com/office/drawing/2014/main" id="{1879A9D7-443E-FED1-3D18-1DF9B6FE9E42}"/>
              </a:ext>
            </a:extLst>
          </p:cNvPr>
          <p:cNvGrpSpPr/>
          <p:nvPr/>
        </p:nvGrpSpPr>
        <p:grpSpPr>
          <a:xfrm>
            <a:off x="8666921" y="1512243"/>
            <a:ext cx="242972" cy="242972"/>
            <a:chOff x="0" y="0"/>
            <a:chExt cx="812800" cy="812800"/>
          </a:xfrm>
        </p:grpSpPr>
        <p:sp>
          <p:nvSpPr>
            <p:cNvPr id="88" name="Freeform 63">
              <a:extLst>
                <a:ext uri="{FF2B5EF4-FFF2-40B4-BE49-F238E27FC236}">
                  <a16:creationId xmlns:a16="http://schemas.microsoft.com/office/drawing/2014/main" id="{ABC73E18-AB5B-A3F0-92EC-D62F7541E7C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4">
              <a:extLst>
                <a:ext uri="{FF2B5EF4-FFF2-40B4-BE49-F238E27FC236}">
                  <a16:creationId xmlns:a16="http://schemas.microsoft.com/office/drawing/2014/main" id="{33853C5E-327E-8805-0DBC-F92B66F5809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1" name="Group 65">
            <a:extLst>
              <a:ext uri="{FF2B5EF4-FFF2-40B4-BE49-F238E27FC236}">
                <a16:creationId xmlns:a16="http://schemas.microsoft.com/office/drawing/2014/main" id="{1EDD9941-DE76-C5EE-A3DA-070C584DCBFD}"/>
              </a:ext>
            </a:extLst>
          </p:cNvPr>
          <p:cNvGrpSpPr/>
          <p:nvPr/>
        </p:nvGrpSpPr>
        <p:grpSpPr>
          <a:xfrm>
            <a:off x="2773839" y="1527240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3B131721-8361-D176-7F38-25B14689753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0DA8CD7F-283A-5CB4-8BB0-A939ACCD8D6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7188010D-41D3-88CE-53A3-78FCA6EE74D1}"/>
              </a:ext>
            </a:extLst>
          </p:cNvPr>
          <p:cNvGrpSpPr/>
          <p:nvPr/>
        </p:nvGrpSpPr>
        <p:grpSpPr>
          <a:xfrm>
            <a:off x="7549385" y="5093915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F3C57294-907D-1B5D-834F-4D8DB909E5B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6A97F9B1-FFCA-1FE1-A7F2-502CF1875AA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0" name="Group 62">
            <a:extLst>
              <a:ext uri="{FF2B5EF4-FFF2-40B4-BE49-F238E27FC236}">
                <a16:creationId xmlns:a16="http://schemas.microsoft.com/office/drawing/2014/main" id="{23082AAB-9F02-6F9B-0E67-3AAB5F5A712C}"/>
              </a:ext>
            </a:extLst>
          </p:cNvPr>
          <p:cNvGrpSpPr/>
          <p:nvPr/>
        </p:nvGrpSpPr>
        <p:grpSpPr>
          <a:xfrm>
            <a:off x="4257245" y="3134542"/>
            <a:ext cx="3053549" cy="2287253"/>
            <a:chOff x="-9478257" y="47625"/>
            <a:chExt cx="10214857" cy="7651415"/>
          </a:xfrm>
        </p:grpSpPr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441824FB-3DE9-5A98-0388-FFE9AE75CBBA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6EE975DC-3914-F632-C542-BFF36EE648E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FE023BFF-41F5-C34E-B59E-5613A761297C}"/>
              </a:ext>
            </a:extLst>
          </p:cNvPr>
          <p:cNvGrpSpPr/>
          <p:nvPr/>
        </p:nvGrpSpPr>
        <p:grpSpPr>
          <a:xfrm>
            <a:off x="8483953" y="4999237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244C2BCF-C607-5FD9-F2CB-4225F5336BD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AB3C706D-E7E9-AC9B-56D0-4AFFA087BB4A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220996F5-2A69-16C1-DEA1-ED8193006B8A}"/>
              </a:ext>
            </a:extLst>
          </p:cNvPr>
          <p:cNvGrpSpPr/>
          <p:nvPr/>
        </p:nvGrpSpPr>
        <p:grpSpPr>
          <a:xfrm>
            <a:off x="4623904" y="1513438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ACEC1F17-D007-0A6D-CBBE-6A2A18D55DC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EFA8A18C-63E0-1A6B-402C-DC32C28D685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" name="Group 65">
            <a:extLst>
              <a:ext uri="{FF2B5EF4-FFF2-40B4-BE49-F238E27FC236}">
                <a16:creationId xmlns:a16="http://schemas.microsoft.com/office/drawing/2014/main" id="{F34E66C4-D8CE-0632-37F6-965655A7CB0A}"/>
              </a:ext>
            </a:extLst>
          </p:cNvPr>
          <p:cNvGrpSpPr/>
          <p:nvPr/>
        </p:nvGrpSpPr>
        <p:grpSpPr>
          <a:xfrm>
            <a:off x="8991423" y="5142653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22BBB9B0-59DC-4F17-2899-A87F02EB808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C9BB30A4-4545-1F70-EBBA-7C3D1AE0B70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5" name="Group 62">
            <a:extLst>
              <a:ext uri="{FF2B5EF4-FFF2-40B4-BE49-F238E27FC236}">
                <a16:creationId xmlns:a16="http://schemas.microsoft.com/office/drawing/2014/main" id="{49BEAC48-780E-625E-CE1C-C38753F78ADD}"/>
              </a:ext>
            </a:extLst>
          </p:cNvPr>
          <p:cNvGrpSpPr/>
          <p:nvPr/>
        </p:nvGrpSpPr>
        <p:grpSpPr>
          <a:xfrm>
            <a:off x="9975898" y="5044105"/>
            <a:ext cx="349815" cy="3405891"/>
            <a:chOff x="-357416" y="0"/>
            <a:chExt cx="1170216" cy="11393528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56084BDF-E0DD-DAE7-79A8-FB625325352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4002B2F8-8C68-E1B8-4F24-A18AFF54E50B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3EDD4D08-E2A7-6B87-1E8A-3EB9168CD25F}"/>
              </a:ext>
            </a:extLst>
          </p:cNvPr>
          <p:cNvGrpSpPr/>
          <p:nvPr/>
        </p:nvGrpSpPr>
        <p:grpSpPr>
          <a:xfrm>
            <a:off x="10048337" y="1536893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45E945F6-4C85-DFFB-18FE-E932FA72D0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D0924936-2E42-1022-7CCC-29C1B7A16BBA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AB152618-B341-14D7-C0C8-8AA64F91DAB9}"/>
              </a:ext>
            </a:extLst>
          </p:cNvPr>
          <p:cNvGrpSpPr/>
          <p:nvPr/>
        </p:nvGrpSpPr>
        <p:grpSpPr>
          <a:xfrm>
            <a:off x="9091415" y="1536893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078D8ACA-1DFE-95FB-726F-7DE32662183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2467ABF1-84E6-7E23-71B3-BE47651EB50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3D4EE458-9E32-7B2C-D5F6-A403929E5951}"/>
              </a:ext>
            </a:extLst>
          </p:cNvPr>
          <p:cNvGrpSpPr/>
          <p:nvPr/>
        </p:nvGrpSpPr>
        <p:grpSpPr>
          <a:xfrm>
            <a:off x="3044554" y="3953566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EE791A0F-DFA5-5DF2-2B24-73B594602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6" name="Group 46">
            <a:extLst>
              <a:ext uri="{FF2B5EF4-FFF2-40B4-BE49-F238E27FC236}">
                <a16:creationId xmlns:a16="http://schemas.microsoft.com/office/drawing/2014/main" id="{CB1CD636-D439-3582-120B-0AEDE415E49D}"/>
              </a:ext>
            </a:extLst>
          </p:cNvPr>
          <p:cNvGrpSpPr/>
          <p:nvPr/>
        </p:nvGrpSpPr>
        <p:grpSpPr>
          <a:xfrm rot="2700000">
            <a:off x="7235412" y="1474131"/>
            <a:ext cx="293842" cy="293842"/>
            <a:chOff x="0" y="0"/>
            <a:chExt cx="812800" cy="812800"/>
          </a:xfrm>
        </p:grpSpPr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4F4E9B0F-428C-C098-5011-DE0F3E19F5D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48">
              <a:extLst>
                <a:ext uri="{FF2B5EF4-FFF2-40B4-BE49-F238E27FC236}">
                  <a16:creationId xmlns:a16="http://schemas.microsoft.com/office/drawing/2014/main" id="{6A2C4020-FB18-D40D-1842-8D141B477E9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8544BE14-9450-FA76-97E2-883661E17047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821EA6B0-C0E3-1E6B-07E7-C30846BE2C6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08F9282F-C054-CD7C-39E3-947AF1AFFECD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2" name="Group 46">
            <a:extLst>
              <a:ext uri="{FF2B5EF4-FFF2-40B4-BE49-F238E27FC236}">
                <a16:creationId xmlns:a16="http://schemas.microsoft.com/office/drawing/2014/main" id="{8A3266F8-B29E-CC64-13BA-F9EFF8EFB464}"/>
              </a:ext>
            </a:extLst>
          </p:cNvPr>
          <p:cNvGrpSpPr/>
          <p:nvPr/>
        </p:nvGrpSpPr>
        <p:grpSpPr>
          <a:xfrm rot="2700000">
            <a:off x="5697995" y="2234821"/>
            <a:ext cx="293842" cy="293842"/>
            <a:chOff x="0" y="0"/>
            <a:chExt cx="812800" cy="812800"/>
          </a:xfrm>
        </p:grpSpPr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111CFB85-BB70-76D4-C989-5A269A6FA58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48">
              <a:extLst>
                <a:ext uri="{FF2B5EF4-FFF2-40B4-BE49-F238E27FC236}">
                  <a16:creationId xmlns:a16="http://schemas.microsoft.com/office/drawing/2014/main" id="{3B77F89B-606A-D5BB-8F90-87A981773647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843D6545-5504-3A41-359A-D527102CCDC3}"/>
              </a:ext>
            </a:extLst>
          </p:cNvPr>
          <p:cNvGrpSpPr/>
          <p:nvPr/>
        </p:nvGrpSpPr>
        <p:grpSpPr>
          <a:xfrm>
            <a:off x="2943265" y="5200100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38602748-915A-19CF-0459-C752F714211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E11ECD06-F5EE-C492-5794-DA1501E576D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82EED8B1-21AC-9990-9627-976CD9C52528}"/>
              </a:ext>
            </a:extLst>
          </p:cNvPr>
          <p:cNvGrpSpPr/>
          <p:nvPr/>
        </p:nvGrpSpPr>
        <p:grpSpPr>
          <a:xfrm>
            <a:off x="4168144" y="-509263"/>
            <a:ext cx="3053549" cy="2287253"/>
            <a:chOff x="-9478257" y="47625"/>
            <a:chExt cx="10214857" cy="7651415"/>
          </a:xfrm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EC7532DE-659C-0334-9B53-0C846CEEEA24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FACC5F88-EB22-4295-21A4-A754A0622D3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3" name="Group 65">
            <a:extLst>
              <a:ext uri="{FF2B5EF4-FFF2-40B4-BE49-F238E27FC236}">
                <a16:creationId xmlns:a16="http://schemas.microsoft.com/office/drawing/2014/main" id="{B1E8193C-079F-817D-D2D6-1108C86FFB49}"/>
              </a:ext>
            </a:extLst>
          </p:cNvPr>
          <p:cNvGrpSpPr/>
          <p:nvPr/>
        </p:nvGrpSpPr>
        <p:grpSpPr>
          <a:xfrm>
            <a:off x="6067390" y="1513438"/>
            <a:ext cx="220832" cy="193228"/>
            <a:chOff x="0" y="0"/>
            <a:chExt cx="812800" cy="711200"/>
          </a:xfrm>
        </p:grpSpPr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33D9AC80-C701-E087-2031-45211BD807B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7">
              <a:extLst>
                <a:ext uri="{FF2B5EF4-FFF2-40B4-BE49-F238E27FC236}">
                  <a16:creationId xmlns:a16="http://schemas.microsoft.com/office/drawing/2014/main" id="{021CED76-24F0-9FA0-715F-8E156123910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5" name="Group 65">
            <a:extLst>
              <a:ext uri="{FF2B5EF4-FFF2-40B4-BE49-F238E27FC236}">
                <a16:creationId xmlns:a16="http://schemas.microsoft.com/office/drawing/2014/main" id="{260C0065-2807-4903-3C02-098A8D68E478}"/>
              </a:ext>
            </a:extLst>
          </p:cNvPr>
          <p:cNvGrpSpPr/>
          <p:nvPr/>
        </p:nvGrpSpPr>
        <p:grpSpPr>
          <a:xfrm>
            <a:off x="7659801" y="1536893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EF4A8CAC-B72A-C1C6-7281-28909030CBE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E38C73EF-393B-0675-DBCD-CC7ADBAFA6A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8" name="Group 65">
            <a:extLst>
              <a:ext uri="{FF2B5EF4-FFF2-40B4-BE49-F238E27FC236}">
                <a16:creationId xmlns:a16="http://schemas.microsoft.com/office/drawing/2014/main" id="{D8437E92-1088-E892-928E-B158826B6378}"/>
              </a:ext>
            </a:extLst>
          </p:cNvPr>
          <p:cNvGrpSpPr/>
          <p:nvPr/>
        </p:nvGrpSpPr>
        <p:grpSpPr>
          <a:xfrm>
            <a:off x="6068332" y="5205194"/>
            <a:ext cx="220832" cy="193228"/>
            <a:chOff x="0" y="0"/>
            <a:chExt cx="812800" cy="711200"/>
          </a:xfrm>
        </p:grpSpPr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946A661F-9B32-CEF3-ADFB-813D52F77F8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TextBox 67">
              <a:extLst>
                <a:ext uri="{FF2B5EF4-FFF2-40B4-BE49-F238E27FC236}">
                  <a16:creationId xmlns:a16="http://schemas.microsoft.com/office/drawing/2014/main" id="{90257E1A-0AF1-469C-049A-75A506589D0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8" name="Group 62">
            <a:extLst>
              <a:ext uri="{FF2B5EF4-FFF2-40B4-BE49-F238E27FC236}">
                <a16:creationId xmlns:a16="http://schemas.microsoft.com/office/drawing/2014/main" id="{4F38A6C2-0DA7-9601-54F2-13F1ED0983A3}"/>
              </a:ext>
            </a:extLst>
          </p:cNvPr>
          <p:cNvGrpSpPr/>
          <p:nvPr/>
        </p:nvGrpSpPr>
        <p:grpSpPr>
          <a:xfrm>
            <a:off x="7008306" y="5205194"/>
            <a:ext cx="349815" cy="3405891"/>
            <a:chOff x="-357416" y="0"/>
            <a:chExt cx="1170216" cy="11393528"/>
          </a:xfrm>
        </p:grpSpPr>
        <p:sp>
          <p:nvSpPr>
            <p:cNvPr id="73" name="Freeform 63">
              <a:extLst>
                <a:ext uri="{FF2B5EF4-FFF2-40B4-BE49-F238E27FC236}">
                  <a16:creationId xmlns:a16="http://schemas.microsoft.com/office/drawing/2014/main" id="{EF1B5EC9-4D9B-9CF4-49B5-EB61C7DD418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64">
              <a:extLst>
                <a:ext uri="{FF2B5EF4-FFF2-40B4-BE49-F238E27FC236}">
                  <a16:creationId xmlns:a16="http://schemas.microsoft.com/office/drawing/2014/main" id="{2FEA291D-4701-2FDE-F7F7-3A02B65F4ABC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76" name="Graphic 75" descr="Palette with solid fill">
            <a:extLst>
              <a:ext uri="{FF2B5EF4-FFF2-40B4-BE49-F238E27FC236}">
                <a16:creationId xmlns:a16="http://schemas.microsoft.com/office/drawing/2014/main" id="{E25C5DBE-F5B5-3D05-E033-D5FBC612BC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88989" y="5350841"/>
            <a:ext cx="585566" cy="585566"/>
          </a:xfrm>
          <a:prstGeom prst="rect">
            <a:avLst/>
          </a:prstGeom>
        </p:spPr>
      </p:pic>
      <p:pic>
        <p:nvPicPr>
          <p:cNvPr id="78" name="Graphic 77" descr="Paint brush outline">
            <a:extLst>
              <a:ext uri="{FF2B5EF4-FFF2-40B4-BE49-F238E27FC236}">
                <a16:creationId xmlns:a16="http://schemas.microsoft.com/office/drawing/2014/main" id="{8BFB7876-D095-C1B0-B4B8-A16A83A974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22304" y="5357742"/>
            <a:ext cx="585566" cy="585566"/>
          </a:xfrm>
          <a:prstGeom prst="rect">
            <a:avLst/>
          </a:prstGeom>
        </p:spPr>
      </p:pic>
      <p:pic>
        <p:nvPicPr>
          <p:cNvPr id="80" name="Graphic 79" descr="Domino Tile with solid fill">
            <a:extLst>
              <a:ext uri="{FF2B5EF4-FFF2-40B4-BE49-F238E27FC236}">
                <a16:creationId xmlns:a16="http://schemas.microsoft.com/office/drawing/2014/main" id="{A16B76A7-A8FD-5720-D1C8-F1271696B0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60384" y="6194597"/>
            <a:ext cx="552454" cy="552454"/>
          </a:xfrm>
          <a:prstGeom prst="rect">
            <a:avLst/>
          </a:prstGeom>
        </p:spPr>
      </p:pic>
      <p:pic>
        <p:nvPicPr>
          <p:cNvPr id="82" name="Graphic 81" descr="Tic Tac Toe with solid fill">
            <a:extLst>
              <a:ext uri="{FF2B5EF4-FFF2-40B4-BE49-F238E27FC236}">
                <a16:creationId xmlns:a16="http://schemas.microsoft.com/office/drawing/2014/main" id="{46C02441-C3B2-311C-56C5-C9B0AC4D6F8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792581" y="6041415"/>
            <a:ext cx="552454" cy="552454"/>
          </a:xfrm>
          <a:prstGeom prst="rect">
            <a:avLst/>
          </a:prstGeom>
        </p:spPr>
      </p:pic>
      <p:pic>
        <p:nvPicPr>
          <p:cNvPr id="83" name="Picture 82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4CD5DD72-63C6-3771-0903-958B8A32E6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2613" y="4112285"/>
            <a:ext cx="672091" cy="3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0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6be467-e76b-4869-981c-41fd8dac8726" xsi:nil="true"/>
    <lcf76f155ced4ddcb4097134ff3c332f xmlns="58c8e540-cdfe-4713-bff0-4351d38ade9d">
      <Terms xmlns="http://schemas.microsoft.com/office/infopath/2007/PartnerControls"/>
    </lcf76f155ced4ddcb4097134ff3c332f>
    <Number xmlns="58c8e540-cdfe-4713-bff0-4351d38ade9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EB63A1E2B0A43B803C23E62A33D0E" ma:contentTypeVersion="" ma:contentTypeDescription="Create a new document." ma:contentTypeScope="" ma:versionID="51eba63fcdbfc2b220dcb1461b28a2a2">
  <xsd:schema xmlns:xsd="http://www.w3.org/2001/XMLSchema" xmlns:xs="http://www.w3.org/2001/XMLSchema" xmlns:p="http://schemas.microsoft.com/office/2006/metadata/properties" xmlns:ns2="58C8E540-CDFE-4713-BFF0-4351D38ADE9D" xmlns:ns3="4d30bb2a-f321-43c9-acb7-6f415d4a716e" xmlns:ns4="58c8e540-cdfe-4713-bff0-4351d38ade9d" xmlns:ns5="0a6be467-e76b-4869-981c-41fd8dac8726" targetNamespace="http://schemas.microsoft.com/office/2006/metadata/properties" ma:root="true" ma:fieldsID="da28d02869152019d728ace0375ba34e" ns2:_="" ns3:_="" ns4:_="" ns5:_="">
    <xsd:import namespace="58C8E540-CDFE-4713-BFF0-4351D38ADE9D"/>
    <xsd:import namespace="4d30bb2a-f321-43c9-acb7-6f415d4a716e"/>
    <xsd:import namespace="58c8e540-cdfe-4713-bff0-4351d38ade9d"/>
    <xsd:import namespace="0a6be467-e76b-4869-981c-41fd8dac8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umber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SearchProperties" minOccurs="0"/>
                <xsd:element ref="ns4:MediaServiceObjectDetectorVersion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0bb2a-f321-43c9-acb7-6f415d4a7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be467-e76b-4869-981c-41fd8dac8726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e8a2237-55ea-4d70-868f-dd5aeff31326}" ma:internalName="TaxCatchAll" ma:showField="CatchAllData" ma:web="0a6be467-e76b-4869-981c-41fd8dac87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D4F630-F244-4249-A1DD-CAF66701C44D}">
  <ds:schemaRefs>
    <ds:schemaRef ds:uri="21fe2dc5-e687-4b08-a992-8b5ade4d5474"/>
    <ds:schemaRef ds:uri="39022ca7-da8b-462c-ac53-cf911d2e7c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DA2436B-3FEB-4603-ACB1-8D4C34DDD23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1221</Words>
  <Application>Microsoft Office PowerPoint</Application>
  <PresentationFormat>Custom</PresentationFormat>
  <Paragraphs>348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DM Sans</vt:lpstr>
      <vt:lpstr>Arial</vt:lpstr>
      <vt:lpstr>Calibri</vt:lpstr>
      <vt:lpstr>DM Sans Bold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Bennett, Natalie (Growth Company)</dc:creator>
  <cp:lastModifiedBy>Higgins, Teigan (Growth Company)</cp:lastModifiedBy>
  <cp:revision>2</cp:revision>
  <dcterms:created xsi:type="dcterms:W3CDTF">2006-08-16T00:00:00Z</dcterms:created>
  <dcterms:modified xsi:type="dcterms:W3CDTF">2025-03-19T15:53:30Z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0x010100EE0EB63A1E2B0A43B803C23E62A33D0E</vt:lpwstr>
  </property>
  <property fmtid="{D5CDD505-2E9C-101B-9397-08002B2CF9AE}" pid="3" name="MediaServiceImageTags">
    <vt:lpwstr/>
  </property>
</Properties>
</file>