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4"/>
  </p:sldMasterIdLst>
  <p:notesMasterIdLst>
    <p:notesMasterId r:id="rId10"/>
  </p:notesMasterIdLst>
  <p:sldIdLst>
    <p:sldId id="257" r:id="rId5"/>
    <p:sldId id="258" r:id="rId6"/>
    <p:sldId id="259" r:id="rId7"/>
    <p:sldId id="260" r:id="rId8"/>
    <p:sldId id="272" r:id="rId9"/>
  </p:sldIdLst>
  <p:sldSz cx="10693400" cy="7556500"/>
  <p:notesSz cx="6797675" cy="9926638"/>
  <p:embeddedFontLst>
    <p:embeddedFont>
      <p:font typeface="DM Sans" pitchFamily="2" charset="0"/>
      <p:regular r:id="rId11"/>
      <p:bold r:id="rId12"/>
      <p:italic r:id="rId13"/>
      <p:boldItalic r:id="rId14"/>
    </p:embeddedFont>
    <p:embeddedFont>
      <p:font typeface="DM Sans Bold" charset="0"/>
      <p:regular r:id="rId15"/>
      <p:bold r:id="rId16"/>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FB16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853" autoAdjust="0"/>
    <p:restoredTop sz="90204" autoAdjust="0"/>
  </p:normalViewPr>
  <p:slideViewPr>
    <p:cSldViewPr snapToGrid="0">
      <p:cViewPr varScale="1">
        <p:scale>
          <a:sx n="69" d="100"/>
          <a:sy n="69" d="100"/>
        </p:scale>
        <p:origin x="1651" y="7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font" Target="fonts/font3.fntdata"/><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font" Target="fonts/font2.fntdata"/><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font" Target="fonts/font6.fntdata"/><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font" Target="fonts/font1.fntdata"/><Relationship Id="rId5" Type="http://schemas.openxmlformats.org/officeDocument/2006/relationships/slide" Target="slides/slide1.xml"/><Relationship Id="rId15" Type="http://schemas.openxmlformats.org/officeDocument/2006/relationships/font" Target="fonts/font5.fntdata"/><Relationship Id="rId10" Type="http://schemas.openxmlformats.org/officeDocument/2006/relationships/notesMaster" Target="notesMasters/notesMaster1.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font" Target="fonts/font4.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D0EE9D75-2258-4CDE-B922-CD31A06CE714}" type="datetimeFigureOut">
              <a:rPr lang="en-GB" smtClean="0"/>
              <a:t>13/01/2025</a:t>
            </a:fld>
            <a:endParaRPr lang="en-GB"/>
          </a:p>
        </p:txBody>
      </p:sp>
      <p:sp>
        <p:nvSpPr>
          <p:cNvPr id="4" name="Slide Image Placeholder 3"/>
          <p:cNvSpPr>
            <a:spLocks noGrp="1" noRot="1" noChangeAspect="1"/>
          </p:cNvSpPr>
          <p:nvPr>
            <p:ph type="sldImg" idx="2"/>
          </p:nvPr>
        </p:nvSpPr>
        <p:spPr>
          <a:xfrm>
            <a:off x="1028700" y="1241425"/>
            <a:ext cx="474027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EAE96549-2D17-4D23-87F2-79795A47FF7D}" type="slidenum">
              <a:rPr lang="en-GB" smtClean="0"/>
              <a:t>‹#›</a:t>
            </a:fld>
            <a:endParaRPr lang="en-GB"/>
          </a:p>
        </p:txBody>
      </p:sp>
    </p:spTree>
    <p:extLst>
      <p:ext uri="{BB962C8B-B14F-4D97-AF65-F5344CB8AC3E}">
        <p14:creationId xmlns:p14="http://schemas.microsoft.com/office/powerpoint/2010/main" val="21790556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AE96549-2D17-4D23-87F2-79795A47FF7D}" type="slidenum">
              <a:rPr lang="en-GB" smtClean="0"/>
              <a:t>3</a:t>
            </a:fld>
            <a:endParaRPr lang="en-GB"/>
          </a:p>
        </p:txBody>
      </p:sp>
    </p:spTree>
    <p:extLst>
      <p:ext uri="{BB962C8B-B14F-4D97-AF65-F5344CB8AC3E}">
        <p14:creationId xmlns:p14="http://schemas.microsoft.com/office/powerpoint/2010/main" val="9890370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4A78CD03-40B3-4CD9-B24C-293426C655C2}" type="slidenum">
              <a:rPr lang="en-GB" smtClean="0"/>
              <a:t>5</a:t>
            </a:fld>
            <a:endParaRPr lang="en-GB"/>
          </a:p>
        </p:txBody>
      </p:sp>
    </p:spTree>
    <p:extLst>
      <p:ext uri="{BB962C8B-B14F-4D97-AF65-F5344CB8AC3E}">
        <p14:creationId xmlns:p14="http://schemas.microsoft.com/office/powerpoint/2010/main" val="4734488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1/13/2025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1/13/2025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1/13/2025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13" Type="http://schemas.openxmlformats.org/officeDocument/2006/relationships/image" Target="../media/image10.jpeg"/><Relationship Id="rId18" Type="http://schemas.openxmlformats.org/officeDocument/2006/relationships/image" Target="../media/image15.jpeg"/><Relationship Id="rId3" Type="http://schemas.openxmlformats.org/officeDocument/2006/relationships/image" Target="../media/image2.png"/><Relationship Id="rId7" Type="http://schemas.openxmlformats.org/officeDocument/2006/relationships/image" Target="../media/image5.jpeg"/><Relationship Id="rId12" Type="http://schemas.microsoft.com/office/2007/relationships/hdphoto" Target="../media/hdphoto2.wdp"/><Relationship Id="rId17" Type="http://schemas.openxmlformats.org/officeDocument/2006/relationships/image" Target="../media/image14.jpeg"/><Relationship Id="rId2" Type="http://schemas.openxmlformats.org/officeDocument/2006/relationships/image" Target="../media/image1.png"/><Relationship Id="rId16" Type="http://schemas.openxmlformats.org/officeDocument/2006/relationships/image" Target="../media/image13.jpeg"/><Relationship Id="rId20" Type="http://schemas.openxmlformats.org/officeDocument/2006/relationships/image" Target="../media/image17.jpeg"/><Relationship Id="rId1" Type="http://schemas.openxmlformats.org/officeDocument/2006/relationships/slideLayout" Target="../slideLayouts/slideLayout7.xml"/><Relationship Id="rId6" Type="http://schemas.microsoft.com/office/2007/relationships/hdphoto" Target="../media/hdphoto1.wdp"/><Relationship Id="rId11" Type="http://schemas.openxmlformats.org/officeDocument/2006/relationships/image" Target="../media/image9.png"/><Relationship Id="rId5" Type="http://schemas.openxmlformats.org/officeDocument/2006/relationships/image" Target="../media/image4.png"/><Relationship Id="rId15" Type="http://schemas.openxmlformats.org/officeDocument/2006/relationships/image" Target="../media/image12.jpeg"/><Relationship Id="rId10" Type="http://schemas.openxmlformats.org/officeDocument/2006/relationships/image" Target="../media/image8.jpeg"/><Relationship Id="rId19" Type="http://schemas.openxmlformats.org/officeDocument/2006/relationships/image" Target="../media/image16.jpeg"/><Relationship Id="rId4" Type="http://schemas.openxmlformats.org/officeDocument/2006/relationships/image" Target="../media/image3.jpeg"/><Relationship Id="rId9" Type="http://schemas.openxmlformats.org/officeDocument/2006/relationships/image" Target="../media/image7.jpeg"/><Relationship Id="rId14" Type="http://schemas.openxmlformats.org/officeDocument/2006/relationships/image" Target="../media/image11.jpeg"/></Relationships>
</file>

<file path=ppt/slides/_rels/slide2.xml.rels><?xml version="1.0" encoding="UTF-8" standalone="yes"?>
<Relationships xmlns="http://schemas.openxmlformats.org/package/2006/relationships"><Relationship Id="rId8" Type="http://schemas.openxmlformats.org/officeDocument/2006/relationships/image" Target="../media/image19.jpeg"/><Relationship Id="rId13" Type="http://schemas.openxmlformats.org/officeDocument/2006/relationships/image" Target="../media/image12.jpeg"/><Relationship Id="rId18" Type="http://schemas.openxmlformats.org/officeDocument/2006/relationships/image" Target="../media/image24.jpeg"/><Relationship Id="rId3" Type="http://schemas.openxmlformats.org/officeDocument/2006/relationships/image" Target="../media/image2.png"/><Relationship Id="rId7" Type="http://schemas.microsoft.com/office/2007/relationships/hdphoto" Target="../media/hdphoto1.wdp"/><Relationship Id="rId12" Type="http://schemas.openxmlformats.org/officeDocument/2006/relationships/image" Target="../media/image11.jpeg"/><Relationship Id="rId17" Type="http://schemas.openxmlformats.org/officeDocument/2006/relationships/image" Target="../media/image23.jpeg"/><Relationship Id="rId2" Type="http://schemas.openxmlformats.org/officeDocument/2006/relationships/image" Target="../media/image1.png"/><Relationship Id="rId16" Type="http://schemas.openxmlformats.org/officeDocument/2006/relationships/image" Target="../media/image22.jpeg"/><Relationship Id="rId1" Type="http://schemas.openxmlformats.org/officeDocument/2006/relationships/slideLayout" Target="../slideLayouts/slideLayout7.xml"/><Relationship Id="rId6" Type="http://schemas.openxmlformats.org/officeDocument/2006/relationships/image" Target="../media/image4.png"/><Relationship Id="rId11" Type="http://schemas.openxmlformats.org/officeDocument/2006/relationships/image" Target="../media/image10.jpeg"/><Relationship Id="rId5" Type="http://schemas.openxmlformats.org/officeDocument/2006/relationships/image" Target="../media/image18.jpeg"/><Relationship Id="rId15" Type="http://schemas.openxmlformats.org/officeDocument/2006/relationships/image" Target="../media/image21.png"/><Relationship Id="rId10" Type="http://schemas.microsoft.com/office/2007/relationships/hdphoto" Target="../media/hdphoto2.wdp"/><Relationship Id="rId4" Type="http://schemas.openxmlformats.org/officeDocument/2006/relationships/image" Target="../media/image6.jpeg"/><Relationship Id="rId9" Type="http://schemas.openxmlformats.org/officeDocument/2006/relationships/image" Target="../media/image9.png"/><Relationship Id="rId14" Type="http://schemas.openxmlformats.org/officeDocument/2006/relationships/image" Target="../media/image20.jpeg"/></Relationships>
</file>

<file path=ppt/slides/_rels/slide3.xml.rels><?xml version="1.0" encoding="UTF-8" standalone="yes"?>
<Relationships xmlns="http://schemas.openxmlformats.org/package/2006/relationships"><Relationship Id="rId8" Type="http://schemas.openxmlformats.org/officeDocument/2006/relationships/image" Target="../media/image27.png"/><Relationship Id="rId13" Type="http://schemas.openxmlformats.org/officeDocument/2006/relationships/image" Target="../media/image14.jpeg"/><Relationship Id="rId3" Type="http://schemas.openxmlformats.org/officeDocument/2006/relationships/image" Target="../media/image1.png"/><Relationship Id="rId7" Type="http://schemas.openxmlformats.org/officeDocument/2006/relationships/image" Target="../media/image26.jpeg"/><Relationship Id="rId12" Type="http://schemas.openxmlformats.org/officeDocument/2006/relationships/image" Target="../media/image21.png"/><Relationship Id="rId2" Type="http://schemas.openxmlformats.org/officeDocument/2006/relationships/notesSlide" Target="../notesSlides/notesSlide1.xml"/><Relationship Id="rId16" Type="http://schemas.openxmlformats.org/officeDocument/2006/relationships/image" Target="../media/image31.jpeg"/><Relationship Id="rId1" Type="http://schemas.openxmlformats.org/officeDocument/2006/relationships/slideLayout" Target="../slideLayouts/slideLayout7.xml"/><Relationship Id="rId6" Type="http://schemas.microsoft.com/office/2007/relationships/hdphoto" Target="../media/hdphoto3.wdp"/><Relationship Id="rId11" Type="http://schemas.openxmlformats.org/officeDocument/2006/relationships/image" Target="../media/image11.jpeg"/><Relationship Id="rId5" Type="http://schemas.openxmlformats.org/officeDocument/2006/relationships/image" Target="../media/image25.png"/><Relationship Id="rId15" Type="http://schemas.openxmlformats.org/officeDocument/2006/relationships/image" Target="../media/image30.jpeg"/><Relationship Id="rId10" Type="http://schemas.openxmlformats.org/officeDocument/2006/relationships/image" Target="../media/image28.jpeg"/><Relationship Id="rId4" Type="http://schemas.openxmlformats.org/officeDocument/2006/relationships/image" Target="../media/image2.png"/><Relationship Id="rId9" Type="http://schemas.openxmlformats.org/officeDocument/2006/relationships/image" Target="../media/image10.jpeg"/><Relationship Id="rId14" Type="http://schemas.openxmlformats.org/officeDocument/2006/relationships/image" Target="../media/image29.jpeg"/></Relationships>
</file>

<file path=ppt/slides/_rels/slide4.xml.rels><?xml version="1.0" encoding="UTF-8" standalone="yes"?>
<Relationships xmlns="http://schemas.openxmlformats.org/package/2006/relationships"><Relationship Id="rId8" Type="http://schemas.openxmlformats.org/officeDocument/2006/relationships/image" Target="../media/image33.jpeg"/><Relationship Id="rId13" Type="http://schemas.openxmlformats.org/officeDocument/2006/relationships/image" Target="../media/image13.jpeg"/><Relationship Id="rId3" Type="http://schemas.openxmlformats.org/officeDocument/2006/relationships/image" Target="../media/image2.png"/><Relationship Id="rId7" Type="http://schemas.openxmlformats.org/officeDocument/2006/relationships/image" Target="../media/image21.png"/><Relationship Id="rId12" Type="http://schemas.openxmlformats.org/officeDocument/2006/relationships/image" Target="../media/image35.jpe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10.jpeg"/><Relationship Id="rId11" Type="http://schemas.openxmlformats.org/officeDocument/2006/relationships/image" Target="../media/image20.jpeg"/><Relationship Id="rId5" Type="http://schemas.microsoft.com/office/2007/relationships/hdphoto" Target="../media/hdphoto4.wdp"/><Relationship Id="rId10" Type="http://schemas.openxmlformats.org/officeDocument/2006/relationships/image" Target="../media/image11.jpeg"/><Relationship Id="rId4" Type="http://schemas.openxmlformats.org/officeDocument/2006/relationships/image" Target="../media/image32.png"/><Relationship Id="rId9" Type="http://schemas.openxmlformats.org/officeDocument/2006/relationships/image" Target="../media/image34.jpeg"/><Relationship Id="rId14" Type="http://schemas.openxmlformats.org/officeDocument/2006/relationships/image" Target="../media/image36.jpe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10.jpe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39.jpeg"/><Relationship Id="rId5" Type="http://schemas.openxmlformats.org/officeDocument/2006/relationships/image" Target="../media/image38.jpeg"/><Relationship Id="rId4" Type="http://schemas.openxmlformats.org/officeDocument/2006/relationships/image" Target="../media/image37.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3E2"/>
        </a:solidFill>
        <a:effectLst/>
      </p:bgPr>
    </p:bg>
    <p:spTree>
      <p:nvGrpSpPr>
        <p:cNvPr id="1" name=""/>
        <p:cNvGrpSpPr/>
        <p:nvPr/>
      </p:nvGrpSpPr>
      <p:grpSpPr>
        <a:xfrm>
          <a:off x="0" y="0"/>
          <a:ext cx="0" cy="0"/>
          <a:chOff x="0" y="0"/>
          <a:chExt cx="0" cy="0"/>
        </a:xfrm>
      </p:grpSpPr>
      <p:graphicFrame>
        <p:nvGraphicFramePr>
          <p:cNvPr id="2" name="Table 2"/>
          <p:cNvGraphicFramePr>
            <a:graphicFrameLocks noGrp="1"/>
          </p:cNvGraphicFramePr>
          <p:nvPr>
            <p:extLst>
              <p:ext uri="{D42A27DB-BD31-4B8C-83A1-F6EECF244321}">
                <p14:modId xmlns:p14="http://schemas.microsoft.com/office/powerpoint/2010/main" val="2724455081"/>
              </p:ext>
            </p:extLst>
          </p:nvPr>
        </p:nvGraphicFramePr>
        <p:xfrm>
          <a:off x="2682766" y="648925"/>
          <a:ext cx="7889179" cy="6872349"/>
        </p:xfrm>
        <a:graphic>
          <a:graphicData uri="http://schemas.openxmlformats.org/drawingml/2006/table">
            <a:tbl>
              <a:tblPr/>
              <a:tblGrid>
                <a:gridCol w="1464691">
                  <a:extLst>
                    <a:ext uri="{9D8B030D-6E8A-4147-A177-3AD203B41FA5}">
                      <a16:colId xmlns:a16="http://schemas.microsoft.com/office/drawing/2014/main" val="20000"/>
                    </a:ext>
                  </a:extLst>
                </a:gridCol>
                <a:gridCol w="1676400">
                  <a:extLst>
                    <a:ext uri="{9D8B030D-6E8A-4147-A177-3AD203B41FA5}">
                      <a16:colId xmlns:a16="http://schemas.microsoft.com/office/drawing/2014/main" val="20001"/>
                    </a:ext>
                  </a:extLst>
                </a:gridCol>
                <a:gridCol w="1446738">
                  <a:extLst>
                    <a:ext uri="{9D8B030D-6E8A-4147-A177-3AD203B41FA5}">
                      <a16:colId xmlns:a16="http://schemas.microsoft.com/office/drawing/2014/main" val="20002"/>
                    </a:ext>
                  </a:extLst>
                </a:gridCol>
                <a:gridCol w="1723514">
                  <a:extLst>
                    <a:ext uri="{9D8B030D-6E8A-4147-A177-3AD203B41FA5}">
                      <a16:colId xmlns:a16="http://schemas.microsoft.com/office/drawing/2014/main" val="20003"/>
                    </a:ext>
                  </a:extLst>
                </a:gridCol>
                <a:gridCol w="1577836">
                  <a:extLst>
                    <a:ext uri="{9D8B030D-6E8A-4147-A177-3AD203B41FA5}">
                      <a16:colId xmlns:a16="http://schemas.microsoft.com/office/drawing/2014/main" val="20004"/>
                    </a:ext>
                  </a:extLst>
                </a:gridCol>
              </a:tblGrid>
              <a:tr h="742967">
                <a:tc>
                  <a:txBody>
                    <a:bodyPr/>
                    <a:lstStyle/>
                    <a:p>
                      <a:pPr algn="ctr">
                        <a:lnSpc>
                          <a:spcPts val="1928"/>
                        </a:lnSpc>
                        <a:defRPr/>
                      </a:pPr>
                      <a:r>
                        <a:rPr lang="en-US" sz="1377" dirty="0">
                          <a:solidFill>
                            <a:srgbClr val="000000"/>
                          </a:solidFill>
                          <a:latin typeface="DM Sans Bold"/>
                        </a:rPr>
                        <a:t>Monday</a:t>
                      </a:r>
                    </a:p>
                    <a:p>
                      <a:pPr algn="ctr">
                        <a:lnSpc>
                          <a:spcPts val="1928"/>
                        </a:lnSpc>
                        <a:defRPr/>
                      </a:pPr>
                      <a:r>
                        <a:rPr lang="en-US" sz="1377" dirty="0">
                          <a:solidFill>
                            <a:srgbClr val="000000"/>
                          </a:solidFill>
                          <a:latin typeface="DM Sans Bold"/>
                        </a:rPr>
                        <a:t>03/02/20252</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Tuesday</a:t>
                      </a:r>
                    </a:p>
                    <a:p>
                      <a:pPr algn="ctr">
                        <a:lnSpc>
                          <a:spcPts val="1928"/>
                        </a:lnSpc>
                        <a:defRPr/>
                      </a:pPr>
                      <a:r>
                        <a:rPr lang="en-US" sz="1377" dirty="0">
                          <a:solidFill>
                            <a:srgbClr val="000000"/>
                          </a:solidFill>
                          <a:latin typeface="DM Sans Bold"/>
                        </a:rPr>
                        <a:t>04/02/2025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Wednesday</a:t>
                      </a:r>
                    </a:p>
                    <a:p>
                      <a:pPr algn="ctr">
                        <a:lnSpc>
                          <a:spcPts val="1928"/>
                        </a:lnSpc>
                        <a:defRPr/>
                      </a:pPr>
                      <a:r>
                        <a:rPr lang="en-US" sz="1377" dirty="0">
                          <a:solidFill>
                            <a:srgbClr val="000000"/>
                          </a:solidFill>
                          <a:latin typeface="DM Sans Bold"/>
                        </a:rPr>
                        <a:t>05/02/2025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Thursday</a:t>
                      </a:r>
                    </a:p>
                    <a:p>
                      <a:pPr algn="ctr">
                        <a:lnSpc>
                          <a:spcPts val="1928"/>
                        </a:lnSpc>
                        <a:defRPr/>
                      </a:pPr>
                      <a:r>
                        <a:rPr lang="en-US" sz="1377" dirty="0">
                          <a:solidFill>
                            <a:srgbClr val="000000"/>
                          </a:solidFill>
                          <a:latin typeface="DM Sans Bold"/>
                        </a:rPr>
                        <a:t>06/02/2024</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Friday</a:t>
                      </a:r>
                    </a:p>
                    <a:p>
                      <a:pPr algn="ctr">
                        <a:lnSpc>
                          <a:spcPts val="1928"/>
                        </a:lnSpc>
                        <a:defRPr/>
                      </a:pPr>
                      <a:r>
                        <a:rPr lang="en-US" sz="1377" dirty="0">
                          <a:solidFill>
                            <a:srgbClr val="000000"/>
                          </a:solidFill>
                          <a:latin typeface="DM Sans Bold"/>
                        </a:rPr>
                        <a:t>07/02/2025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10000"/>
                  </a:ext>
                </a:extLst>
              </a:tr>
              <a:tr h="834254">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Reading Space</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Improving relationships</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pPr>
                      <a:r>
                        <a:rPr lang="en-US" sz="1100" dirty="0">
                          <a:solidFill>
                            <a:srgbClr val="000000"/>
                          </a:solidFill>
                          <a:latin typeface="DM Sans"/>
                        </a:rPr>
                        <a:t>Chill and Chat</a:t>
                      </a:r>
                    </a:p>
                    <a:p>
                      <a:pPr algn="ctr">
                        <a:lnSpc>
                          <a:spcPts val="1515"/>
                        </a:lnSpc>
                      </a:pPr>
                      <a:r>
                        <a:rPr lang="en-US" sz="110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pPr>
                      <a:r>
                        <a:rPr lang="en-US" sz="1100" b="0" dirty="0">
                          <a:solidFill>
                            <a:srgbClr val="000000"/>
                          </a:solidFill>
                          <a:latin typeface="DM Sans"/>
                        </a:rPr>
                        <a:t>Could I be a mentor?</a:t>
                      </a:r>
                    </a:p>
                    <a:p>
                      <a:pPr algn="ctr">
                        <a:lnSpc>
                          <a:spcPts val="1515"/>
                        </a:lnSpc>
                      </a:pPr>
                      <a:r>
                        <a:rPr lang="en-US" sz="1100" b="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Mindful Colouring</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646163">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1168475125"/>
                  </a:ext>
                </a:extLst>
              </a:tr>
              <a:tr h="1398529">
                <a:tc>
                  <a:txBody>
                    <a:bodyPr/>
                    <a:lstStyle/>
                    <a:p>
                      <a:pPr algn="ctr">
                        <a:lnSpc>
                          <a:spcPts val="1515"/>
                        </a:lnSpc>
                        <a:defRPr/>
                      </a:pPr>
                      <a:r>
                        <a:rPr lang="en-US" sz="1100" dirty="0">
                          <a:solidFill>
                            <a:srgbClr val="000000"/>
                          </a:solidFill>
                          <a:latin typeface="DM Sans"/>
                        </a:rPr>
                        <a:t>Personal wellbeing activity group</a:t>
                      </a:r>
                    </a:p>
                    <a:p>
                      <a:pPr algn="ctr">
                        <a:lnSpc>
                          <a:spcPts val="1515"/>
                        </a:lnSpc>
                        <a:defRPr/>
                      </a:pPr>
                      <a:r>
                        <a:rPr lang="en-US" sz="1100" dirty="0">
                          <a:solidFill>
                            <a:srgbClr val="000000"/>
                          </a:solidFill>
                          <a:latin typeface="DM Sans"/>
                        </a:rPr>
                        <a:t>10.30-1:00</a:t>
                      </a:r>
                    </a:p>
                    <a:p>
                      <a:pPr algn="ctr">
                        <a:lnSpc>
                          <a:spcPts val="1515"/>
                        </a:lnSpc>
                        <a:defRPr/>
                      </a:pPr>
                      <a:endParaRPr lang="en-US" sz="1100" dirty="0">
                        <a:solidFill>
                          <a:srgbClr val="000000"/>
                        </a:solidFill>
                        <a:latin typeface="DM Sans"/>
                      </a:endParaRPr>
                    </a:p>
                    <a:p>
                      <a:pPr algn="ctr">
                        <a:lnSpc>
                          <a:spcPts val="1515"/>
                        </a:lnSpc>
                        <a:defRPr/>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defRPr/>
                      </a:pPr>
                      <a:endParaRPr lang="en-US" sz="1100" dirty="0">
                        <a:solidFill>
                          <a:srgbClr val="000000"/>
                        </a:solidFill>
                        <a:latin typeface="DM Sans"/>
                      </a:endParaRPr>
                    </a:p>
                    <a:p>
                      <a:pPr algn="ctr">
                        <a:lnSpc>
                          <a:spcPts val="1515"/>
                        </a:lnSpc>
                        <a:defRPr/>
                      </a:pPr>
                      <a:r>
                        <a:rPr lang="en-US" sz="1100" dirty="0">
                          <a:solidFill>
                            <a:srgbClr val="000000"/>
                          </a:solidFill>
                          <a:latin typeface="DM Sans"/>
                        </a:rPr>
                        <a:t>Wise Group presentation</a:t>
                      </a:r>
                    </a:p>
                    <a:p>
                      <a:pPr algn="ctr">
                        <a:lnSpc>
                          <a:spcPts val="1515"/>
                        </a:lnSpc>
                        <a:defRPr/>
                      </a:pPr>
                      <a:r>
                        <a:rPr lang="en-US" sz="1100" dirty="0">
                          <a:solidFill>
                            <a:srgbClr val="000000"/>
                          </a:solidFill>
                          <a:latin typeface="DM Sans"/>
                        </a:rPr>
                        <a:t>10.30-12:00</a:t>
                      </a:r>
                    </a:p>
                    <a:p>
                      <a:pPr algn="ctr">
                        <a:lnSpc>
                          <a:spcPts val="1515"/>
                        </a:lnSpc>
                        <a:defRPr/>
                      </a:pPr>
                      <a:endParaRPr lang="en-US" sz="1100" dirty="0">
                        <a:solidFill>
                          <a:srgbClr val="000000"/>
                        </a:solidFill>
                        <a:latin typeface="DM Sans"/>
                      </a:endParaRPr>
                    </a:p>
                    <a:p>
                      <a:pPr algn="ctr">
                        <a:lnSpc>
                          <a:spcPts val="1515"/>
                        </a:lnSpc>
                        <a:defRPr/>
                      </a:pPr>
                      <a:endParaRPr lang="en-US" sz="9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defRPr/>
                      </a:pPr>
                      <a:r>
                        <a:rPr lang="en-US" sz="1100" dirty="0">
                          <a:solidFill>
                            <a:srgbClr val="000000"/>
                          </a:solidFill>
                          <a:latin typeface="DM Sans"/>
                        </a:rPr>
                        <a:t>Therapy Dogs</a:t>
                      </a:r>
                    </a:p>
                    <a:p>
                      <a:pPr algn="ctr">
                        <a:lnSpc>
                          <a:spcPts val="1515"/>
                        </a:lnSpc>
                        <a:defRPr/>
                      </a:pPr>
                      <a:r>
                        <a:rPr lang="en-US" sz="1100" dirty="0">
                          <a:solidFill>
                            <a:srgbClr val="000000"/>
                          </a:solidFill>
                          <a:latin typeface="DM Sans"/>
                        </a:rPr>
                        <a:t>10:30-12:00</a:t>
                      </a:r>
                    </a:p>
                    <a:p>
                      <a:pPr algn="ctr">
                        <a:lnSpc>
                          <a:spcPts val="1515"/>
                        </a:lnSpc>
                        <a:defRPr/>
                      </a:pPr>
                      <a:endParaRPr lang="en-US" sz="1100" dirty="0">
                        <a:solidFill>
                          <a:srgbClr val="000000"/>
                        </a:solidFill>
                        <a:latin typeface="DM Sans"/>
                      </a:endParaRPr>
                    </a:p>
                    <a:p>
                      <a:pPr algn="ctr">
                        <a:lnSpc>
                          <a:spcPts val="1515"/>
                        </a:lnSpc>
                        <a:defRPr/>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defRPr/>
                      </a:pPr>
                      <a:r>
                        <a:rPr lang="en-US" sz="1100" dirty="0">
                          <a:solidFill>
                            <a:srgbClr val="000000"/>
                          </a:solidFill>
                          <a:latin typeface="DM Sans"/>
                        </a:rPr>
                        <a:t>Gratitude journaling</a:t>
                      </a:r>
                    </a:p>
                    <a:p>
                      <a:pPr algn="ctr">
                        <a:lnSpc>
                          <a:spcPts val="1515"/>
                        </a:lnSpc>
                        <a:defRPr/>
                      </a:pPr>
                      <a:r>
                        <a:rPr lang="en-US" sz="1100" dirty="0">
                          <a:solidFill>
                            <a:srgbClr val="000000"/>
                          </a:solidFill>
                          <a:latin typeface="DM Sans"/>
                        </a:rPr>
                        <a:t>10.30-12:00</a:t>
                      </a:r>
                    </a:p>
                    <a:p>
                      <a:pPr algn="ctr">
                        <a:lnSpc>
                          <a:spcPts val="1515"/>
                        </a:lnSpc>
                        <a:defRPr/>
                      </a:pPr>
                      <a:endParaRPr lang="en-US" sz="1100" dirty="0">
                        <a:solidFill>
                          <a:srgbClr val="000000"/>
                        </a:solidFill>
                        <a:latin typeface="DM Sans"/>
                      </a:endParaRPr>
                    </a:p>
                    <a:p>
                      <a:pPr algn="ctr">
                        <a:lnSpc>
                          <a:spcPts val="1515"/>
                        </a:lnSpc>
                        <a:defRPr/>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r>
                        <a:rPr lang="en-US" sz="1100" dirty="0">
                          <a:solidFill>
                            <a:srgbClr val="000000"/>
                          </a:solidFill>
                          <a:latin typeface="DM Sans"/>
                        </a:rPr>
                        <a:t>Wellbeing walk</a:t>
                      </a:r>
                    </a:p>
                    <a:p>
                      <a:pPr marL="0" marR="0" lvl="0" indent="0" algn="ctr" defTabSz="914400" rtl="0" eaLnBrk="1" fontAlgn="auto" latinLnBrk="0" hangingPunct="1">
                        <a:lnSpc>
                          <a:spcPts val="1515"/>
                        </a:lnSpc>
                        <a:spcBef>
                          <a:spcPts val="0"/>
                        </a:spcBef>
                        <a:spcAft>
                          <a:spcPts val="0"/>
                        </a:spcAft>
                        <a:buClrTx/>
                        <a:buSzTx/>
                        <a:buFontTx/>
                        <a:buNone/>
                        <a:tabLst/>
                        <a:defRPr/>
                      </a:pPr>
                      <a:r>
                        <a:rPr lang="en-US" sz="1100" dirty="0">
                          <a:solidFill>
                            <a:srgbClr val="000000"/>
                          </a:solidFill>
                          <a:latin typeface="DM Sans"/>
                        </a:rPr>
                        <a:t>10:30-12:00</a:t>
                      </a:r>
                    </a:p>
                    <a:p>
                      <a:pPr marL="0" marR="0" lvl="0" indent="0" algn="ctr" defTabSz="914400" rtl="0" eaLnBrk="1" fontAlgn="auto" latinLnBrk="0" hangingPunct="1">
                        <a:lnSpc>
                          <a:spcPts val="1515"/>
                        </a:lnSpc>
                        <a:spcBef>
                          <a:spcPts val="0"/>
                        </a:spcBef>
                        <a:spcAft>
                          <a:spcPts val="0"/>
                        </a:spcAft>
                        <a:buClrTx/>
                        <a:buSzTx/>
                        <a:buFontTx/>
                        <a:buNone/>
                        <a:tabLst/>
                        <a:defRPr/>
                      </a:pPr>
                      <a:endParaRPr lang="en-US" sz="1100" dirty="0">
                        <a:solidFill>
                          <a:srgbClr val="000000"/>
                        </a:solidFill>
                        <a:latin typeface="DM Sans"/>
                      </a:endParaRPr>
                    </a:p>
                    <a:p>
                      <a:pPr algn="ctr">
                        <a:lnSpc>
                          <a:spcPts val="1515"/>
                        </a:lnSpc>
                        <a:defRPr/>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46916065"/>
                  </a:ext>
                </a:extLst>
              </a:tr>
              <a:tr h="644344">
                <a:tc>
                  <a:txBody>
                    <a:bodyPr/>
                    <a:lstStyle/>
                    <a:p>
                      <a:pPr algn="ctr">
                        <a:lnSpc>
                          <a:spcPts val="1515"/>
                        </a:lnSpc>
                        <a:defRPr/>
                      </a:pPr>
                      <a:r>
                        <a:rPr lang="en-US" sz="1050" dirty="0">
                          <a:solidFill>
                            <a:srgbClr val="000000"/>
                          </a:solidFill>
                          <a:latin typeface="DM Sans"/>
                        </a:rPr>
                        <a:t>Lunch Club</a:t>
                      </a:r>
                    </a:p>
                    <a:p>
                      <a:pPr algn="ctr">
                        <a:lnSpc>
                          <a:spcPts val="1515"/>
                        </a:lnSpc>
                        <a:defRPr/>
                      </a:pPr>
                      <a:r>
                        <a:rPr lang="en-US" sz="1050" dirty="0">
                          <a:solidFill>
                            <a:srgbClr val="000000"/>
                          </a:solidFill>
                          <a:latin typeface="DM Sans"/>
                        </a:rPr>
                        <a:t>12:00-13:00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defRPr/>
                      </a:pPr>
                      <a:r>
                        <a:rPr lang="en-US" sz="1050" dirty="0">
                          <a:solidFill>
                            <a:srgbClr val="000000"/>
                          </a:solidFill>
                          <a:latin typeface="DM Sans"/>
                        </a:rPr>
                        <a:t>Lunch Club</a:t>
                      </a:r>
                    </a:p>
                    <a:p>
                      <a:pPr algn="ctr">
                        <a:lnSpc>
                          <a:spcPts val="1515"/>
                        </a:lnSpc>
                        <a:defRPr/>
                      </a:pPr>
                      <a:r>
                        <a:rPr lang="en-US" sz="1050" dirty="0">
                          <a:solidFill>
                            <a:srgbClr val="000000"/>
                          </a:solidFill>
                          <a:latin typeface="DM Sans"/>
                        </a:rPr>
                        <a:t>12:00-13:00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defRPr/>
                      </a:pPr>
                      <a:r>
                        <a:rPr lang="en-US" sz="1050" dirty="0">
                          <a:solidFill>
                            <a:srgbClr val="000000"/>
                          </a:solidFill>
                          <a:latin typeface="DM Sans"/>
                        </a:rPr>
                        <a:t>Lunch Club</a:t>
                      </a:r>
                    </a:p>
                    <a:p>
                      <a:pPr algn="ctr">
                        <a:lnSpc>
                          <a:spcPts val="1515"/>
                        </a:lnSpc>
                        <a:defRPr/>
                      </a:pPr>
                      <a:r>
                        <a:rPr lang="en-US" sz="1050" dirty="0">
                          <a:solidFill>
                            <a:srgbClr val="000000"/>
                          </a:solidFill>
                          <a:latin typeface="DM Sans"/>
                        </a:rPr>
                        <a:t>12:00-13:00</a:t>
                      </a:r>
                    </a:p>
                  </a:txBody>
                  <a:tcPr marL="140560" marR="140560" marT="140560" marB="140560" anchor="ctr">
                    <a:lnL w="9371" cap="flat" cmpd="sng" algn="ctr">
                      <a:solidFill>
                        <a:srgbClr val="000000"/>
                      </a:solidFill>
                      <a:prstDash val="solid"/>
                      <a:round/>
                      <a:headEnd type="none" w="med" len="med"/>
                      <a:tailEnd type="none" w="med" len="med"/>
                    </a:lnL>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defRPr/>
                      </a:pPr>
                      <a:r>
                        <a:rPr lang="en-US" sz="1050" dirty="0">
                          <a:solidFill>
                            <a:srgbClr val="000000"/>
                          </a:solidFill>
                          <a:latin typeface="DM Sans"/>
                        </a:rPr>
                        <a:t>Lunch Club</a:t>
                      </a:r>
                    </a:p>
                    <a:p>
                      <a:pPr algn="ctr">
                        <a:lnSpc>
                          <a:spcPts val="1515"/>
                        </a:lnSpc>
                        <a:defRPr/>
                      </a:pPr>
                      <a:r>
                        <a:rPr lang="en-US" sz="1050" dirty="0">
                          <a:solidFill>
                            <a:srgbClr val="000000"/>
                          </a:solidFill>
                          <a:latin typeface="DM Sans"/>
                        </a:rPr>
                        <a:t>12:00-13:00</a:t>
                      </a:r>
                    </a:p>
                  </a:txBody>
                  <a:tcPr marL="140560" marR="140560" marT="140560" marB="140560" anchor="ctr">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defRPr/>
                      </a:pPr>
                      <a:r>
                        <a:rPr lang="en-US" sz="1050" dirty="0">
                          <a:solidFill>
                            <a:srgbClr val="000000"/>
                          </a:solidFill>
                          <a:latin typeface="DM Sans"/>
                        </a:rPr>
                        <a:t>Lunch Club</a:t>
                      </a:r>
                    </a:p>
                    <a:p>
                      <a:pPr algn="ctr">
                        <a:lnSpc>
                          <a:spcPts val="1515"/>
                        </a:lnSpc>
                        <a:defRPr/>
                      </a:pPr>
                      <a:r>
                        <a:rPr lang="en-US" sz="1050" dirty="0">
                          <a:solidFill>
                            <a:srgbClr val="000000"/>
                          </a:solidFill>
                          <a:latin typeface="DM Sans"/>
                        </a:rPr>
                        <a:t>12:00-13:00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480154387"/>
                  </a:ext>
                </a:extLst>
              </a:tr>
              <a:tr h="1315126">
                <a:tc>
                  <a:txBody>
                    <a:bodyPr/>
                    <a:lstStyle/>
                    <a:p>
                      <a:pPr algn="ctr">
                        <a:lnSpc>
                          <a:spcPts val="1515"/>
                        </a:lnSpc>
                      </a:pPr>
                      <a:r>
                        <a:rPr lang="en-US" sz="1050" dirty="0">
                          <a:solidFill>
                            <a:srgbClr val="000000"/>
                          </a:solidFill>
                          <a:latin typeface="DM Sans"/>
                        </a:rPr>
                        <a:t>Visual arts session</a:t>
                      </a:r>
                    </a:p>
                    <a:p>
                      <a:pPr algn="ctr">
                        <a:lnSpc>
                          <a:spcPts val="1515"/>
                        </a:lnSpc>
                      </a:pPr>
                      <a:r>
                        <a:rPr lang="en-US" sz="1050" dirty="0">
                          <a:solidFill>
                            <a:srgbClr val="000000"/>
                          </a:solidFill>
                          <a:latin typeface="DM Sans"/>
                        </a:rPr>
                        <a:t>1:00-3:00</a:t>
                      </a:r>
                    </a:p>
                    <a:p>
                      <a:pPr algn="ctr"/>
                      <a:endParaRPr lang="en-GB" sz="1050" dirty="0">
                        <a:latin typeface="DM Sans" pitchFamily="2" charset="0"/>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pPr>
                      <a:r>
                        <a:rPr lang="en-US" sz="1100" dirty="0">
                          <a:solidFill>
                            <a:srgbClr val="000000"/>
                          </a:solidFill>
                          <a:latin typeface="DM Sans"/>
                        </a:rPr>
                        <a:t>Lego Nostalgia</a:t>
                      </a:r>
                    </a:p>
                    <a:p>
                      <a:pPr algn="ctr">
                        <a:lnSpc>
                          <a:spcPts val="1515"/>
                        </a:lnSpc>
                      </a:pPr>
                      <a:r>
                        <a:rPr lang="en-US" sz="1100" dirty="0">
                          <a:solidFill>
                            <a:srgbClr val="000000"/>
                          </a:solidFill>
                          <a:latin typeface="DM Sans"/>
                        </a:rPr>
                        <a:t>1:00-3:00</a:t>
                      </a:r>
                    </a:p>
                    <a:p>
                      <a:pPr algn="ctr">
                        <a:lnSpc>
                          <a:spcPts val="1515"/>
                        </a:lnSpc>
                      </a:pPr>
                      <a:endParaRPr lang="en-US" sz="1082" dirty="0">
                        <a:solidFill>
                          <a:srgbClr val="000000"/>
                        </a:solidFill>
                        <a:latin typeface="DM Sans"/>
                      </a:endParaRPr>
                    </a:p>
                    <a:p>
                      <a:pPr algn="ctr">
                        <a:lnSpc>
                          <a:spcPts val="1515"/>
                        </a:lnSpc>
                      </a:pPr>
                      <a:endParaRPr lang="en-US" sz="1082" dirty="0">
                        <a:solidFill>
                          <a:srgbClr val="000000"/>
                        </a:solidFill>
                        <a:latin typeface="DM Sans"/>
                      </a:endParaRPr>
                    </a:p>
                    <a:p>
                      <a:pPr algn="ctr">
                        <a:lnSpc>
                          <a:spcPts val="1515"/>
                        </a:lnSpc>
                      </a:pP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r>
                        <a:rPr lang="en-GB" sz="1200" dirty="0"/>
                        <a:t>Non-accredited course: Food safety and storage 1/4</a:t>
                      </a:r>
                    </a:p>
                    <a:p>
                      <a:pPr algn="ctr"/>
                      <a:r>
                        <a:rPr lang="en-GB" sz="1200" dirty="0"/>
                        <a:t>1:00-3:00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pPr>
                      <a:r>
                        <a:rPr lang="en-US" sz="1100" dirty="0">
                          <a:solidFill>
                            <a:srgbClr val="000000"/>
                          </a:solidFill>
                          <a:latin typeface="DM Sans"/>
                        </a:rPr>
                        <a:t>Coffee &amp; Chat about Recovery</a:t>
                      </a:r>
                    </a:p>
                    <a:p>
                      <a:pPr algn="ctr">
                        <a:lnSpc>
                          <a:spcPts val="1515"/>
                        </a:lnSpc>
                      </a:pPr>
                      <a:r>
                        <a:rPr lang="en-US" sz="1050" dirty="0">
                          <a:solidFill>
                            <a:srgbClr val="000000"/>
                          </a:solidFill>
                          <a:latin typeface="DM Sans"/>
                        </a:rPr>
                        <a:t>3:00-4:00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r>
                        <a:rPr lang="en-US" sz="1050" dirty="0">
                          <a:solidFill>
                            <a:srgbClr val="000000"/>
                          </a:solidFill>
                          <a:latin typeface="DM Sans"/>
                        </a:rPr>
                        <a:t>Say it in a song! Music session</a:t>
                      </a:r>
                    </a:p>
                    <a:p>
                      <a:pPr marL="0" marR="0" lvl="0" indent="0" algn="ctr" defTabSz="914400" rtl="0" eaLnBrk="1" fontAlgn="auto" latinLnBrk="0" hangingPunct="1">
                        <a:lnSpc>
                          <a:spcPts val="1515"/>
                        </a:lnSpc>
                        <a:spcBef>
                          <a:spcPts val="0"/>
                        </a:spcBef>
                        <a:spcAft>
                          <a:spcPts val="0"/>
                        </a:spcAft>
                        <a:buClrTx/>
                        <a:buSzTx/>
                        <a:buFontTx/>
                        <a:buNone/>
                        <a:tabLst/>
                        <a:defRPr/>
                      </a:pPr>
                      <a:r>
                        <a:rPr lang="en-US" sz="1050" dirty="0">
                          <a:solidFill>
                            <a:srgbClr val="000000"/>
                          </a:solidFill>
                          <a:latin typeface="DM Sans"/>
                        </a:rPr>
                        <a:t>1:00-3:00</a:t>
                      </a:r>
                      <a:endParaRPr lang="en-US" sz="1082" dirty="0">
                        <a:solidFill>
                          <a:srgbClr val="000000"/>
                        </a:solidFill>
                        <a:latin typeface="DM Sans"/>
                      </a:endParaRPr>
                    </a:p>
                    <a:p>
                      <a:pPr marL="0" marR="0" lvl="0" indent="0" algn="ctr" defTabSz="914400" rtl="0" eaLnBrk="1" fontAlgn="auto" latinLnBrk="0" hangingPunct="1">
                        <a:lnSpc>
                          <a:spcPts val="1515"/>
                        </a:lnSpc>
                        <a:spcBef>
                          <a:spcPts val="0"/>
                        </a:spcBef>
                        <a:spcAft>
                          <a:spcPts val="0"/>
                        </a:spcAft>
                        <a:buClrTx/>
                        <a:buSzTx/>
                        <a:buFontTx/>
                        <a:buNone/>
                        <a:tabLst/>
                        <a:defRPr/>
                      </a:pPr>
                      <a:endParaRPr lang="en-US" sz="105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79610679"/>
                  </a:ext>
                </a:extLst>
              </a:tr>
              <a:tr h="1236336">
                <a:tc>
                  <a:txBody>
                    <a:bodyPr/>
                    <a:lstStyle/>
                    <a:p>
                      <a:pPr algn="ctr"/>
                      <a:r>
                        <a:rPr lang="en-GB" sz="1050" dirty="0">
                          <a:latin typeface="DM Sans" pitchFamily="2" charset="0"/>
                        </a:rPr>
                        <a:t>CV Writing</a:t>
                      </a:r>
                    </a:p>
                    <a:p>
                      <a:pPr algn="ctr"/>
                      <a:r>
                        <a:rPr lang="en-GB" sz="1050" dirty="0">
                          <a:latin typeface="DM Sans" pitchFamily="2" charset="0"/>
                        </a:rPr>
                        <a:t>3:00-4:00</a:t>
                      </a:r>
                    </a:p>
                    <a:p>
                      <a:pPr algn="ctr"/>
                      <a:endParaRPr lang="en-GB" sz="1050" dirty="0">
                        <a:latin typeface="DM Sans" pitchFamily="2" charset="0"/>
                      </a:endParaRPr>
                    </a:p>
                    <a:p>
                      <a:pPr algn="ctr"/>
                      <a:endParaRPr lang="en-GB" sz="1050" dirty="0">
                        <a:latin typeface="DM Sans" pitchFamily="2" charset="0"/>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r>
                        <a:rPr lang="en-US" sz="1082" dirty="0">
                          <a:solidFill>
                            <a:srgbClr val="000000"/>
                          </a:solidFill>
                          <a:latin typeface="DM Sans"/>
                        </a:rPr>
                        <a:t>Interview Prep </a:t>
                      </a:r>
                    </a:p>
                    <a:p>
                      <a:pPr marL="0" marR="0" lvl="0" indent="0" algn="ctr" defTabSz="914400" rtl="0" eaLnBrk="1" fontAlgn="auto" latinLnBrk="0" hangingPunct="1">
                        <a:lnSpc>
                          <a:spcPts val="1515"/>
                        </a:lnSpc>
                        <a:spcBef>
                          <a:spcPts val="0"/>
                        </a:spcBef>
                        <a:spcAft>
                          <a:spcPts val="0"/>
                        </a:spcAft>
                        <a:buClrTx/>
                        <a:buSzTx/>
                        <a:buFontTx/>
                        <a:buNone/>
                        <a:tabLst/>
                        <a:defRPr/>
                      </a:pPr>
                      <a:r>
                        <a:rPr lang="en-US" sz="1082" dirty="0">
                          <a:solidFill>
                            <a:srgbClr val="000000"/>
                          </a:solidFill>
                          <a:latin typeface="DM Sans"/>
                        </a:rPr>
                        <a:t>3:00-4:00</a:t>
                      </a:r>
                    </a:p>
                    <a:p>
                      <a:pPr marL="0" marR="0" lvl="0" indent="0" algn="ctr" defTabSz="914400" rtl="0" eaLnBrk="1" fontAlgn="auto" latinLnBrk="0" hangingPunct="1">
                        <a:lnSpc>
                          <a:spcPts val="1515"/>
                        </a:lnSpc>
                        <a:spcBef>
                          <a:spcPts val="0"/>
                        </a:spcBef>
                        <a:spcAft>
                          <a:spcPts val="0"/>
                        </a:spcAft>
                        <a:buClrTx/>
                        <a:buSzTx/>
                        <a:buFontTx/>
                        <a:buNone/>
                        <a:tabLst/>
                        <a:defRPr/>
                      </a:pPr>
                      <a:endParaRPr lang="en-US" sz="1082" dirty="0">
                        <a:solidFill>
                          <a:srgbClr val="000000"/>
                        </a:solidFill>
                        <a:latin typeface="DM Sans"/>
                      </a:endParaRPr>
                    </a:p>
                    <a:p>
                      <a:pPr marL="0" marR="0" lvl="0" indent="0" algn="ctr" defTabSz="914400" rtl="0" eaLnBrk="1" fontAlgn="auto" latinLnBrk="0" hangingPunct="1">
                        <a:lnSpc>
                          <a:spcPts val="1515"/>
                        </a:lnSpc>
                        <a:spcBef>
                          <a:spcPts val="0"/>
                        </a:spcBef>
                        <a:spcAft>
                          <a:spcPts val="0"/>
                        </a:spcAft>
                        <a:buClrTx/>
                        <a:buSzTx/>
                        <a:buFontTx/>
                        <a:buNone/>
                        <a:tabLst/>
                        <a:defRPr/>
                      </a:pP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defRPr/>
                      </a:pPr>
                      <a:r>
                        <a:rPr lang="en-US" sz="1050" dirty="0">
                          <a:solidFill>
                            <a:srgbClr val="000000"/>
                          </a:solidFill>
                          <a:latin typeface="DM Sans"/>
                        </a:rPr>
                        <a:t>Focus Group: Hub activities</a:t>
                      </a:r>
                    </a:p>
                    <a:p>
                      <a:pPr algn="ctr">
                        <a:lnSpc>
                          <a:spcPts val="1515"/>
                        </a:lnSpc>
                        <a:defRPr/>
                      </a:pPr>
                      <a:r>
                        <a:rPr lang="en-US" sz="1050" dirty="0">
                          <a:solidFill>
                            <a:srgbClr val="000000"/>
                          </a:solidFill>
                          <a:latin typeface="DM Sans"/>
                        </a:rPr>
                        <a:t>3:00-4:00</a:t>
                      </a:r>
                    </a:p>
                    <a:p>
                      <a:pPr algn="ctr"/>
                      <a:endParaRPr lang="en-GB"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r>
                        <a:rPr lang="en-US" sz="1082" dirty="0">
                          <a:solidFill>
                            <a:srgbClr val="000000"/>
                          </a:solidFill>
                          <a:latin typeface="DM Sans"/>
                        </a:rPr>
                        <a:t>Disclosure Letter Writing </a:t>
                      </a:r>
                    </a:p>
                    <a:p>
                      <a:pPr marL="0" marR="0" lvl="0" indent="0" algn="ctr" defTabSz="914400" rtl="0" eaLnBrk="1" fontAlgn="auto" latinLnBrk="0" hangingPunct="1">
                        <a:lnSpc>
                          <a:spcPts val="1515"/>
                        </a:lnSpc>
                        <a:spcBef>
                          <a:spcPts val="0"/>
                        </a:spcBef>
                        <a:spcAft>
                          <a:spcPts val="0"/>
                        </a:spcAft>
                        <a:buClrTx/>
                        <a:buSzTx/>
                        <a:buFontTx/>
                        <a:buNone/>
                        <a:tabLst/>
                        <a:defRPr/>
                      </a:pPr>
                      <a:r>
                        <a:rPr lang="en-US" sz="1082" dirty="0">
                          <a:solidFill>
                            <a:srgbClr val="000000"/>
                          </a:solidFill>
                          <a:latin typeface="DM Sans"/>
                        </a:rPr>
                        <a:t>3:00-4:00</a:t>
                      </a:r>
                    </a:p>
                    <a:p>
                      <a:pPr algn="ctr">
                        <a:lnSpc>
                          <a:spcPts val="1515"/>
                        </a:lnSpc>
                      </a:pPr>
                      <a:endParaRPr lang="en-US" sz="1082" dirty="0">
                        <a:solidFill>
                          <a:srgbClr val="000000"/>
                        </a:solidFill>
                        <a:latin typeface="DM Sans"/>
                      </a:endParaRPr>
                    </a:p>
                    <a:p>
                      <a:pPr algn="ctr">
                        <a:lnSpc>
                          <a:spcPts val="1515"/>
                        </a:lnSpc>
                      </a:pP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r>
                        <a:rPr lang="en-US" sz="1082" dirty="0">
                          <a:solidFill>
                            <a:srgbClr val="000000"/>
                          </a:solidFill>
                          <a:latin typeface="DM Sans"/>
                        </a:rPr>
                        <a:t>Job Searching</a:t>
                      </a:r>
                    </a:p>
                    <a:p>
                      <a:pPr marL="0" marR="0" lvl="0" indent="0" algn="ctr" defTabSz="914400" rtl="0" eaLnBrk="1" fontAlgn="auto" latinLnBrk="0" hangingPunct="1">
                        <a:lnSpc>
                          <a:spcPts val="1515"/>
                        </a:lnSpc>
                        <a:spcBef>
                          <a:spcPts val="0"/>
                        </a:spcBef>
                        <a:spcAft>
                          <a:spcPts val="0"/>
                        </a:spcAft>
                        <a:buClrTx/>
                        <a:buSzTx/>
                        <a:buFontTx/>
                        <a:buNone/>
                        <a:tabLst/>
                        <a:defRPr/>
                      </a:pPr>
                      <a:r>
                        <a:rPr lang="en-US" sz="1082" dirty="0">
                          <a:solidFill>
                            <a:srgbClr val="000000"/>
                          </a:solidFill>
                          <a:latin typeface="DM Sans"/>
                        </a:rPr>
                        <a:t>3:00-4:00</a:t>
                      </a:r>
                    </a:p>
                    <a:p>
                      <a:pPr algn="ctr">
                        <a:lnSpc>
                          <a:spcPts val="1515"/>
                        </a:lnSpc>
                      </a:pPr>
                      <a:endParaRPr lang="en-US" sz="1082" dirty="0">
                        <a:solidFill>
                          <a:srgbClr val="000000"/>
                        </a:solidFill>
                        <a:latin typeface="DM Sans"/>
                      </a:endParaRPr>
                    </a:p>
                    <a:p>
                      <a:pPr algn="ctr">
                        <a:lnSpc>
                          <a:spcPts val="1515"/>
                        </a:lnSpc>
                      </a:pPr>
                      <a:endParaRPr lang="en-US" sz="1082" dirty="0">
                        <a:solidFill>
                          <a:srgbClr val="000000"/>
                        </a:solidFill>
                        <a:latin typeface="DM Sans"/>
                      </a:endParaRPr>
                    </a:p>
                    <a:p>
                      <a:pPr algn="ctr">
                        <a:lnSpc>
                          <a:spcPts val="1515"/>
                        </a:lnSpc>
                      </a:pP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23928960"/>
                  </a:ext>
                </a:extLst>
              </a:tr>
            </a:tbl>
          </a:graphicData>
        </a:graphic>
      </p:graphicFrame>
      <p:grpSp>
        <p:nvGrpSpPr>
          <p:cNvPr id="3" name="Group 3"/>
          <p:cNvGrpSpPr/>
          <p:nvPr/>
        </p:nvGrpSpPr>
        <p:grpSpPr>
          <a:xfrm>
            <a:off x="184655" y="1110325"/>
            <a:ext cx="2412461" cy="5061636"/>
            <a:chOff x="0" y="-174550"/>
            <a:chExt cx="872896" cy="1843851"/>
          </a:xfrm>
        </p:grpSpPr>
        <p:sp>
          <p:nvSpPr>
            <p:cNvPr id="4" name="Freeform 4"/>
            <p:cNvSpPr/>
            <p:nvPr/>
          </p:nvSpPr>
          <p:spPr>
            <a:xfrm>
              <a:off x="0" y="0"/>
              <a:ext cx="868775" cy="1669301"/>
            </a:xfrm>
            <a:custGeom>
              <a:avLst/>
              <a:gdLst/>
              <a:ahLst/>
              <a:cxnLst/>
              <a:rect l="l" t="t" r="r" b="b"/>
              <a:pathLst>
                <a:path w="868775" h="1669301">
                  <a:moveTo>
                    <a:pt x="0" y="0"/>
                  </a:moveTo>
                  <a:lnTo>
                    <a:pt x="868775" y="0"/>
                  </a:lnTo>
                  <a:lnTo>
                    <a:pt x="868775" y="1669301"/>
                  </a:lnTo>
                  <a:lnTo>
                    <a:pt x="0" y="1669301"/>
                  </a:lnTo>
                  <a:close/>
                </a:path>
              </a:pathLst>
            </a:custGeom>
            <a:solidFill>
              <a:srgbClr val="34586E"/>
            </a:solidFill>
            <a:ln w="9525" cap="sq">
              <a:solidFill>
                <a:srgbClr val="000000"/>
              </a:solidFill>
              <a:prstDash val="solid"/>
              <a:miter/>
            </a:ln>
          </p:spPr>
          <p:txBody>
            <a:bodyPr/>
            <a:lstStyle/>
            <a:p>
              <a:endParaRPr lang="en-GB"/>
            </a:p>
          </p:txBody>
        </p:sp>
        <p:sp>
          <p:nvSpPr>
            <p:cNvPr id="5" name="TextBox 5"/>
            <p:cNvSpPr txBox="1"/>
            <p:nvPr/>
          </p:nvSpPr>
          <p:spPr>
            <a:xfrm>
              <a:off x="36558" y="-174550"/>
              <a:ext cx="836338" cy="1816262"/>
            </a:xfrm>
            <a:prstGeom prst="rect">
              <a:avLst/>
            </a:prstGeom>
          </p:spPr>
          <p:txBody>
            <a:bodyPr lIns="50800" tIns="50800" rIns="50800" bIns="50800" rtlCol="0" anchor="ctr"/>
            <a:lstStyle/>
            <a:p>
              <a:pPr algn="ctr">
                <a:lnSpc>
                  <a:spcPts val="2379"/>
                </a:lnSpc>
              </a:pPr>
              <a:endParaRPr lang="en-US" sz="1400" u="sng" dirty="0">
                <a:solidFill>
                  <a:srgbClr val="FFFFFF"/>
                </a:solidFill>
                <a:latin typeface="DM Sans"/>
              </a:endParaRPr>
            </a:p>
            <a:p>
              <a:pPr algn="ctr">
                <a:lnSpc>
                  <a:spcPts val="2379"/>
                </a:lnSpc>
              </a:pPr>
              <a:endParaRPr lang="en-US" sz="1400" u="sng" dirty="0">
                <a:solidFill>
                  <a:srgbClr val="FFFFFF"/>
                </a:solidFill>
                <a:latin typeface="DM Sans"/>
              </a:endParaRPr>
            </a:p>
            <a:p>
              <a:pPr algn="ctr">
                <a:lnSpc>
                  <a:spcPts val="2379"/>
                </a:lnSpc>
              </a:pPr>
              <a:r>
                <a:rPr lang="en-US" sz="1050" dirty="0">
                  <a:solidFill>
                    <a:srgbClr val="FFFFFF"/>
                  </a:solidFill>
                  <a:latin typeface="DM Sans" pitchFamily="2" charset="0"/>
                </a:rPr>
                <a:t>Hub is located at </a:t>
              </a:r>
              <a:r>
                <a:rPr lang="en-GB" sz="1050" dirty="0">
                  <a:solidFill>
                    <a:srgbClr val="FFFFFF"/>
                  </a:solidFill>
                  <a:latin typeface="DM Sans" pitchFamily="2" charset="0"/>
                </a:rPr>
                <a:t>State House, Dale St., L2 4TR</a:t>
              </a:r>
              <a:endParaRPr lang="en-GB" sz="1050" b="0" i="0" dirty="0">
                <a:solidFill>
                  <a:schemeClr val="bg1"/>
                </a:solidFill>
                <a:effectLst/>
                <a:latin typeface="DM Sans" pitchFamily="2" charset="0"/>
              </a:endParaRPr>
            </a:p>
            <a:p>
              <a:pPr algn="ctr">
                <a:lnSpc>
                  <a:spcPts val="2379"/>
                </a:lnSpc>
              </a:pPr>
              <a:r>
                <a:rPr lang="en-GB" sz="1050" dirty="0">
                  <a:solidFill>
                    <a:schemeClr val="bg1"/>
                  </a:solidFill>
                  <a:latin typeface="DM Sans" pitchFamily="2" charset="0"/>
                </a:rPr>
                <a:t>Phone number: </a:t>
              </a:r>
              <a:r>
                <a:rPr lang="en-GB" sz="1050" dirty="0">
                  <a:solidFill>
                    <a:schemeClr val="bg1"/>
                  </a:solidFill>
                  <a:effectLst/>
                  <a:latin typeface="Calibri" panose="020F0502020204030204" pitchFamily="34" charset="0"/>
                  <a:ea typeface="Calibri" panose="020F0502020204030204" pitchFamily="34" charset="0"/>
                </a:rPr>
                <a:t>07341 604133</a:t>
              </a:r>
              <a:endParaRPr lang="en-GB" sz="1050" dirty="0">
                <a:solidFill>
                  <a:schemeClr val="bg1"/>
                </a:solidFill>
                <a:latin typeface="DM Sans" pitchFamily="2" charset="0"/>
              </a:endParaRPr>
            </a:p>
            <a:p>
              <a:pPr algn="ctr">
                <a:lnSpc>
                  <a:spcPts val="2379"/>
                </a:lnSpc>
              </a:pPr>
              <a:r>
                <a:rPr lang="en-GB" sz="1050" b="0" i="0" dirty="0">
                  <a:solidFill>
                    <a:schemeClr val="bg1"/>
                  </a:solidFill>
                  <a:latin typeface="DM Sans" pitchFamily="2" charset="0"/>
                  <a:ea typeface="Calibri" panose="020F0502020204030204" pitchFamily="34" charset="0"/>
                </a:rPr>
                <a:t>Wellbeing walk gives participants an opportunity to focus on themselves and understand their feelings better. </a:t>
              </a:r>
              <a:r>
                <a:rPr lang="en-US" sz="1000" dirty="0">
                  <a:solidFill>
                    <a:schemeClr val="bg1"/>
                  </a:solidFill>
                  <a:latin typeface="DM Sans" pitchFamily="2" charset="0"/>
                </a:rPr>
                <a:t>Could I be a mentor focuses on skills needed to become a mentor, reflection on the participant’s journey and  exploring if they could become a mentor in the future. Gratitude journaling offers participants an overview of what this is, how to do it and how participants can benefit from this. </a:t>
              </a:r>
              <a:endParaRPr lang="en-US" sz="1699" dirty="0">
                <a:solidFill>
                  <a:srgbClr val="FFFFFF"/>
                </a:solidFill>
                <a:latin typeface="DM Sans"/>
              </a:endParaRPr>
            </a:p>
          </p:txBody>
        </p:sp>
      </p:grpSp>
      <p:grpSp>
        <p:nvGrpSpPr>
          <p:cNvPr id="46" name="Group 46"/>
          <p:cNvGrpSpPr/>
          <p:nvPr/>
        </p:nvGrpSpPr>
        <p:grpSpPr>
          <a:xfrm rot="2700000">
            <a:off x="170282" y="1049731"/>
            <a:ext cx="293842" cy="293842"/>
            <a:chOff x="0" y="0"/>
            <a:chExt cx="812800" cy="812800"/>
          </a:xfrm>
        </p:grpSpPr>
        <p:sp>
          <p:nvSpPr>
            <p:cNvPr id="47" name="Freeform 47"/>
            <p:cNvSpPr/>
            <p:nvPr/>
          </p:nvSpPr>
          <p:spPr>
            <a:xfrm>
              <a:off x="0" y="0"/>
              <a:ext cx="812800" cy="812800"/>
            </a:xfrm>
            <a:custGeom>
              <a:avLst/>
              <a:gdLst/>
              <a:ahLst/>
              <a:cxnLst/>
              <a:rect l="l" t="t" r="r" b="b"/>
              <a:pathLst>
                <a:path w="812800" h="812800">
                  <a:moveTo>
                    <a:pt x="406400" y="0"/>
                  </a:moveTo>
                  <a:lnTo>
                    <a:pt x="812800" y="406400"/>
                  </a:lnTo>
                  <a:lnTo>
                    <a:pt x="406400" y="812800"/>
                  </a:lnTo>
                  <a:lnTo>
                    <a:pt x="0" y="406400"/>
                  </a:lnTo>
                  <a:lnTo>
                    <a:pt x="406400" y="0"/>
                  </a:lnTo>
                  <a:close/>
                </a:path>
              </a:pathLst>
            </a:custGeom>
            <a:solidFill>
              <a:srgbClr val="E13716"/>
            </a:solidFill>
          </p:spPr>
          <p:txBody>
            <a:bodyPr/>
            <a:lstStyle/>
            <a:p>
              <a:endParaRPr lang="en-GB"/>
            </a:p>
          </p:txBody>
        </p:sp>
        <p:sp>
          <p:nvSpPr>
            <p:cNvPr id="48" name="TextBox 48"/>
            <p:cNvSpPr txBox="1"/>
            <p:nvPr/>
          </p:nvSpPr>
          <p:spPr>
            <a:xfrm>
              <a:off x="139700" y="111125"/>
              <a:ext cx="533400" cy="561975"/>
            </a:xfrm>
            <a:prstGeom prst="rect">
              <a:avLst/>
            </a:prstGeom>
          </p:spPr>
          <p:txBody>
            <a:bodyPr lIns="50800" tIns="50800" rIns="50800" bIns="50800" rtlCol="0" anchor="ctr"/>
            <a:lstStyle/>
            <a:p>
              <a:pPr algn="ctr">
                <a:lnSpc>
                  <a:spcPts val="2379"/>
                </a:lnSpc>
              </a:pPr>
              <a:endParaRPr/>
            </a:p>
          </p:txBody>
        </p:sp>
      </p:grpSp>
      <p:grpSp>
        <p:nvGrpSpPr>
          <p:cNvPr id="62" name="Group 62"/>
          <p:cNvGrpSpPr/>
          <p:nvPr/>
        </p:nvGrpSpPr>
        <p:grpSpPr>
          <a:xfrm>
            <a:off x="195716" y="593502"/>
            <a:ext cx="242972" cy="242972"/>
            <a:chOff x="0" y="0"/>
            <a:chExt cx="812800" cy="812800"/>
          </a:xfrm>
        </p:grpSpPr>
        <p:sp>
          <p:nvSpPr>
            <p:cNvPr id="63" name="Freeform 63"/>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64" name="TextBox 64"/>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a:p>
          </p:txBody>
        </p:sp>
      </p:grpSp>
      <p:grpSp>
        <p:nvGrpSpPr>
          <p:cNvPr id="65" name="Group 65"/>
          <p:cNvGrpSpPr/>
          <p:nvPr/>
        </p:nvGrpSpPr>
        <p:grpSpPr>
          <a:xfrm>
            <a:off x="206787" y="181493"/>
            <a:ext cx="220832" cy="193228"/>
            <a:chOff x="0" y="0"/>
            <a:chExt cx="812800" cy="711200"/>
          </a:xfrm>
        </p:grpSpPr>
        <p:sp>
          <p:nvSpPr>
            <p:cNvPr id="66" name="Freeform 66"/>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67" name="TextBox 67"/>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sp>
        <p:nvSpPr>
          <p:cNvPr id="69" name="TextBox 69"/>
          <p:cNvSpPr txBox="1"/>
          <p:nvPr/>
        </p:nvSpPr>
        <p:spPr>
          <a:xfrm>
            <a:off x="2682766" y="89855"/>
            <a:ext cx="4758558" cy="599459"/>
          </a:xfrm>
          <a:prstGeom prst="rect">
            <a:avLst/>
          </a:prstGeom>
        </p:spPr>
        <p:txBody>
          <a:bodyPr wrap="square" lIns="0" tIns="0" rIns="0" bIns="0" rtlCol="0" anchor="t">
            <a:spAutoFit/>
          </a:bodyPr>
          <a:lstStyle/>
          <a:p>
            <a:pPr>
              <a:lnSpc>
                <a:spcPts val="4899"/>
              </a:lnSpc>
              <a:spcBef>
                <a:spcPct val="0"/>
              </a:spcBef>
            </a:pPr>
            <a:r>
              <a:rPr lang="en-US" sz="3499" u="sng" dirty="0">
                <a:solidFill>
                  <a:srgbClr val="000000"/>
                </a:solidFill>
                <a:latin typeface="DM Sans Bold"/>
              </a:rPr>
              <a:t>FEBRUARY - WEEK 1</a:t>
            </a:r>
          </a:p>
        </p:txBody>
      </p:sp>
      <p:sp>
        <p:nvSpPr>
          <p:cNvPr id="70" name="TextBox 70"/>
          <p:cNvSpPr txBox="1"/>
          <p:nvPr/>
        </p:nvSpPr>
        <p:spPr>
          <a:xfrm>
            <a:off x="658981" y="127955"/>
            <a:ext cx="1826812" cy="346075"/>
          </a:xfrm>
          <a:prstGeom prst="rect">
            <a:avLst/>
          </a:prstGeom>
        </p:spPr>
        <p:txBody>
          <a:bodyPr lIns="0" tIns="0" rIns="0" bIns="0" rtlCol="0" anchor="t">
            <a:spAutoFit/>
          </a:bodyPr>
          <a:lstStyle/>
          <a:p>
            <a:pPr>
              <a:lnSpc>
                <a:spcPts val="1400"/>
              </a:lnSpc>
              <a:spcBef>
                <a:spcPct val="0"/>
              </a:spcBef>
            </a:pPr>
            <a:r>
              <a:rPr lang="en-US" sz="1000">
                <a:solidFill>
                  <a:srgbClr val="000000"/>
                </a:solidFill>
                <a:latin typeface="DM Sans"/>
              </a:rPr>
              <a:t>Self: Activities that work on the individual</a:t>
            </a:r>
          </a:p>
        </p:txBody>
      </p:sp>
      <p:sp>
        <p:nvSpPr>
          <p:cNvPr id="71" name="TextBox 71"/>
          <p:cNvSpPr txBox="1"/>
          <p:nvPr/>
        </p:nvSpPr>
        <p:spPr>
          <a:xfrm>
            <a:off x="658981" y="545468"/>
            <a:ext cx="1910578" cy="346075"/>
          </a:xfrm>
          <a:prstGeom prst="rect">
            <a:avLst/>
          </a:prstGeom>
        </p:spPr>
        <p:txBody>
          <a:bodyPr lIns="0" tIns="0" rIns="0" bIns="0" rtlCol="0" anchor="t">
            <a:spAutoFit/>
          </a:bodyPr>
          <a:lstStyle/>
          <a:p>
            <a:pPr>
              <a:lnSpc>
                <a:spcPts val="1400"/>
              </a:lnSpc>
              <a:spcBef>
                <a:spcPct val="0"/>
              </a:spcBef>
            </a:pPr>
            <a:r>
              <a:rPr lang="en-US" sz="1000">
                <a:solidFill>
                  <a:srgbClr val="000000"/>
                </a:solidFill>
                <a:latin typeface="DM Sans"/>
              </a:rPr>
              <a:t>Relationships: Activities that work with peers/families/friends</a:t>
            </a:r>
          </a:p>
        </p:txBody>
      </p:sp>
      <p:sp>
        <p:nvSpPr>
          <p:cNvPr id="72" name="TextBox 72"/>
          <p:cNvSpPr txBox="1"/>
          <p:nvPr/>
        </p:nvSpPr>
        <p:spPr>
          <a:xfrm>
            <a:off x="658981" y="960299"/>
            <a:ext cx="1826812" cy="517525"/>
          </a:xfrm>
          <a:prstGeom prst="rect">
            <a:avLst/>
          </a:prstGeom>
        </p:spPr>
        <p:txBody>
          <a:bodyPr lIns="0" tIns="0" rIns="0" bIns="0" rtlCol="0" anchor="t">
            <a:spAutoFit/>
          </a:bodyPr>
          <a:lstStyle/>
          <a:p>
            <a:pPr>
              <a:lnSpc>
                <a:spcPts val="1400"/>
              </a:lnSpc>
              <a:spcBef>
                <a:spcPct val="0"/>
              </a:spcBef>
            </a:pPr>
            <a:r>
              <a:rPr lang="en-US" sz="1000" dirty="0">
                <a:solidFill>
                  <a:srgbClr val="000000"/>
                </a:solidFill>
                <a:latin typeface="DM Sans"/>
              </a:rPr>
              <a:t>Society: Activities contributing to the community outside of the CFO Activity Hub</a:t>
            </a:r>
          </a:p>
        </p:txBody>
      </p:sp>
      <p:grpSp>
        <p:nvGrpSpPr>
          <p:cNvPr id="73" name="Group 49">
            <a:extLst>
              <a:ext uri="{FF2B5EF4-FFF2-40B4-BE49-F238E27FC236}">
                <a16:creationId xmlns:a16="http://schemas.microsoft.com/office/drawing/2014/main" id="{A86BD0F7-EF74-08FB-C54E-30824C54BFD2}"/>
              </a:ext>
            </a:extLst>
          </p:cNvPr>
          <p:cNvGrpSpPr/>
          <p:nvPr/>
        </p:nvGrpSpPr>
        <p:grpSpPr>
          <a:xfrm>
            <a:off x="344097" y="6391036"/>
            <a:ext cx="2066012" cy="747035"/>
            <a:chOff x="183080" y="0"/>
            <a:chExt cx="2754682" cy="996046"/>
          </a:xfrm>
        </p:grpSpPr>
        <p:sp>
          <p:nvSpPr>
            <p:cNvPr id="74" name="Freeform 50">
              <a:extLst>
                <a:ext uri="{FF2B5EF4-FFF2-40B4-BE49-F238E27FC236}">
                  <a16:creationId xmlns:a16="http://schemas.microsoft.com/office/drawing/2014/main" id="{75962DC9-51E4-42C8-2347-17865AAB9D8E}"/>
                </a:ext>
              </a:extLst>
            </p:cNvPr>
            <p:cNvSpPr/>
            <p:nvPr/>
          </p:nvSpPr>
          <p:spPr>
            <a:xfrm>
              <a:off x="694021" y="0"/>
              <a:ext cx="1741685" cy="680233"/>
            </a:xfrm>
            <a:custGeom>
              <a:avLst/>
              <a:gdLst/>
              <a:ahLst/>
              <a:cxnLst/>
              <a:rect l="l" t="t" r="r" b="b"/>
              <a:pathLst>
                <a:path w="1741685" h="680233">
                  <a:moveTo>
                    <a:pt x="0" y="0"/>
                  </a:moveTo>
                  <a:lnTo>
                    <a:pt x="1741685" y="0"/>
                  </a:lnTo>
                  <a:lnTo>
                    <a:pt x="1741685" y="680233"/>
                  </a:lnTo>
                  <a:lnTo>
                    <a:pt x="0" y="680233"/>
                  </a:lnTo>
                  <a:lnTo>
                    <a:pt x="0" y="0"/>
                  </a:lnTo>
                  <a:close/>
                </a:path>
              </a:pathLst>
            </a:custGeom>
            <a:blipFill>
              <a:blip r:embed="rId2"/>
              <a:stretch>
                <a:fillRect t="-974" b="-974"/>
              </a:stretch>
            </a:blipFill>
          </p:spPr>
          <p:txBody>
            <a:bodyPr/>
            <a:lstStyle/>
            <a:p>
              <a:endParaRPr lang="en-GB"/>
            </a:p>
          </p:txBody>
        </p:sp>
        <p:sp>
          <p:nvSpPr>
            <p:cNvPr id="75" name="TextBox 52">
              <a:extLst>
                <a:ext uri="{FF2B5EF4-FFF2-40B4-BE49-F238E27FC236}">
                  <a16:creationId xmlns:a16="http://schemas.microsoft.com/office/drawing/2014/main" id="{BAD3792C-13BC-76C8-3D5F-F9162AEC7967}"/>
                </a:ext>
              </a:extLst>
            </p:cNvPr>
            <p:cNvSpPr txBox="1"/>
            <p:nvPr/>
          </p:nvSpPr>
          <p:spPr>
            <a:xfrm>
              <a:off x="183080" y="842158"/>
              <a:ext cx="2754682" cy="153888"/>
            </a:xfrm>
            <a:prstGeom prst="rect">
              <a:avLst/>
            </a:prstGeom>
          </p:spPr>
          <p:txBody>
            <a:bodyPr lIns="0" tIns="0" rIns="0" bIns="0" rtlCol="0" anchor="t">
              <a:spAutoFit/>
            </a:bodyPr>
            <a:lstStyle/>
            <a:p>
              <a:pPr algn="ctr">
                <a:lnSpc>
                  <a:spcPts val="877"/>
                </a:lnSpc>
              </a:pPr>
              <a:r>
                <a:rPr lang="en-US" sz="750" dirty="0">
                  <a:solidFill>
                    <a:srgbClr val="000000"/>
                  </a:solidFill>
                  <a:latin typeface="DM Sans"/>
                </a:rPr>
                <a:t>This </a:t>
              </a:r>
              <a:r>
                <a:rPr lang="en-US" sz="750" dirty="0" err="1">
                  <a:solidFill>
                    <a:srgbClr val="000000"/>
                  </a:solidFill>
                  <a:latin typeface="DM Sans"/>
                </a:rPr>
                <a:t>programme</a:t>
              </a:r>
              <a:r>
                <a:rPr lang="en-US" sz="750" dirty="0">
                  <a:solidFill>
                    <a:srgbClr val="000000"/>
                  </a:solidFill>
                  <a:latin typeface="DM Sans"/>
                </a:rPr>
                <a:t> is delivered by HMPPS CFO</a:t>
              </a:r>
            </a:p>
          </p:txBody>
        </p:sp>
      </p:grpSp>
      <p:pic>
        <p:nvPicPr>
          <p:cNvPr id="8" name="Picture 2" descr="GC_Landscape_RGB">
            <a:extLst>
              <a:ext uri="{FF2B5EF4-FFF2-40B4-BE49-F238E27FC236}">
                <a16:creationId xmlns:a16="http://schemas.microsoft.com/office/drawing/2014/main" id="{8E75B3C8-7CA5-17F5-5F0B-A535AFB50D2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467249" y="263442"/>
            <a:ext cx="847613" cy="363975"/>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18" descr="Person stepping in stairs">
            <a:extLst>
              <a:ext uri="{FF2B5EF4-FFF2-40B4-BE49-F238E27FC236}">
                <a16:creationId xmlns:a16="http://schemas.microsoft.com/office/drawing/2014/main" id="{CDA8320F-FEE2-9786-CEC5-EF1927F80D1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533937" y="3762082"/>
            <a:ext cx="556443" cy="371820"/>
          </a:xfrm>
          <a:prstGeom prst="rect">
            <a:avLst/>
          </a:prstGeom>
        </p:spPr>
      </p:pic>
      <p:pic>
        <p:nvPicPr>
          <p:cNvPr id="21" name="Picture 20" descr="Assorted colorful toy blocks">
            <a:extLst>
              <a:ext uri="{FF2B5EF4-FFF2-40B4-BE49-F238E27FC236}">
                <a16:creationId xmlns:a16="http://schemas.microsoft.com/office/drawing/2014/main" id="{5EAA999B-4016-2AF9-0C3F-7EBD6BA841D1}"/>
              </a:ext>
            </a:extLst>
          </p:cNvPr>
          <p:cNvPicPr>
            <a:picLocks noChangeAspect="1"/>
          </p:cNvPicPr>
          <p:nvPr/>
        </p:nvPicPr>
        <p:blipFill>
          <a:blip r:embed="rId5" cstate="print">
            <a:extLst>
              <a:ext uri="{BEBA8EAE-BF5A-486C-A8C5-ECC9F3942E4B}">
                <a14:imgProps xmlns:a14="http://schemas.microsoft.com/office/drawing/2010/main">
                  <a14:imgLayer r:embed="rId6">
                    <a14:imgEffect>
                      <a14:backgroundRemoval t="3473" b="95598" l="1777" r="89987">
                        <a14:foregroundMark x1="30659" y1="28110" x2="30659" y2="28110"/>
                        <a14:foregroundMark x1="30767" y1="42407" x2="30767" y2="42407"/>
                        <a14:foregroundMark x1="33997" y1="45638" x2="33997" y2="45638"/>
                        <a14:foregroundMark x1="31844" y1="56866" x2="31844" y2="56866"/>
                        <a14:foregroundMark x1="15532" y1="44911" x2="15532" y2="44911"/>
                        <a14:foregroundMark x1="11413" y1="54200" x2="11413" y2="54200"/>
                        <a14:foregroundMark x1="6595" y1="60380" x2="6595" y2="60380"/>
                        <a14:foregroundMark x1="43742" y1="55089" x2="43742" y2="55089"/>
                        <a14:foregroundMark x1="8452" y1="8481" x2="8452" y2="8481"/>
                        <a14:foregroundMark x1="7187" y1="13530" x2="7187" y2="13530"/>
                        <a14:foregroundMark x1="1857" y1="17488" x2="1857" y2="17488"/>
                        <a14:foregroundMark x1="2261" y1="31220" x2="2261" y2="31220"/>
                        <a14:foregroundMark x1="14051" y1="90186" x2="14051" y2="90186"/>
                        <a14:foregroundMark x1="5222" y1="95638" x2="5222" y2="95638"/>
                        <a14:foregroundMark x1="32544" y1="3473" x2="32544" y2="3473"/>
                      </a14:backgroundRemoval>
                    </a14:imgEffect>
                  </a14:imgLayer>
                </a14:imgProps>
              </a:ext>
              <a:ext uri="{28A0092B-C50C-407E-A947-70E740481C1C}">
                <a14:useLocalDpi xmlns:a14="http://schemas.microsoft.com/office/drawing/2010/main" val="0"/>
              </a:ext>
            </a:extLst>
          </a:blip>
          <a:stretch>
            <a:fillRect/>
          </a:stretch>
        </p:blipFill>
        <p:spPr>
          <a:xfrm>
            <a:off x="4719154" y="5606915"/>
            <a:ext cx="667043" cy="444651"/>
          </a:xfrm>
          <a:prstGeom prst="rect">
            <a:avLst/>
          </a:prstGeom>
        </p:spPr>
      </p:pic>
      <p:pic>
        <p:nvPicPr>
          <p:cNvPr id="22" name="Picture 21" descr="Group sharing session">
            <a:extLst>
              <a:ext uri="{FF2B5EF4-FFF2-40B4-BE49-F238E27FC236}">
                <a16:creationId xmlns:a16="http://schemas.microsoft.com/office/drawing/2014/main" id="{EB03BE92-0A99-C8EA-4F4D-4128DE9C0526}"/>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flipH="1">
            <a:off x="7866247" y="5930096"/>
            <a:ext cx="494482" cy="330066"/>
          </a:xfrm>
          <a:prstGeom prst="rect">
            <a:avLst/>
          </a:prstGeom>
        </p:spPr>
      </p:pic>
      <p:pic>
        <p:nvPicPr>
          <p:cNvPr id="25" name="Picture 24" descr="People filling documents">
            <a:extLst>
              <a:ext uri="{FF2B5EF4-FFF2-40B4-BE49-F238E27FC236}">
                <a16:creationId xmlns:a16="http://schemas.microsoft.com/office/drawing/2014/main" id="{C176A802-A3F8-56B7-3DB9-EB3D6B26FFF6}"/>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3098500" y="6932168"/>
            <a:ext cx="618026" cy="411806"/>
          </a:xfrm>
          <a:prstGeom prst="rect">
            <a:avLst/>
          </a:prstGeom>
        </p:spPr>
      </p:pic>
      <p:pic>
        <p:nvPicPr>
          <p:cNvPr id="26" name="Picture 25" descr="Two people in office">
            <a:extLst>
              <a:ext uri="{FF2B5EF4-FFF2-40B4-BE49-F238E27FC236}">
                <a16:creationId xmlns:a16="http://schemas.microsoft.com/office/drawing/2014/main" id="{2B0C406F-04A2-8B67-FC72-05A4FB8C9F07}"/>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752596" y="6958027"/>
            <a:ext cx="617048" cy="411806"/>
          </a:xfrm>
          <a:prstGeom prst="rect">
            <a:avLst/>
          </a:prstGeom>
        </p:spPr>
      </p:pic>
      <p:pic>
        <p:nvPicPr>
          <p:cNvPr id="27" name="Picture 26" descr="Pen placed on top of a signature line">
            <a:extLst>
              <a:ext uri="{FF2B5EF4-FFF2-40B4-BE49-F238E27FC236}">
                <a16:creationId xmlns:a16="http://schemas.microsoft.com/office/drawing/2014/main" id="{D6C49940-1E30-5CF3-9AC4-6C95BB8FA442}"/>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7797713" y="6982996"/>
            <a:ext cx="658981" cy="439240"/>
          </a:xfrm>
          <a:prstGeom prst="rect">
            <a:avLst/>
          </a:prstGeom>
        </p:spPr>
      </p:pic>
      <p:pic>
        <p:nvPicPr>
          <p:cNvPr id="28" name="Picture 27" descr="Magnifier placed on a white background">
            <a:extLst>
              <a:ext uri="{FF2B5EF4-FFF2-40B4-BE49-F238E27FC236}">
                <a16:creationId xmlns:a16="http://schemas.microsoft.com/office/drawing/2014/main" id="{BE4D97AB-9A6B-B4ED-8BAE-41B440ABAEFA}"/>
              </a:ext>
            </a:extLst>
          </p:cNvPr>
          <p:cNvPicPr>
            <a:picLocks noChangeAspect="1"/>
          </p:cNvPicPr>
          <p:nvPr/>
        </p:nvPicPr>
        <p:blipFill>
          <a:blip r:embed="rId11" cstate="print">
            <a:extLst>
              <a:ext uri="{BEBA8EAE-BF5A-486C-A8C5-ECC9F3942E4B}">
                <a14:imgProps xmlns:a14="http://schemas.microsoft.com/office/drawing/2010/main">
                  <a14:imgLayer r:embed="rId12">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9410823" y="6779821"/>
            <a:ext cx="787518" cy="525012"/>
          </a:xfrm>
          <a:prstGeom prst="rect">
            <a:avLst/>
          </a:prstGeom>
        </p:spPr>
      </p:pic>
      <p:grpSp>
        <p:nvGrpSpPr>
          <p:cNvPr id="32" name="Group 65">
            <a:extLst>
              <a:ext uri="{FF2B5EF4-FFF2-40B4-BE49-F238E27FC236}">
                <a16:creationId xmlns:a16="http://schemas.microsoft.com/office/drawing/2014/main" id="{9AC045C6-6A55-992A-7E00-F05CEF8515E4}"/>
              </a:ext>
            </a:extLst>
          </p:cNvPr>
          <p:cNvGrpSpPr/>
          <p:nvPr/>
        </p:nvGrpSpPr>
        <p:grpSpPr>
          <a:xfrm>
            <a:off x="5537331" y="4046306"/>
            <a:ext cx="220832" cy="193228"/>
            <a:chOff x="0" y="0"/>
            <a:chExt cx="812800" cy="711200"/>
          </a:xfrm>
        </p:grpSpPr>
        <p:sp>
          <p:nvSpPr>
            <p:cNvPr id="33" name="Freeform 66">
              <a:extLst>
                <a:ext uri="{FF2B5EF4-FFF2-40B4-BE49-F238E27FC236}">
                  <a16:creationId xmlns:a16="http://schemas.microsoft.com/office/drawing/2014/main" id="{EA3C1872-8CEB-0196-D485-62043BEEF0DB}"/>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34" name="TextBox 67">
              <a:extLst>
                <a:ext uri="{FF2B5EF4-FFF2-40B4-BE49-F238E27FC236}">
                  <a16:creationId xmlns:a16="http://schemas.microsoft.com/office/drawing/2014/main" id="{D12E0E64-A611-BAC4-CF2B-23981BD4CEA4}"/>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grpSp>
        <p:nvGrpSpPr>
          <p:cNvPr id="38" name="Group 65">
            <a:extLst>
              <a:ext uri="{FF2B5EF4-FFF2-40B4-BE49-F238E27FC236}">
                <a16:creationId xmlns:a16="http://schemas.microsoft.com/office/drawing/2014/main" id="{600E58EF-829E-5DE7-0EBD-311614E2FBA3}"/>
              </a:ext>
            </a:extLst>
          </p:cNvPr>
          <p:cNvGrpSpPr/>
          <p:nvPr/>
        </p:nvGrpSpPr>
        <p:grpSpPr>
          <a:xfrm>
            <a:off x="3858825" y="7220470"/>
            <a:ext cx="220832" cy="193228"/>
            <a:chOff x="0" y="0"/>
            <a:chExt cx="812800" cy="711200"/>
          </a:xfrm>
        </p:grpSpPr>
        <p:sp>
          <p:nvSpPr>
            <p:cNvPr id="39" name="Freeform 66">
              <a:extLst>
                <a:ext uri="{FF2B5EF4-FFF2-40B4-BE49-F238E27FC236}">
                  <a16:creationId xmlns:a16="http://schemas.microsoft.com/office/drawing/2014/main" id="{51047E2D-1394-DF9E-9BB8-A2DB6CF5AA1A}"/>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40" name="TextBox 67">
              <a:extLst>
                <a:ext uri="{FF2B5EF4-FFF2-40B4-BE49-F238E27FC236}">
                  <a16:creationId xmlns:a16="http://schemas.microsoft.com/office/drawing/2014/main" id="{67C84893-9484-D7E0-9499-4409DC114BE4}"/>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grpSp>
        <p:nvGrpSpPr>
          <p:cNvPr id="41" name="Group 65">
            <a:extLst>
              <a:ext uri="{FF2B5EF4-FFF2-40B4-BE49-F238E27FC236}">
                <a16:creationId xmlns:a16="http://schemas.microsoft.com/office/drawing/2014/main" id="{79A21DA3-316A-D349-1223-4F3AF8177A96}"/>
              </a:ext>
            </a:extLst>
          </p:cNvPr>
          <p:cNvGrpSpPr/>
          <p:nvPr/>
        </p:nvGrpSpPr>
        <p:grpSpPr>
          <a:xfrm>
            <a:off x="5530173" y="7209632"/>
            <a:ext cx="220832" cy="193228"/>
            <a:chOff x="0" y="0"/>
            <a:chExt cx="812800" cy="711200"/>
          </a:xfrm>
        </p:grpSpPr>
        <p:sp>
          <p:nvSpPr>
            <p:cNvPr id="42" name="Freeform 66">
              <a:extLst>
                <a:ext uri="{FF2B5EF4-FFF2-40B4-BE49-F238E27FC236}">
                  <a16:creationId xmlns:a16="http://schemas.microsoft.com/office/drawing/2014/main" id="{E6D3B463-8668-CE83-2555-C1A30D52F258}"/>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43" name="TextBox 67">
              <a:extLst>
                <a:ext uri="{FF2B5EF4-FFF2-40B4-BE49-F238E27FC236}">
                  <a16:creationId xmlns:a16="http://schemas.microsoft.com/office/drawing/2014/main" id="{7BDE3997-EC99-E18D-FFAA-77FEC12E03B6}"/>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44" name="Group 65">
            <a:extLst>
              <a:ext uri="{FF2B5EF4-FFF2-40B4-BE49-F238E27FC236}">
                <a16:creationId xmlns:a16="http://schemas.microsoft.com/office/drawing/2014/main" id="{026308C5-A531-869C-F328-A9794CEB7B99}"/>
              </a:ext>
            </a:extLst>
          </p:cNvPr>
          <p:cNvGrpSpPr/>
          <p:nvPr/>
        </p:nvGrpSpPr>
        <p:grpSpPr>
          <a:xfrm>
            <a:off x="8649764" y="5801508"/>
            <a:ext cx="220832" cy="193228"/>
            <a:chOff x="0" y="0"/>
            <a:chExt cx="812800" cy="711200"/>
          </a:xfrm>
        </p:grpSpPr>
        <p:sp>
          <p:nvSpPr>
            <p:cNvPr id="45" name="Freeform 66">
              <a:extLst>
                <a:ext uri="{FF2B5EF4-FFF2-40B4-BE49-F238E27FC236}">
                  <a16:creationId xmlns:a16="http://schemas.microsoft.com/office/drawing/2014/main" id="{D1939DBD-4E62-7FFB-2E3C-6942CFA9206D}"/>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49" name="TextBox 67">
              <a:extLst>
                <a:ext uri="{FF2B5EF4-FFF2-40B4-BE49-F238E27FC236}">
                  <a16:creationId xmlns:a16="http://schemas.microsoft.com/office/drawing/2014/main" id="{11631AEE-B8A8-4AEB-B70C-E1E961678F88}"/>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sp>
        <p:nvSpPr>
          <p:cNvPr id="51" name="Freeform 66">
            <a:extLst>
              <a:ext uri="{FF2B5EF4-FFF2-40B4-BE49-F238E27FC236}">
                <a16:creationId xmlns:a16="http://schemas.microsoft.com/office/drawing/2014/main" id="{2FD1D7D6-4598-23F3-DF5B-85485042F3CC}"/>
              </a:ext>
            </a:extLst>
          </p:cNvPr>
          <p:cNvSpPr/>
          <p:nvPr/>
        </p:nvSpPr>
        <p:spPr>
          <a:xfrm>
            <a:off x="8685380" y="7227194"/>
            <a:ext cx="220832" cy="193228"/>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grpSp>
        <p:nvGrpSpPr>
          <p:cNvPr id="53" name="Group 65">
            <a:extLst>
              <a:ext uri="{FF2B5EF4-FFF2-40B4-BE49-F238E27FC236}">
                <a16:creationId xmlns:a16="http://schemas.microsoft.com/office/drawing/2014/main" id="{E21DCF31-A22B-3AED-C55C-ED0D52014410}"/>
              </a:ext>
            </a:extLst>
          </p:cNvPr>
          <p:cNvGrpSpPr/>
          <p:nvPr/>
        </p:nvGrpSpPr>
        <p:grpSpPr>
          <a:xfrm>
            <a:off x="10224441" y="7205013"/>
            <a:ext cx="220832" cy="193228"/>
            <a:chOff x="0" y="0"/>
            <a:chExt cx="812800" cy="711200"/>
          </a:xfrm>
        </p:grpSpPr>
        <p:sp>
          <p:nvSpPr>
            <p:cNvPr id="54" name="Freeform 66">
              <a:extLst>
                <a:ext uri="{FF2B5EF4-FFF2-40B4-BE49-F238E27FC236}">
                  <a16:creationId xmlns:a16="http://schemas.microsoft.com/office/drawing/2014/main" id="{992BA697-9CCA-C8AF-AF55-AA255C0E5FA9}"/>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55" name="TextBox 67">
              <a:extLst>
                <a:ext uri="{FF2B5EF4-FFF2-40B4-BE49-F238E27FC236}">
                  <a16:creationId xmlns:a16="http://schemas.microsoft.com/office/drawing/2014/main" id="{A5A5A7E9-D08C-D265-670F-0EC01E3A177F}"/>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grpSp>
        <p:nvGrpSpPr>
          <p:cNvPr id="68" name="Group 65">
            <a:extLst>
              <a:ext uri="{FF2B5EF4-FFF2-40B4-BE49-F238E27FC236}">
                <a16:creationId xmlns:a16="http://schemas.microsoft.com/office/drawing/2014/main" id="{7E28B0D0-610F-A837-7C63-86F91B8B9B60}"/>
              </a:ext>
            </a:extLst>
          </p:cNvPr>
          <p:cNvGrpSpPr/>
          <p:nvPr/>
        </p:nvGrpSpPr>
        <p:grpSpPr>
          <a:xfrm>
            <a:off x="5552951" y="6011880"/>
            <a:ext cx="220832" cy="193228"/>
            <a:chOff x="0" y="0"/>
            <a:chExt cx="812800" cy="711200"/>
          </a:xfrm>
        </p:grpSpPr>
        <p:sp>
          <p:nvSpPr>
            <p:cNvPr id="76" name="Freeform 66">
              <a:extLst>
                <a:ext uri="{FF2B5EF4-FFF2-40B4-BE49-F238E27FC236}">
                  <a16:creationId xmlns:a16="http://schemas.microsoft.com/office/drawing/2014/main" id="{E459178A-BF8D-4F33-10AB-C26E0F08D648}"/>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77" name="TextBox 67">
              <a:extLst>
                <a:ext uri="{FF2B5EF4-FFF2-40B4-BE49-F238E27FC236}">
                  <a16:creationId xmlns:a16="http://schemas.microsoft.com/office/drawing/2014/main" id="{2CFC69CC-EB38-CFBD-DB33-9087CCA09DF7}"/>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13" name="Group 65">
            <a:extLst>
              <a:ext uri="{FF2B5EF4-FFF2-40B4-BE49-F238E27FC236}">
                <a16:creationId xmlns:a16="http://schemas.microsoft.com/office/drawing/2014/main" id="{DDDE262F-BEF7-D40B-4A47-80E2C9CC7EA8}"/>
              </a:ext>
            </a:extLst>
          </p:cNvPr>
          <p:cNvGrpSpPr/>
          <p:nvPr/>
        </p:nvGrpSpPr>
        <p:grpSpPr>
          <a:xfrm>
            <a:off x="10271269" y="1982127"/>
            <a:ext cx="220832" cy="193228"/>
            <a:chOff x="0" y="0"/>
            <a:chExt cx="812800" cy="711200"/>
          </a:xfrm>
        </p:grpSpPr>
        <p:sp>
          <p:nvSpPr>
            <p:cNvPr id="16" name="Freeform 66">
              <a:extLst>
                <a:ext uri="{FF2B5EF4-FFF2-40B4-BE49-F238E27FC236}">
                  <a16:creationId xmlns:a16="http://schemas.microsoft.com/office/drawing/2014/main" id="{9CCD63A8-E2F5-6CC8-2CB5-9793F0538ABD}"/>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17" name="TextBox 67">
              <a:extLst>
                <a:ext uri="{FF2B5EF4-FFF2-40B4-BE49-F238E27FC236}">
                  <a16:creationId xmlns:a16="http://schemas.microsoft.com/office/drawing/2014/main" id="{536B93B0-3A60-83F4-F85B-299CEE3B6B79}"/>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18" name="Group 65">
            <a:extLst>
              <a:ext uri="{FF2B5EF4-FFF2-40B4-BE49-F238E27FC236}">
                <a16:creationId xmlns:a16="http://schemas.microsoft.com/office/drawing/2014/main" id="{7798E0D2-705E-7205-9C59-58C5D4771637}"/>
              </a:ext>
            </a:extLst>
          </p:cNvPr>
          <p:cNvGrpSpPr/>
          <p:nvPr/>
        </p:nvGrpSpPr>
        <p:grpSpPr>
          <a:xfrm>
            <a:off x="3874210" y="1983110"/>
            <a:ext cx="220832" cy="193228"/>
            <a:chOff x="0" y="0"/>
            <a:chExt cx="812800" cy="711200"/>
          </a:xfrm>
        </p:grpSpPr>
        <p:sp>
          <p:nvSpPr>
            <p:cNvPr id="23" name="Freeform 66">
              <a:extLst>
                <a:ext uri="{FF2B5EF4-FFF2-40B4-BE49-F238E27FC236}">
                  <a16:creationId xmlns:a16="http://schemas.microsoft.com/office/drawing/2014/main" id="{BFD92F67-DD70-3F87-6D28-56D509EF9794}"/>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24" name="TextBox 67">
              <a:extLst>
                <a:ext uri="{FF2B5EF4-FFF2-40B4-BE49-F238E27FC236}">
                  <a16:creationId xmlns:a16="http://schemas.microsoft.com/office/drawing/2014/main" id="{3E9547D0-93DA-12DB-DCA0-86196DEDCEF7}"/>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grpSp>
        <p:nvGrpSpPr>
          <p:cNvPr id="50" name="Group 62">
            <a:extLst>
              <a:ext uri="{FF2B5EF4-FFF2-40B4-BE49-F238E27FC236}">
                <a16:creationId xmlns:a16="http://schemas.microsoft.com/office/drawing/2014/main" id="{0F986CFE-8659-3713-9331-0AAC1DDEDF49}"/>
              </a:ext>
            </a:extLst>
          </p:cNvPr>
          <p:cNvGrpSpPr/>
          <p:nvPr/>
        </p:nvGrpSpPr>
        <p:grpSpPr>
          <a:xfrm>
            <a:off x="6999747" y="1950890"/>
            <a:ext cx="242972" cy="242972"/>
            <a:chOff x="0" y="0"/>
            <a:chExt cx="812800" cy="812800"/>
          </a:xfrm>
        </p:grpSpPr>
        <p:sp>
          <p:nvSpPr>
            <p:cNvPr id="52" name="Freeform 63">
              <a:extLst>
                <a:ext uri="{FF2B5EF4-FFF2-40B4-BE49-F238E27FC236}">
                  <a16:creationId xmlns:a16="http://schemas.microsoft.com/office/drawing/2014/main" id="{9FE580DE-D8D5-3848-D458-E04974DB4E55}"/>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56" name="TextBox 64">
              <a:extLst>
                <a:ext uri="{FF2B5EF4-FFF2-40B4-BE49-F238E27FC236}">
                  <a16:creationId xmlns:a16="http://schemas.microsoft.com/office/drawing/2014/main" id="{89F7B294-9BD0-1220-C359-F990622E326F}"/>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dirty="0"/>
            </a:p>
          </p:txBody>
        </p:sp>
      </p:grpSp>
      <p:grpSp>
        <p:nvGrpSpPr>
          <p:cNvPr id="57" name="Group 62">
            <a:extLst>
              <a:ext uri="{FF2B5EF4-FFF2-40B4-BE49-F238E27FC236}">
                <a16:creationId xmlns:a16="http://schemas.microsoft.com/office/drawing/2014/main" id="{74A2A0E1-B43A-CFF5-A659-9558D4B3557E}"/>
              </a:ext>
            </a:extLst>
          </p:cNvPr>
          <p:cNvGrpSpPr/>
          <p:nvPr/>
        </p:nvGrpSpPr>
        <p:grpSpPr>
          <a:xfrm>
            <a:off x="5530811" y="1943938"/>
            <a:ext cx="242972" cy="242972"/>
            <a:chOff x="0" y="0"/>
            <a:chExt cx="812800" cy="812800"/>
          </a:xfrm>
        </p:grpSpPr>
        <p:sp>
          <p:nvSpPr>
            <p:cNvPr id="58" name="Freeform 63">
              <a:extLst>
                <a:ext uri="{FF2B5EF4-FFF2-40B4-BE49-F238E27FC236}">
                  <a16:creationId xmlns:a16="http://schemas.microsoft.com/office/drawing/2014/main" id="{8BF12CE7-A8DF-FA05-A2AF-F000A6B96390}"/>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59" name="TextBox 64">
              <a:extLst>
                <a:ext uri="{FF2B5EF4-FFF2-40B4-BE49-F238E27FC236}">
                  <a16:creationId xmlns:a16="http://schemas.microsoft.com/office/drawing/2014/main" id="{FEBFBAB6-8F0C-7B61-6CEA-976DD41C3E33}"/>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dirty="0"/>
            </a:p>
          </p:txBody>
        </p:sp>
      </p:grpSp>
      <p:grpSp>
        <p:nvGrpSpPr>
          <p:cNvPr id="60" name="Group 62">
            <a:extLst>
              <a:ext uri="{FF2B5EF4-FFF2-40B4-BE49-F238E27FC236}">
                <a16:creationId xmlns:a16="http://schemas.microsoft.com/office/drawing/2014/main" id="{683C520A-C754-21BD-C1F6-17508A3A3413}"/>
              </a:ext>
            </a:extLst>
          </p:cNvPr>
          <p:cNvGrpSpPr/>
          <p:nvPr/>
        </p:nvGrpSpPr>
        <p:grpSpPr>
          <a:xfrm>
            <a:off x="8701915" y="1955161"/>
            <a:ext cx="242972" cy="242972"/>
            <a:chOff x="0" y="0"/>
            <a:chExt cx="812800" cy="812800"/>
          </a:xfrm>
        </p:grpSpPr>
        <p:sp>
          <p:nvSpPr>
            <p:cNvPr id="61" name="Freeform 63">
              <a:extLst>
                <a:ext uri="{FF2B5EF4-FFF2-40B4-BE49-F238E27FC236}">
                  <a16:creationId xmlns:a16="http://schemas.microsoft.com/office/drawing/2014/main" id="{D0F3C603-FC46-0484-3A00-509F5D5F0D3C}"/>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81" name="TextBox 64">
              <a:extLst>
                <a:ext uri="{FF2B5EF4-FFF2-40B4-BE49-F238E27FC236}">
                  <a16:creationId xmlns:a16="http://schemas.microsoft.com/office/drawing/2014/main" id="{6DEEA566-3876-24D9-C7A4-ADF59F6362DD}"/>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a:p>
          </p:txBody>
        </p:sp>
      </p:grpSp>
      <p:pic>
        <p:nvPicPr>
          <p:cNvPr id="99" name="Picture 98" descr="A close up of a logo&#10;&#10;Description automatically generated">
            <a:extLst>
              <a:ext uri="{FF2B5EF4-FFF2-40B4-BE49-F238E27FC236}">
                <a16:creationId xmlns:a16="http://schemas.microsoft.com/office/drawing/2014/main" id="{DD9A57EA-4197-0598-841C-939B39E69134}"/>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8168456" y="218158"/>
            <a:ext cx="1148311" cy="365119"/>
          </a:xfrm>
          <a:prstGeom prst="rect">
            <a:avLst/>
          </a:prstGeom>
        </p:spPr>
      </p:pic>
      <p:grpSp>
        <p:nvGrpSpPr>
          <p:cNvPr id="103" name="Group 65">
            <a:extLst>
              <a:ext uri="{FF2B5EF4-FFF2-40B4-BE49-F238E27FC236}">
                <a16:creationId xmlns:a16="http://schemas.microsoft.com/office/drawing/2014/main" id="{07C99AF3-2B56-402D-51F0-326CEA74CD88}"/>
              </a:ext>
            </a:extLst>
          </p:cNvPr>
          <p:cNvGrpSpPr/>
          <p:nvPr/>
        </p:nvGrpSpPr>
        <p:grpSpPr>
          <a:xfrm>
            <a:off x="8701915" y="3947992"/>
            <a:ext cx="220832" cy="193228"/>
            <a:chOff x="0" y="0"/>
            <a:chExt cx="812800" cy="711200"/>
          </a:xfrm>
        </p:grpSpPr>
        <p:sp>
          <p:nvSpPr>
            <p:cNvPr id="104" name="Freeform 66">
              <a:extLst>
                <a:ext uri="{FF2B5EF4-FFF2-40B4-BE49-F238E27FC236}">
                  <a16:creationId xmlns:a16="http://schemas.microsoft.com/office/drawing/2014/main" id="{B22C2F2D-B561-BF58-D9A4-E524391A1F0B}"/>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105" name="TextBox 67">
              <a:extLst>
                <a:ext uri="{FF2B5EF4-FFF2-40B4-BE49-F238E27FC236}">
                  <a16:creationId xmlns:a16="http://schemas.microsoft.com/office/drawing/2014/main" id="{F547B543-A06A-535B-D135-449D9EBA33E0}"/>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grpSp>
        <p:nvGrpSpPr>
          <p:cNvPr id="6" name="Group 65">
            <a:extLst>
              <a:ext uri="{FF2B5EF4-FFF2-40B4-BE49-F238E27FC236}">
                <a16:creationId xmlns:a16="http://schemas.microsoft.com/office/drawing/2014/main" id="{0CE2E640-1D96-F7E7-3FED-295F13C09350}"/>
              </a:ext>
            </a:extLst>
          </p:cNvPr>
          <p:cNvGrpSpPr/>
          <p:nvPr/>
        </p:nvGrpSpPr>
        <p:grpSpPr>
          <a:xfrm>
            <a:off x="3843625" y="5920879"/>
            <a:ext cx="220832" cy="193228"/>
            <a:chOff x="0" y="0"/>
            <a:chExt cx="812800" cy="711200"/>
          </a:xfrm>
        </p:grpSpPr>
        <p:sp>
          <p:nvSpPr>
            <p:cNvPr id="7" name="Freeform 66">
              <a:extLst>
                <a:ext uri="{FF2B5EF4-FFF2-40B4-BE49-F238E27FC236}">
                  <a16:creationId xmlns:a16="http://schemas.microsoft.com/office/drawing/2014/main" id="{51A1DE56-356C-5BC3-2845-D319707CFB61}"/>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9" name="TextBox 67">
              <a:extLst>
                <a:ext uri="{FF2B5EF4-FFF2-40B4-BE49-F238E27FC236}">
                  <a16:creationId xmlns:a16="http://schemas.microsoft.com/office/drawing/2014/main" id="{4D1B159D-BAF1-0F94-CE42-FD9061A96DD6}"/>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20" name="Group 65">
            <a:extLst>
              <a:ext uri="{FF2B5EF4-FFF2-40B4-BE49-F238E27FC236}">
                <a16:creationId xmlns:a16="http://schemas.microsoft.com/office/drawing/2014/main" id="{80EF0F75-9443-A3BD-88FA-EC4DBA557818}"/>
              </a:ext>
            </a:extLst>
          </p:cNvPr>
          <p:cNvGrpSpPr/>
          <p:nvPr/>
        </p:nvGrpSpPr>
        <p:grpSpPr>
          <a:xfrm>
            <a:off x="10235810" y="4035532"/>
            <a:ext cx="220832" cy="193228"/>
            <a:chOff x="0" y="0"/>
            <a:chExt cx="812800" cy="711200"/>
          </a:xfrm>
        </p:grpSpPr>
        <p:sp>
          <p:nvSpPr>
            <p:cNvPr id="35" name="Freeform 66">
              <a:extLst>
                <a:ext uri="{FF2B5EF4-FFF2-40B4-BE49-F238E27FC236}">
                  <a16:creationId xmlns:a16="http://schemas.microsoft.com/office/drawing/2014/main" id="{AEBBEEF4-3E80-06F3-8AC9-4D5D55C0B917}"/>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36" name="TextBox 67">
              <a:extLst>
                <a:ext uri="{FF2B5EF4-FFF2-40B4-BE49-F238E27FC236}">
                  <a16:creationId xmlns:a16="http://schemas.microsoft.com/office/drawing/2014/main" id="{6E28F331-F179-1AC3-5D17-41035D06118A}"/>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87" name="Group 65">
            <a:extLst>
              <a:ext uri="{FF2B5EF4-FFF2-40B4-BE49-F238E27FC236}">
                <a16:creationId xmlns:a16="http://schemas.microsoft.com/office/drawing/2014/main" id="{D3138A27-9237-F65A-7A91-950E4772580C}"/>
              </a:ext>
            </a:extLst>
          </p:cNvPr>
          <p:cNvGrpSpPr/>
          <p:nvPr/>
        </p:nvGrpSpPr>
        <p:grpSpPr>
          <a:xfrm>
            <a:off x="6983467" y="4046306"/>
            <a:ext cx="220832" cy="193228"/>
            <a:chOff x="0" y="0"/>
            <a:chExt cx="812800" cy="711200"/>
          </a:xfrm>
        </p:grpSpPr>
        <p:sp>
          <p:nvSpPr>
            <p:cNvPr id="88" name="Freeform 66">
              <a:extLst>
                <a:ext uri="{FF2B5EF4-FFF2-40B4-BE49-F238E27FC236}">
                  <a16:creationId xmlns:a16="http://schemas.microsoft.com/office/drawing/2014/main" id="{36417BA8-D077-9052-3BD8-271DA506557E}"/>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89" name="TextBox 67">
              <a:extLst>
                <a:ext uri="{FF2B5EF4-FFF2-40B4-BE49-F238E27FC236}">
                  <a16:creationId xmlns:a16="http://schemas.microsoft.com/office/drawing/2014/main" id="{24751AD6-D5F9-4B6A-FE0C-69FFC048FC2D}"/>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102" name="Group 65">
            <a:extLst>
              <a:ext uri="{FF2B5EF4-FFF2-40B4-BE49-F238E27FC236}">
                <a16:creationId xmlns:a16="http://schemas.microsoft.com/office/drawing/2014/main" id="{5304C715-0456-2FC8-4C30-54D6C61724DE}"/>
              </a:ext>
            </a:extLst>
          </p:cNvPr>
          <p:cNvGrpSpPr/>
          <p:nvPr/>
        </p:nvGrpSpPr>
        <p:grpSpPr>
          <a:xfrm>
            <a:off x="3847630" y="4023139"/>
            <a:ext cx="220832" cy="193228"/>
            <a:chOff x="0" y="0"/>
            <a:chExt cx="812800" cy="711200"/>
          </a:xfrm>
        </p:grpSpPr>
        <p:sp>
          <p:nvSpPr>
            <p:cNvPr id="106" name="Freeform 66">
              <a:extLst>
                <a:ext uri="{FF2B5EF4-FFF2-40B4-BE49-F238E27FC236}">
                  <a16:creationId xmlns:a16="http://schemas.microsoft.com/office/drawing/2014/main" id="{2F8EDE87-3F5E-5776-8413-B3A8713456E2}"/>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107" name="TextBox 67">
              <a:extLst>
                <a:ext uri="{FF2B5EF4-FFF2-40B4-BE49-F238E27FC236}">
                  <a16:creationId xmlns:a16="http://schemas.microsoft.com/office/drawing/2014/main" id="{678B514B-3335-2D3B-61FE-D7A5C67447CB}"/>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pic>
        <p:nvPicPr>
          <p:cNvPr id="14" name="Picture 13" descr="Chairs in a cinema">
            <a:extLst>
              <a:ext uri="{FF2B5EF4-FFF2-40B4-BE49-F238E27FC236}">
                <a16:creationId xmlns:a16="http://schemas.microsoft.com/office/drawing/2014/main" id="{89F7FAF7-0ADD-D0E8-70E1-7552C0EDBFFD}"/>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3131348" y="5718221"/>
            <a:ext cx="577329" cy="359801"/>
          </a:xfrm>
          <a:prstGeom prst="rect">
            <a:avLst/>
          </a:prstGeom>
        </p:spPr>
      </p:pic>
      <p:pic>
        <p:nvPicPr>
          <p:cNvPr id="15" name="Picture 14" descr="Colorful ukuleles on display">
            <a:extLst>
              <a:ext uri="{FF2B5EF4-FFF2-40B4-BE49-F238E27FC236}">
                <a16:creationId xmlns:a16="http://schemas.microsoft.com/office/drawing/2014/main" id="{9771A5AD-0E67-902A-5C55-DF9AC333B0EE}"/>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9552322" y="5807856"/>
            <a:ext cx="478508" cy="316825"/>
          </a:xfrm>
          <a:prstGeom prst="rect">
            <a:avLst/>
          </a:prstGeom>
        </p:spPr>
      </p:pic>
      <p:grpSp>
        <p:nvGrpSpPr>
          <p:cNvPr id="78" name="Group 62">
            <a:extLst>
              <a:ext uri="{FF2B5EF4-FFF2-40B4-BE49-F238E27FC236}">
                <a16:creationId xmlns:a16="http://schemas.microsoft.com/office/drawing/2014/main" id="{CBD1889F-C9A9-7548-88D0-5A0E64156D7D}"/>
              </a:ext>
            </a:extLst>
          </p:cNvPr>
          <p:cNvGrpSpPr/>
          <p:nvPr/>
        </p:nvGrpSpPr>
        <p:grpSpPr>
          <a:xfrm>
            <a:off x="6961327" y="7177450"/>
            <a:ext cx="242972" cy="242972"/>
            <a:chOff x="0" y="0"/>
            <a:chExt cx="812800" cy="812800"/>
          </a:xfrm>
        </p:grpSpPr>
        <p:sp>
          <p:nvSpPr>
            <p:cNvPr id="79" name="Freeform 63">
              <a:extLst>
                <a:ext uri="{FF2B5EF4-FFF2-40B4-BE49-F238E27FC236}">
                  <a16:creationId xmlns:a16="http://schemas.microsoft.com/office/drawing/2014/main" id="{AE89B582-DEB0-092B-E183-A690E9C8D5E6}"/>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80" name="TextBox 64">
              <a:extLst>
                <a:ext uri="{FF2B5EF4-FFF2-40B4-BE49-F238E27FC236}">
                  <a16:creationId xmlns:a16="http://schemas.microsoft.com/office/drawing/2014/main" id="{316FAD64-5462-E6B0-4572-94376F5DD061}"/>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dirty="0"/>
            </a:p>
          </p:txBody>
        </p:sp>
      </p:grpSp>
      <p:grpSp>
        <p:nvGrpSpPr>
          <p:cNvPr id="10" name="Group 62">
            <a:extLst>
              <a:ext uri="{FF2B5EF4-FFF2-40B4-BE49-F238E27FC236}">
                <a16:creationId xmlns:a16="http://schemas.microsoft.com/office/drawing/2014/main" id="{99562001-3A4F-1A15-9BDC-11A0761A0C04}"/>
              </a:ext>
            </a:extLst>
          </p:cNvPr>
          <p:cNvGrpSpPr/>
          <p:nvPr/>
        </p:nvGrpSpPr>
        <p:grpSpPr>
          <a:xfrm>
            <a:off x="10235810" y="5768912"/>
            <a:ext cx="242972" cy="242972"/>
            <a:chOff x="0" y="0"/>
            <a:chExt cx="812800" cy="812800"/>
          </a:xfrm>
        </p:grpSpPr>
        <p:sp>
          <p:nvSpPr>
            <p:cNvPr id="11" name="Freeform 63">
              <a:extLst>
                <a:ext uri="{FF2B5EF4-FFF2-40B4-BE49-F238E27FC236}">
                  <a16:creationId xmlns:a16="http://schemas.microsoft.com/office/drawing/2014/main" id="{CE16C2E0-1414-C6EA-D510-5CCABCB25FBB}"/>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12" name="TextBox 64">
              <a:extLst>
                <a:ext uri="{FF2B5EF4-FFF2-40B4-BE49-F238E27FC236}">
                  <a16:creationId xmlns:a16="http://schemas.microsoft.com/office/drawing/2014/main" id="{279433DE-03B4-66FE-A22D-7548792F0C56}"/>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dirty="0"/>
            </a:p>
          </p:txBody>
        </p:sp>
      </p:grpSp>
      <p:pic>
        <p:nvPicPr>
          <p:cNvPr id="82" name="Picture 81" descr="Person rolling a yoga mat">
            <a:extLst>
              <a:ext uri="{FF2B5EF4-FFF2-40B4-BE49-F238E27FC236}">
                <a16:creationId xmlns:a16="http://schemas.microsoft.com/office/drawing/2014/main" id="{7A504936-D2B8-D83C-78F4-40F43DDE0514}"/>
              </a:ext>
            </a:extLst>
          </p:cNvPr>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3076993" y="3817856"/>
            <a:ext cx="684987" cy="424169"/>
          </a:xfrm>
          <a:prstGeom prst="rect">
            <a:avLst/>
          </a:prstGeom>
        </p:spPr>
      </p:pic>
      <p:pic>
        <p:nvPicPr>
          <p:cNvPr id="84" name="Picture 83" descr="Dog with collar sitting outdoors on wood park bench">
            <a:extLst>
              <a:ext uri="{FF2B5EF4-FFF2-40B4-BE49-F238E27FC236}">
                <a16:creationId xmlns:a16="http://schemas.microsoft.com/office/drawing/2014/main" id="{23DC6EF3-FFCA-04DD-DC6C-B55C0B20EEC9}"/>
              </a:ext>
            </a:extLst>
          </p:cNvPr>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a:off x="6245148" y="3679711"/>
            <a:ext cx="620451" cy="413634"/>
          </a:xfrm>
          <a:prstGeom prst="rect">
            <a:avLst/>
          </a:prstGeom>
        </p:spPr>
      </p:pic>
      <p:pic>
        <p:nvPicPr>
          <p:cNvPr id="86" name="Picture 85" descr="Hands held up high during a conference">
            <a:extLst>
              <a:ext uri="{FF2B5EF4-FFF2-40B4-BE49-F238E27FC236}">
                <a16:creationId xmlns:a16="http://schemas.microsoft.com/office/drawing/2014/main" id="{E7F6CAA5-18A9-3D45-E19E-B46641091729}"/>
              </a:ext>
            </a:extLst>
          </p:cNvPr>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4657174" y="3835969"/>
            <a:ext cx="656841" cy="437894"/>
          </a:xfrm>
          <a:prstGeom prst="rect">
            <a:avLst/>
          </a:prstGeom>
        </p:spPr>
      </p:pic>
      <p:pic>
        <p:nvPicPr>
          <p:cNvPr id="91" name="Picture 90" descr="Yellow speech bubble on pink background">
            <a:extLst>
              <a:ext uri="{FF2B5EF4-FFF2-40B4-BE49-F238E27FC236}">
                <a16:creationId xmlns:a16="http://schemas.microsoft.com/office/drawing/2014/main" id="{5A4AC56E-5E3F-8CDC-8996-0999330E4FAE}"/>
              </a:ext>
            </a:extLst>
          </p:cNvPr>
          <p:cNvPicPr>
            <a:picLocks noChangeAspect="1"/>
          </p:cNvPicPr>
          <p:nvPr/>
        </p:nvPicPr>
        <p:blipFill>
          <a:blip r:embed="rId19" cstate="print">
            <a:extLst>
              <a:ext uri="{28A0092B-C50C-407E-A947-70E740481C1C}">
                <a14:useLocalDpi xmlns:a14="http://schemas.microsoft.com/office/drawing/2010/main" val="0"/>
              </a:ext>
            </a:extLst>
          </a:blip>
          <a:stretch>
            <a:fillRect/>
          </a:stretch>
        </p:blipFill>
        <p:spPr>
          <a:xfrm>
            <a:off x="6337603" y="7140403"/>
            <a:ext cx="452142" cy="339154"/>
          </a:xfrm>
          <a:prstGeom prst="rect">
            <a:avLst/>
          </a:prstGeom>
        </p:spPr>
      </p:pic>
      <p:pic>
        <p:nvPicPr>
          <p:cNvPr id="93" name="Picture 92" descr="White blank spiral notebook with pen and a mobile phone">
            <a:extLst>
              <a:ext uri="{FF2B5EF4-FFF2-40B4-BE49-F238E27FC236}">
                <a16:creationId xmlns:a16="http://schemas.microsoft.com/office/drawing/2014/main" id="{A330A637-C964-8D7D-B93C-180F79B144A5}"/>
              </a:ext>
            </a:extLst>
          </p:cNvPr>
          <p:cNvPicPr>
            <a:picLocks noChangeAspect="1"/>
          </p:cNvPicPr>
          <p:nvPr/>
        </p:nvPicPr>
        <p:blipFill>
          <a:blip r:embed="rId20" cstate="print">
            <a:extLst>
              <a:ext uri="{28A0092B-C50C-407E-A947-70E740481C1C}">
                <a14:useLocalDpi xmlns:a14="http://schemas.microsoft.com/office/drawing/2010/main" val="0"/>
              </a:ext>
            </a:extLst>
          </a:blip>
          <a:stretch>
            <a:fillRect/>
          </a:stretch>
        </p:blipFill>
        <p:spPr>
          <a:xfrm>
            <a:off x="7866247" y="3800038"/>
            <a:ext cx="667042" cy="445286"/>
          </a:xfrm>
          <a:prstGeom prst="rect">
            <a:avLst/>
          </a:prstGeom>
        </p:spPr>
      </p:pic>
      <p:grpSp>
        <p:nvGrpSpPr>
          <p:cNvPr id="29" name="Group 65">
            <a:extLst>
              <a:ext uri="{FF2B5EF4-FFF2-40B4-BE49-F238E27FC236}">
                <a16:creationId xmlns:a16="http://schemas.microsoft.com/office/drawing/2014/main" id="{B5B91741-6E91-B091-F588-E53C79D07835}"/>
              </a:ext>
            </a:extLst>
          </p:cNvPr>
          <p:cNvGrpSpPr/>
          <p:nvPr/>
        </p:nvGrpSpPr>
        <p:grpSpPr>
          <a:xfrm>
            <a:off x="6983467" y="6017493"/>
            <a:ext cx="220832" cy="193228"/>
            <a:chOff x="0" y="0"/>
            <a:chExt cx="812800" cy="711200"/>
          </a:xfrm>
        </p:grpSpPr>
        <p:sp>
          <p:nvSpPr>
            <p:cNvPr id="30" name="Freeform 66">
              <a:extLst>
                <a:ext uri="{FF2B5EF4-FFF2-40B4-BE49-F238E27FC236}">
                  <a16:creationId xmlns:a16="http://schemas.microsoft.com/office/drawing/2014/main" id="{90EBFFBC-42F9-FB2C-83E4-241C46FADC30}"/>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31" name="TextBox 67">
              <a:extLst>
                <a:ext uri="{FF2B5EF4-FFF2-40B4-BE49-F238E27FC236}">
                  <a16:creationId xmlns:a16="http://schemas.microsoft.com/office/drawing/2014/main" id="{76BD837C-2788-803D-1924-80550ABD0E73}"/>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3E2"/>
        </a:solidFill>
        <a:effectLst/>
      </p:bgPr>
    </p:bg>
    <p:spTree>
      <p:nvGrpSpPr>
        <p:cNvPr id="1" name=""/>
        <p:cNvGrpSpPr/>
        <p:nvPr/>
      </p:nvGrpSpPr>
      <p:grpSpPr>
        <a:xfrm>
          <a:off x="0" y="0"/>
          <a:ext cx="0" cy="0"/>
          <a:chOff x="0" y="0"/>
          <a:chExt cx="0" cy="0"/>
        </a:xfrm>
      </p:grpSpPr>
      <p:graphicFrame>
        <p:nvGraphicFramePr>
          <p:cNvPr id="2" name="Table 2"/>
          <p:cNvGraphicFramePr>
            <a:graphicFrameLocks noGrp="1"/>
          </p:cNvGraphicFramePr>
          <p:nvPr>
            <p:extLst>
              <p:ext uri="{D42A27DB-BD31-4B8C-83A1-F6EECF244321}">
                <p14:modId xmlns:p14="http://schemas.microsoft.com/office/powerpoint/2010/main" val="686897328"/>
              </p:ext>
            </p:extLst>
          </p:nvPr>
        </p:nvGraphicFramePr>
        <p:xfrm>
          <a:off x="2692019" y="689321"/>
          <a:ext cx="7816735" cy="6748244"/>
        </p:xfrm>
        <a:graphic>
          <a:graphicData uri="http://schemas.openxmlformats.org/drawingml/2006/table">
            <a:tbl>
              <a:tblPr/>
              <a:tblGrid>
                <a:gridCol w="1400479">
                  <a:extLst>
                    <a:ext uri="{9D8B030D-6E8A-4147-A177-3AD203B41FA5}">
                      <a16:colId xmlns:a16="http://schemas.microsoft.com/office/drawing/2014/main" val="20000"/>
                    </a:ext>
                  </a:extLst>
                </a:gridCol>
                <a:gridCol w="1817648">
                  <a:extLst>
                    <a:ext uri="{9D8B030D-6E8A-4147-A177-3AD203B41FA5}">
                      <a16:colId xmlns:a16="http://schemas.microsoft.com/office/drawing/2014/main" val="20001"/>
                    </a:ext>
                  </a:extLst>
                </a:gridCol>
                <a:gridCol w="1471914">
                  <a:extLst>
                    <a:ext uri="{9D8B030D-6E8A-4147-A177-3AD203B41FA5}">
                      <a16:colId xmlns:a16="http://schemas.microsoft.com/office/drawing/2014/main" val="20002"/>
                    </a:ext>
                  </a:extLst>
                </a:gridCol>
                <a:gridCol w="1563347">
                  <a:extLst>
                    <a:ext uri="{9D8B030D-6E8A-4147-A177-3AD203B41FA5}">
                      <a16:colId xmlns:a16="http://schemas.microsoft.com/office/drawing/2014/main" val="20003"/>
                    </a:ext>
                  </a:extLst>
                </a:gridCol>
                <a:gridCol w="1563347">
                  <a:extLst>
                    <a:ext uri="{9D8B030D-6E8A-4147-A177-3AD203B41FA5}">
                      <a16:colId xmlns:a16="http://schemas.microsoft.com/office/drawing/2014/main" val="20004"/>
                    </a:ext>
                  </a:extLst>
                </a:gridCol>
              </a:tblGrid>
              <a:tr h="727681">
                <a:tc>
                  <a:txBody>
                    <a:bodyPr/>
                    <a:lstStyle/>
                    <a:p>
                      <a:pPr algn="ctr">
                        <a:lnSpc>
                          <a:spcPts val="1928"/>
                        </a:lnSpc>
                        <a:defRPr/>
                      </a:pPr>
                      <a:r>
                        <a:rPr lang="en-US" sz="1377" dirty="0">
                          <a:solidFill>
                            <a:srgbClr val="000000"/>
                          </a:solidFill>
                          <a:latin typeface="DM Sans Bold"/>
                        </a:rPr>
                        <a:t>Monday</a:t>
                      </a:r>
                    </a:p>
                    <a:p>
                      <a:pPr algn="ctr">
                        <a:lnSpc>
                          <a:spcPts val="1928"/>
                        </a:lnSpc>
                        <a:defRPr/>
                      </a:pPr>
                      <a:r>
                        <a:rPr lang="en-US" sz="1377" dirty="0">
                          <a:solidFill>
                            <a:srgbClr val="000000"/>
                          </a:solidFill>
                          <a:latin typeface="DM Sans Bold"/>
                        </a:rPr>
                        <a:t>10/02/2025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Tuesday</a:t>
                      </a:r>
                    </a:p>
                    <a:p>
                      <a:pPr algn="ctr">
                        <a:lnSpc>
                          <a:spcPts val="1928"/>
                        </a:lnSpc>
                        <a:defRPr/>
                      </a:pPr>
                      <a:r>
                        <a:rPr lang="en-US" sz="1377" dirty="0">
                          <a:solidFill>
                            <a:srgbClr val="000000"/>
                          </a:solidFill>
                          <a:latin typeface="DM Sans Bold"/>
                        </a:rPr>
                        <a:t>11/02/2025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Wednesday</a:t>
                      </a:r>
                    </a:p>
                    <a:p>
                      <a:pPr algn="ctr">
                        <a:lnSpc>
                          <a:spcPts val="1928"/>
                        </a:lnSpc>
                        <a:defRPr/>
                      </a:pPr>
                      <a:r>
                        <a:rPr lang="en-US" sz="1377" dirty="0">
                          <a:solidFill>
                            <a:srgbClr val="000000"/>
                          </a:solidFill>
                          <a:latin typeface="DM Sans Bold"/>
                        </a:rPr>
                        <a:t>12/02/2025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Thursday</a:t>
                      </a:r>
                    </a:p>
                    <a:p>
                      <a:pPr algn="ctr">
                        <a:lnSpc>
                          <a:spcPts val="1928"/>
                        </a:lnSpc>
                        <a:defRPr/>
                      </a:pPr>
                      <a:r>
                        <a:rPr lang="en-US" sz="1377" dirty="0">
                          <a:solidFill>
                            <a:srgbClr val="000000"/>
                          </a:solidFill>
                          <a:latin typeface="DM Sans Bold"/>
                        </a:rPr>
                        <a:t>13/02/2025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Friday</a:t>
                      </a:r>
                    </a:p>
                    <a:p>
                      <a:pPr algn="ctr">
                        <a:lnSpc>
                          <a:spcPts val="1928"/>
                        </a:lnSpc>
                        <a:defRPr/>
                      </a:pPr>
                      <a:r>
                        <a:rPr lang="en-US" sz="1377" dirty="0">
                          <a:solidFill>
                            <a:srgbClr val="000000"/>
                          </a:solidFill>
                          <a:latin typeface="DM Sans Bold"/>
                        </a:rPr>
                        <a:t>14/02/2025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10000"/>
                  </a:ext>
                </a:extLst>
              </a:tr>
              <a:tr h="817090">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Reading Space</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Improving relationships</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pPr>
                      <a:r>
                        <a:rPr lang="en-US" sz="1100" dirty="0">
                          <a:solidFill>
                            <a:srgbClr val="000000"/>
                          </a:solidFill>
                          <a:latin typeface="DM Sans"/>
                        </a:rPr>
                        <a:t>Chill and Chat</a:t>
                      </a:r>
                    </a:p>
                    <a:p>
                      <a:pPr algn="ctr">
                        <a:lnSpc>
                          <a:spcPts val="1515"/>
                        </a:lnSpc>
                      </a:pPr>
                      <a:r>
                        <a:rPr lang="en-US" sz="110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solidFill>
                      <a:srgbClr val="FFFFFF"/>
                    </a:solidFill>
                  </a:tcPr>
                </a:tc>
                <a:tc>
                  <a:txBody>
                    <a:bodyPr/>
                    <a:lstStyle/>
                    <a:p>
                      <a:pPr algn="ctr">
                        <a:lnSpc>
                          <a:spcPts val="1515"/>
                        </a:lnSpc>
                      </a:pPr>
                      <a:r>
                        <a:rPr lang="en-US" sz="1082" b="0" dirty="0">
                          <a:solidFill>
                            <a:srgbClr val="000000"/>
                          </a:solidFill>
                          <a:latin typeface="DM Sans"/>
                        </a:rPr>
                        <a:t>Could I be a mentor?</a:t>
                      </a:r>
                    </a:p>
                    <a:p>
                      <a:pPr algn="ctr">
                        <a:lnSpc>
                          <a:spcPts val="1515"/>
                        </a:lnSpc>
                      </a:pPr>
                      <a:r>
                        <a:rPr lang="en-US" sz="1082" b="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Mindful Colouring</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632868">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740444300"/>
                  </a:ext>
                </a:extLst>
              </a:tr>
              <a:tr h="1241230">
                <a:tc>
                  <a:txBody>
                    <a:bodyPr/>
                    <a:lstStyle/>
                    <a:p>
                      <a:pPr algn="ctr">
                        <a:lnSpc>
                          <a:spcPts val="1515"/>
                        </a:lnSpc>
                        <a:defRPr/>
                      </a:pPr>
                      <a:r>
                        <a:rPr lang="en-US" sz="1100" dirty="0">
                          <a:solidFill>
                            <a:srgbClr val="000000"/>
                          </a:solidFill>
                          <a:latin typeface="DM Sans"/>
                        </a:rPr>
                        <a:t>Mental health check in: 54321 technique</a:t>
                      </a:r>
                    </a:p>
                    <a:p>
                      <a:pPr algn="ctr">
                        <a:lnSpc>
                          <a:spcPts val="1515"/>
                        </a:lnSpc>
                        <a:defRPr/>
                      </a:pPr>
                      <a:r>
                        <a:rPr lang="en-US" sz="1100" dirty="0">
                          <a:solidFill>
                            <a:srgbClr val="000000"/>
                          </a:solidFill>
                          <a:latin typeface="DM Sans"/>
                        </a:rPr>
                        <a:t>10.30-12:00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pPr>
                      <a:endParaRPr lang="en-US" sz="1050" dirty="0">
                        <a:solidFill>
                          <a:srgbClr val="000000"/>
                        </a:solidFill>
                        <a:latin typeface="DM Sans"/>
                      </a:endParaRPr>
                    </a:p>
                    <a:p>
                      <a:pPr algn="ctr">
                        <a:lnSpc>
                          <a:spcPts val="1515"/>
                        </a:lnSpc>
                      </a:pPr>
                      <a:r>
                        <a:rPr lang="en-US" sz="1100" dirty="0" err="1">
                          <a:solidFill>
                            <a:srgbClr val="000000"/>
                          </a:solidFill>
                          <a:latin typeface="DM Sans"/>
                        </a:rPr>
                        <a:t>Arts&amp;Crafts</a:t>
                      </a:r>
                      <a:endParaRPr lang="en-US" sz="1100" dirty="0">
                        <a:solidFill>
                          <a:srgbClr val="000000"/>
                        </a:solidFill>
                        <a:latin typeface="DM Sans"/>
                      </a:endParaRPr>
                    </a:p>
                    <a:p>
                      <a:pPr algn="ctr">
                        <a:lnSpc>
                          <a:spcPts val="1515"/>
                        </a:lnSpc>
                      </a:pPr>
                      <a:r>
                        <a:rPr lang="en-US" sz="1100" dirty="0">
                          <a:solidFill>
                            <a:srgbClr val="000000"/>
                          </a:solidFill>
                          <a:latin typeface="DM Sans"/>
                        </a:rPr>
                        <a:t>10:30-12:00</a:t>
                      </a:r>
                      <a:endParaRPr lang="en-GB" sz="1100" dirty="0">
                        <a:latin typeface="DM Sans" pitchFamily="2" charset="0"/>
                      </a:endParaRPr>
                    </a:p>
                    <a:p>
                      <a:pPr algn="ctr">
                        <a:lnSpc>
                          <a:spcPts val="1515"/>
                        </a:lnSpc>
                        <a:defRPr/>
                      </a:pPr>
                      <a:endParaRPr lang="en-US" sz="1100" dirty="0">
                        <a:solidFill>
                          <a:srgbClr val="000000"/>
                        </a:solidFill>
                        <a:latin typeface="DM Sans"/>
                      </a:endParaRPr>
                    </a:p>
                    <a:p>
                      <a:pPr algn="ctr">
                        <a:lnSpc>
                          <a:spcPts val="1515"/>
                        </a:lnSpc>
                        <a:defRPr/>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defRPr/>
                      </a:pPr>
                      <a:r>
                        <a:rPr lang="en-US" sz="1100" dirty="0">
                          <a:solidFill>
                            <a:srgbClr val="000000"/>
                          </a:solidFill>
                          <a:latin typeface="DM Sans"/>
                        </a:rPr>
                        <a:t>What’s the song? Music history</a:t>
                      </a:r>
                    </a:p>
                    <a:p>
                      <a:pPr algn="ctr">
                        <a:lnSpc>
                          <a:spcPts val="1515"/>
                        </a:lnSpc>
                        <a:defRPr/>
                      </a:pPr>
                      <a:r>
                        <a:rPr lang="en-US" sz="1100" dirty="0">
                          <a:solidFill>
                            <a:srgbClr val="000000"/>
                          </a:solidFill>
                          <a:latin typeface="DM Sans"/>
                        </a:rPr>
                        <a:t>10:30-12:00</a:t>
                      </a:r>
                    </a:p>
                    <a:p>
                      <a:pPr algn="ctr">
                        <a:lnSpc>
                          <a:spcPts val="1515"/>
                        </a:lnSpc>
                        <a:defRPr/>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solidFill>
                      <a:srgbClr val="FFFFFF"/>
                    </a:solidFill>
                  </a:tcPr>
                </a:tc>
                <a:tc>
                  <a:txBody>
                    <a:bodyPr/>
                    <a:lstStyle/>
                    <a:p>
                      <a:pPr algn="ctr">
                        <a:lnSpc>
                          <a:spcPts val="1515"/>
                        </a:lnSpc>
                        <a:defRPr/>
                      </a:pPr>
                      <a:r>
                        <a:rPr lang="en-GB" sz="1100" dirty="0">
                          <a:latin typeface="DM Sans" pitchFamily="2" charset="0"/>
                        </a:rPr>
                        <a:t>Handling emotions</a:t>
                      </a:r>
                    </a:p>
                    <a:p>
                      <a:pPr algn="ctr">
                        <a:lnSpc>
                          <a:spcPts val="1515"/>
                        </a:lnSpc>
                        <a:defRPr/>
                      </a:pPr>
                      <a:r>
                        <a:rPr lang="en-GB" sz="1100" dirty="0">
                          <a:latin typeface="DM Sans" pitchFamily="2" charset="0"/>
                        </a:rPr>
                        <a:t>10:30-12:00</a:t>
                      </a:r>
                    </a:p>
                    <a:p>
                      <a:pPr algn="ctr">
                        <a:lnSpc>
                          <a:spcPts val="1515"/>
                        </a:lnSpc>
                        <a:defRPr/>
                      </a:pPr>
                      <a:endParaRPr lang="en-GB" sz="1100" dirty="0">
                        <a:latin typeface="DM Sans" pitchFamily="2" charset="0"/>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pPr>
                      <a:r>
                        <a:rPr lang="en-US" sz="1050" dirty="0">
                          <a:solidFill>
                            <a:srgbClr val="000000"/>
                          </a:solidFill>
                          <a:latin typeface="DM Sans"/>
                        </a:rPr>
                        <a:t>Problem Solving: Chess Club</a:t>
                      </a:r>
                    </a:p>
                    <a:p>
                      <a:pPr algn="ctr">
                        <a:lnSpc>
                          <a:spcPts val="1515"/>
                        </a:lnSpc>
                      </a:pPr>
                      <a:r>
                        <a:rPr lang="en-US" sz="1050" dirty="0">
                          <a:solidFill>
                            <a:srgbClr val="000000"/>
                          </a:solidFill>
                          <a:latin typeface="DM Sans"/>
                        </a:rPr>
                        <a:t>10:30-12:00</a:t>
                      </a:r>
                    </a:p>
                    <a:p>
                      <a:pPr algn="ctr">
                        <a:lnSpc>
                          <a:spcPts val="1515"/>
                        </a:lnSpc>
                      </a:pPr>
                      <a:endParaRPr lang="en-US" sz="105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77149230"/>
                  </a:ext>
                </a:extLst>
              </a:tr>
              <a:tr h="636368">
                <a:tc>
                  <a:txBody>
                    <a:bodyPr/>
                    <a:lstStyle/>
                    <a:p>
                      <a:pPr algn="ctr">
                        <a:lnSpc>
                          <a:spcPts val="1515"/>
                        </a:lnSpc>
                        <a:defRPr/>
                      </a:pPr>
                      <a:r>
                        <a:rPr lang="en-US" sz="1050" dirty="0">
                          <a:solidFill>
                            <a:srgbClr val="000000"/>
                          </a:solidFill>
                          <a:latin typeface="DM Sans"/>
                        </a:rPr>
                        <a:t>Lunch Club</a:t>
                      </a:r>
                    </a:p>
                    <a:p>
                      <a:pPr algn="ctr">
                        <a:lnSpc>
                          <a:spcPts val="1515"/>
                        </a:lnSpc>
                        <a:defRPr/>
                      </a:pPr>
                      <a:r>
                        <a:rPr lang="en-US" sz="1050" dirty="0">
                          <a:solidFill>
                            <a:srgbClr val="000000"/>
                          </a:solidFill>
                          <a:latin typeface="DM Sans"/>
                        </a:rPr>
                        <a:t>12:00-13:00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defRPr/>
                      </a:pPr>
                      <a:r>
                        <a:rPr lang="en-US" sz="1050" dirty="0">
                          <a:solidFill>
                            <a:srgbClr val="000000"/>
                          </a:solidFill>
                          <a:latin typeface="DM Sans"/>
                        </a:rPr>
                        <a:t>Lunch Club</a:t>
                      </a:r>
                    </a:p>
                    <a:p>
                      <a:pPr algn="ctr">
                        <a:lnSpc>
                          <a:spcPts val="1515"/>
                        </a:lnSpc>
                        <a:defRPr/>
                      </a:pPr>
                      <a:r>
                        <a:rPr lang="en-US" sz="1050" dirty="0">
                          <a:solidFill>
                            <a:srgbClr val="000000"/>
                          </a:solidFill>
                          <a:latin typeface="DM Sans"/>
                        </a:rPr>
                        <a:t>12:00-13:00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defRPr/>
                      </a:pPr>
                      <a:r>
                        <a:rPr lang="en-US" sz="1200" dirty="0">
                          <a:solidFill>
                            <a:srgbClr val="000000"/>
                          </a:solidFill>
                          <a:latin typeface="DM Sans"/>
                        </a:rPr>
                        <a:t>Lunch Club</a:t>
                      </a:r>
                    </a:p>
                    <a:p>
                      <a:pPr algn="ctr">
                        <a:lnSpc>
                          <a:spcPts val="1515"/>
                        </a:lnSpc>
                        <a:defRPr/>
                      </a:pPr>
                      <a:r>
                        <a:rPr lang="en-US" sz="1200" dirty="0">
                          <a:solidFill>
                            <a:srgbClr val="000000"/>
                          </a:solidFill>
                          <a:latin typeface="DM Sans"/>
                        </a:rPr>
                        <a:t>12:00-13:00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solidFill>
                      <a:srgbClr val="DFB160"/>
                    </a:solidFill>
                  </a:tcPr>
                </a:tc>
                <a:tc>
                  <a:txBody>
                    <a:bodyPr/>
                    <a:lstStyle/>
                    <a:p>
                      <a:pPr algn="ctr">
                        <a:lnSpc>
                          <a:spcPts val="1515"/>
                        </a:lnSpc>
                        <a:defRPr/>
                      </a:pPr>
                      <a:r>
                        <a:rPr lang="en-US" sz="1100" dirty="0">
                          <a:solidFill>
                            <a:srgbClr val="000000"/>
                          </a:solidFill>
                          <a:latin typeface="DM Sans"/>
                        </a:rPr>
                        <a:t>Lunch Club</a:t>
                      </a:r>
                    </a:p>
                    <a:p>
                      <a:pPr algn="ctr">
                        <a:lnSpc>
                          <a:spcPts val="1515"/>
                        </a:lnSpc>
                        <a:defRPr/>
                      </a:pPr>
                      <a:r>
                        <a:rPr lang="en-US" sz="1100" dirty="0">
                          <a:solidFill>
                            <a:srgbClr val="000000"/>
                          </a:solidFill>
                          <a:latin typeface="DM Sans"/>
                        </a:rPr>
                        <a:t>12:00-13:00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defRPr/>
                      </a:pPr>
                      <a:r>
                        <a:rPr lang="en-US" sz="1050" dirty="0">
                          <a:solidFill>
                            <a:srgbClr val="000000"/>
                          </a:solidFill>
                          <a:latin typeface="DM Sans"/>
                        </a:rPr>
                        <a:t>Lunch Club</a:t>
                      </a:r>
                    </a:p>
                    <a:p>
                      <a:pPr algn="ctr">
                        <a:lnSpc>
                          <a:spcPts val="1515"/>
                        </a:lnSpc>
                        <a:defRPr/>
                      </a:pPr>
                      <a:r>
                        <a:rPr lang="en-US" sz="1050" dirty="0">
                          <a:solidFill>
                            <a:srgbClr val="000000"/>
                          </a:solidFill>
                          <a:latin typeface="DM Sans"/>
                        </a:rPr>
                        <a:t>12:00-13:00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2102395767"/>
                  </a:ext>
                </a:extLst>
              </a:tr>
              <a:tr h="632192">
                <a:tc rowSpan="2">
                  <a:txBody>
                    <a:bodyPr/>
                    <a:lstStyle/>
                    <a:p>
                      <a:pPr algn="ctr">
                        <a:lnSpc>
                          <a:spcPts val="1515"/>
                        </a:lnSpc>
                      </a:pPr>
                      <a:r>
                        <a:rPr lang="en-US" sz="1082" dirty="0">
                          <a:solidFill>
                            <a:srgbClr val="000000"/>
                          </a:solidFill>
                          <a:latin typeface="DM Sans"/>
                        </a:rPr>
                        <a:t>Visual arts session</a:t>
                      </a:r>
                    </a:p>
                    <a:p>
                      <a:pPr algn="ctr">
                        <a:lnSpc>
                          <a:spcPts val="1515"/>
                        </a:lnSpc>
                      </a:pPr>
                      <a:r>
                        <a:rPr lang="en-US" sz="1082" dirty="0">
                          <a:solidFill>
                            <a:srgbClr val="000000"/>
                          </a:solidFill>
                          <a:latin typeface="DM Sans"/>
                        </a:rPr>
                        <a:t>1:00-3:00</a:t>
                      </a:r>
                    </a:p>
                    <a:p>
                      <a:pPr algn="ctr">
                        <a:lnSpc>
                          <a:spcPts val="1515"/>
                        </a:lnSpc>
                      </a:pP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rowSpan="2">
                  <a:txBody>
                    <a:bodyPr/>
                    <a:lstStyle/>
                    <a:p>
                      <a:pPr algn="ctr">
                        <a:lnSpc>
                          <a:spcPts val="1515"/>
                        </a:lnSpc>
                      </a:pPr>
                      <a:r>
                        <a:rPr lang="en-US" sz="1082" dirty="0">
                          <a:solidFill>
                            <a:srgbClr val="000000"/>
                          </a:solidFill>
                          <a:latin typeface="DM Sans"/>
                        </a:rPr>
                        <a:t>Lego Nostalgia</a:t>
                      </a:r>
                    </a:p>
                    <a:p>
                      <a:pPr algn="ctr">
                        <a:lnSpc>
                          <a:spcPts val="1515"/>
                        </a:lnSpc>
                      </a:pPr>
                      <a:r>
                        <a:rPr lang="en-US" sz="1082" dirty="0">
                          <a:solidFill>
                            <a:srgbClr val="000000"/>
                          </a:solidFill>
                          <a:latin typeface="DM Sans"/>
                        </a:rPr>
                        <a:t>1pm-3pm</a:t>
                      </a:r>
                    </a:p>
                    <a:p>
                      <a:pPr algn="ctr">
                        <a:lnSpc>
                          <a:spcPts val="1515"/>
                        </a:lnSpc>
                      </a:pP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rowSpan="2">
                  <a:txBody>
                    <a:bodyPr/>
                    <a:lstStyle/>
                    <a:p>
                      <a:pPr algn="ctr"/>
                      <a:r>
                        <a:rPr lang="en-GB" sz="1200" dirty="0">
                          <a:latin typeface="DM Sans" pitchFamily="2" charset="0"/>
                        </a:rPr>
                        <a:t>DWP</a:t>
                      </a:r>
                    </a:p>
                    <a:p>
                      <a:pPr algn="ctr"/>
                      <a:r>
                        <a:rPr lang="en-GB" sz="1200" dirty="0">
                          <a:latin typeface="DM Sans" pitchFamily="2" charset="0"/>
                        </a:rPr>
                        <a:t>1:00-3:00</a:t>
                      </a:r>
                    </a:p>
                    <a:p>
                      <a:pPr algn="ctr"/>
                      <a:endParaRPr lang="en-GB" sz="1100" dirty="0">
                        <a:latin typeface="DM Sans" pitchFamily="2" charset="0"/>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solidFill>
                      <a:srgbClr val="FFFFFF"/>
                    </a:solidFill>
                  </a:tcPr>
                </a:tc>
                <a:tc>
                  <a:txBody>
                    <a:bodyPr/>
                    <a:lstStyle/>
                    <a:p>
                      <a:pPr algn="ctr">
                        <a:lnSpc>
                          <a:spcPts val="1515"/>
                        </a:lnSpc>
                      </a:pPr>
                      <a:r>
                        <a:rPr lang="en-US" sz="1082" dirty="0">
                          <a:solidFill>
                            <a:srgbClr val="000000"/>
                          </a:solidFill>
                          <a:latin typeface="DM Sans"/>
                        </a:rPr>
                        <a:t>Liverpool in work</a:t>
                      </a:r>
                    </a:p>
                    <a:p>
                      <a:pPr algn="ctr">
                        <a:lnSpc>
                          <a:spcPts val="1515"/>
                        </a:lnSpc>
                      </a:pPr>
                      <a:r>
                        <a:rPr lang="en-US" sz="1082" dirty="0">
                          <a:solidFill>
                            <a:srgbClr val="000000"/>
                          </a:solidFill>
                          <a:latin typeface="DM Sans"/>
                        </a:rPr>
                        <a:t>1:00-3:00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rowSpan="2">
                  <a:txBody>
                    <a:bodyPr/>
                    <a:lstStyle/>
                    <a:p>
                      <a:pPr algn="ctr">
                        <a:lnSpc>
                          <a:spcPts val="1515"/>
                        </a:lnSpc>
                      </a:pPr>
                      <a:r>
                        <a:rPr lang="en-US" sz="1082" dirty="0">
                          <a:solidFill>
                            <a:srgbClr val="000000"/>
                          </a:solidFill>
                          <a:latin typeface="DM Sans"/>
                        </a:rPr>
                        <a:t>Say it in a song! Music session</a:t>
                      </a:r>
                    </a:p>
                    <a:p>
                      <a:pPr algn="ctr">
                        <a:lnSpc>
                          <a:spcPts val="1515"/>
                        </a:lnSpc>
                      </a:pPr>
                      <a:r>
                        <a:rPr lang="en-US" sz="1082" dirty="0">
                          <a:solidFill>
                            <a:srgbClr val="000000"/>
                          </a:solidFill>
                          <a:latin typeface="DM Sans"/>
                        </a:rPr>
                        <a:t>1:00-3:00</a:t>
                      </a:r>
                    </a:p>
                    <a:p>
                      <a:pPr algn="ctr">
                        <a:lnSpc>
                          <a:spcPts val="1515"/>
                        </a:lnSpc>
                      </a:pP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03051548"/>
                  </a:ext>
                </a:extLst>
              </a:tr>
              <a:tr h="844238">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ctr">
                        <a:lnSpc>
                          <a:spcPts val="1515"/>
                        </a:lnSpc>
                      </a:pPr>
                      <a:r>
                        <a:rPr lang="en-US" sz="1050" dirty="0">
                          <a:solidFill>
                            <a:srgbClr val="000000"/>
                          </a:solidFill>
                          <a:latin typeface="DM Sans"/>
                        </a:rPr>
                        <a:t>Coffee &amp; Chat about Recovery</a:t>
                      </a:r>
                    </a:p>
                    <a:p>
                      <a:pPr algn="ctr">
                        <a:lnSpc>
                          <a:spcPts val="1515"/>
                        </a:lnSpc>
                      </a:pPr>
                      <a:r>
                        <a:rPr lang="en-US" sz="1082" dirty="0">
                          <a:solidFill>
                            <a:srgbClr val="000000"/>
                          </a:solidFill>
                          <a:latin typeface="DM Sans"/>
                        </a:rPr>
                        <a:t>3:00-4:00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vMerge="1">
                  <a:txBody>
                    <a:bodyPr/>
                    <a:lstStyle/>
                    <a:p>
                      <a:endParaRPr lang="en-GB"/>
                    </a:p>
                  </a:txBody>
                  <a:tcPr/>
                </a:tc>
                <a:extLst>
                  <a:ext uri="{0D108BD9-81ED-4DB2-BD59-A6C34878D82A}">
                    <a16:rowId xmlns:a16="http://schemas.microsoft.com/office/drawing/2014/main" val="545355308"/>
                  </a:ext>
                </a:extLst>
              </a:tr>
              <a:tr h="1099826">
                <a:tc>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r>
                        <a:rPr lang="en-US" sz="1050" dirty="0">
                          <a:solidFill>
                            <a:srgbClr val="000000"/>
                          </a:solidFill>
                          <a:latin typeface="DM Sans"/>
                        </a:rPr>
                        <a:t>CV writing </a:t>
                      </a:r>
                      <a:endParaRPr lang="en-GB" sz="1050" dirty="0">
                        <a:solidFill>
                          <a:srgbClr val="000000"/>
                        </a:solidFill>
                        <a:latin typeface="DM Sans" pitchFamily="2" charset="0"/>
                      </a:endParaRPr>
                    </a:p>
                    <a:p>
                      <a:pPr marL="0" marR="0" lvl="0" indent="0" algn="ctr" defTabSz="914400" rtl="0" eaLnBrk="1" fontAlgn="auto" latinLnBrk="0" hangingPunct="1">
                        <a:lnSpc>
                          <a:spcPts val="1515"/>
                        </a:lnSpc>
                        <a:spcBef>
                          <a:spcPts val="0"/>
                        </a:spcBef>
                        <a:spcAft>
                          <a:spcPts val="0"/>
                        </a:spcAft>
                        <a:buClrTx/>
                        <a:buSzTx/>
                        <a:buFontTx/>
                        <a:buNone/>
                        <a:tabLst/>
                        <a:defRPr/>
                      </a:pPr>
                      <a:r>
                        <a:rPr lang="en-US" sz="1050" dirty="0">
                          <a:solidFill>
                            <a:srgbClr val="000000"/>
                          </a:solidFill>
                          <a:latin typeface="DM Sans"/>
                        </a:rPr>
                        <a:t>3:00-4:00</a:t>
                      </a:r>
                    </a:p>
                    <a:p>
                      <a:pPr marL="0" marR="0" lvl="0" indent="0" algn="ctr" defTabSz="914400" rtl="0" eaLnBrk="1" fontAlgn="auto" latinLnBrk="0" hangingPunct="1">
                        <a:lnSpc>
                          <a:spcPts val="1515"/>
                        </a:lnSpc>
                        <a:spcBef>
                          <a:spcPts val="0"/>
                        </a:spcBef>
                        <a:spcAft>
                          <a:spcPts val="0"/>
                        </a:spcAft>
                        <a:buClrTx/>
                        <a:buSzTx/>
                        <a:buFontTx/>
                        <a:buNone/>
                        <a:tabLst/>
                        <a:defRPr/>
                      </a:pPr>
                      <a:endParaRPr lang="en-US" sz="105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r>
                        <a:rPr lang="en-US" sz="1082" dirty="0">
                          <a:solidFill>
                            <a:srgbClr val="000000"/>
                          </a:solidFill>
                          <a:latin typeface="DM Sans"/>
                        </a:rPr>
                        <a:t>Interview Prep </a:t>
                      </a:r>
                    </a:p>
                    <a:p>
                      <a:pPr marL="0" marR="0" lvl="0" indent="0" algn="ctr" defTabSz="914400" rtl="0" eaLnBrk="1" fontAlgn="auto" latinLnBrk="0" hangingPunct="1">
                        <a:lnSpc>
                          <a:spcPts val="1515"/>
                        </a:lnSpc>
                        <a:spcBef>
                          <a:spcPts val="0"/>
                        </a:spcBef>
                        <a:spcAft>
                          <a:spcPts val="0"/>
                        </a:spcAft>
                        <a:buClrTx/>
                        <a:buSzTx/>
                        <a:buFontTx/>
                        <a:buNone/>
                        <a:tabLst/>
                        <a:defRPr/>
                      </a:pPr>
                      <a:r>
                        <a:rPr lang="en-US" sz="1082" dirty="0">
                          <a:solidFill>
                            <a:srgbClr val="000000"/>
                          </a:solidFill>
                          <a:latin typeface="DM Sans"/>
                        </a:rPr>
                        <a:t>3:00-4:00</a:t>
                      </a:r>
                    </a:p>
                    <a:p>
                      <a:pPr marL="0" marR="0" lvl="0" indent="0" algn="ctr" defTabSz="914400" rtl="0" eaLnBrk="1" fontAlgn="auto" latinLnBrk="0" hangingPunct="1">
                        <a:lnSpc>
                          <a:spcPts val="1515"/>
                        </a:lnSpc>
                        <a:spcBef>
                          <a:spcPts val="0"/>
                        </a:spcBef>
                        <a:spcAft>
                          <a:spcPts val="0"/>
                        </a:spcAft>
                        <a:buClrTx/>
                        <a:buSzTx/>
                        <a:buFontTx/>
                        <a:buNone/>
                        <a:tabLst/>
                        <a:defRPr/>
                      </a:pP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r>
                        <a:rPr lang="en-GB" sz="1100" dirty="0"/>
                        <a:t>Non-accredited course: Food safety and storage 2/4 </a:t>
                      </a:r>
                    </a:p>
                    <a:p>
                      <a:pPr algn="ctr"/>
                      <a:r>
                        <a:rPr lang="en-GB" sz="1100" dirty="0"/>
                        <a:t>1:00-3:00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solidFill>
                      <a:srgbClr val="FFFFFF"/>
                    </a:solidFill>
                  </a:tcPr>
                </a:tc>
                <a:tc>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r>
                        <a:rPr lang="en-US" sz="1082" dirty="0">
                          <a:solidFill>
                            <a:srgbClr val="000000"/>
                          </a:solidFill>
                          <a:latin typeface="DM Sans"/>
                        </a:rPr>
                        <a:t>Disclosure Letter Writing</a:t>
                      </a:r>
                    </a:p>
                    <a:p>
                      <a:pPr marL="0" marR="0" lvl="0" indent="0" algn="ctr" defTabSz="914400" rtl="0" eaLnBrk="1" fontAlgn="auto" latinLnBrk="0" hangingPunct="1">
                        <a:lnSpc>
                          <a:spcPts val="1515"/>
                        </a:lnSpc>
                        <a:spcBef>
                          <a:spcPts val="0"/>
                        </a:spcBef>
                        <a:spcAft>
                          <a:spcPts val="0"/>
                        </a:spcAft>
                        <a:buClrTx/>
                        <a:buSzTx/>
                        <a:buFontTx/>
                        <a:buNone/>
                        <a:tabLst/>
                        <a:defRPr/>
                      </a:pPr>
                      <a:r>
                        <a:rPr lang="en-US" sz="1082" dirty="0">
                          <a:solidFill>
                            <a:srgbClr val="000000"/>
                          </a:solidFill>
                          <a:latin typeface="DM Sans"/>
                        </a:rPr>
                        <a:t>3:00-4:00</a:t>
                      </a:r>
                    </a:p>
                    <a:p>
                      <a:pPr marL="0" marR="0" lvl="0" indent="0" algn="ctr" defTabSz="914400" rtl="0" eaLnBrk="1" fontAlgn="auto" latinLnBrk="0" hangingPunct="1">
                        <a:lnSpc>
                          <a:spcPts val="1515"/>
                        </a:lnSpc>
                        <a:spcBef>
                          <a:spcPts val="0"/>
                        </a:spcBef>
                        <a:spcAft>
                          <a:spcPts val="0"/>
                        </a:spcAft>
                        <a:buClrTx/>
                        <a:buSzTx/>
                        <a:buFontTx/>
                        <a:buNone/>
                        <a:tabLst/>
                        <a:defRPr/>
                      </a:pP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pPr>
                      <a:r>
                        <a:rPr lang="en-US" sz="1082" dirty="0">
                          <a:solidFill>
                            <a:srgbClr val="000000"/>
                          </a:solidFill>
                          <a:latin typeface="DM Sans"/>
                        </a:rPr>
                        <a:t>Job Searching</a:t>
                      </a:r>
                    </a:p>
                    <a:p>
                      <a:pPr algn="ctr">
                        <a:lnSpc>
                          <a:spcPts val="1515"/>
                        </a:lnSpc>
                      </a:pPr>
                      <a:r>
                        <a:rPr lang="en-US" sz="1082" dirty="0">
                          <a:solidFill>
                            <a:srgbClr val="000000"/>
                          </a:solidFill>
                          <a:latin typeface="DM Sans"/>
                        </a:rPr>
                        <a:t>3:00-4:00</a:t>
                      </a:r>
                    </a:p>
                    <a:p>
                      <a:pPr algn="ctr">
                        <a:lnSpc>
                          <a:spcPts val="1515"/>
                        </a:lnSpc>
                      </a:pP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82802787"/>
                  </a:ext>
                </a:extLst>
              </a:tr>
            </a:tbl>
          </a:graphicData>
        </a:graphic>
      </p:graphicFrame>
      <p:grpSp>
        <p:nvGrpSpPr>
          <p:cNvPr id="3" name="Group 3"/>
          <p:cNvGrpSpPr/>
          <p:nvPr/>
        </p:nvGrpSpPr>
        <p:grpSpPr>
          <a:xfrm>
            <a:off x="184646" y="1589490"/>
            <a:ext cx="2426446" cy="4582470"/>
            <a:chOff x="0" y="0"/>
            <a:chExt cx="883905" cy="1669301"/>
          </a:xfrm>
        </p:grpSpPr>
        <p:sp>
          <p:nvSpPr>
            <p:cNvPr id="4" name="Freeform 4"/>
            <p:cNvSpPr/>
            <p:nvPr/>
          </p:nvSpPr>
          <p:spPr>
            <a:xfrm>
              <a:off x="0" y="0"/>
              <a:ext cx="868775" cy="1669301"/>
            </a:xfrm>
            <a:custGeom>
              <a:avLst/>
              <a:gdLst/>
              <a:ahLst/>
              <a:cxnLst/>
              <a:rect l="l" t="t" r="r" b="b"/>
              <a:pathLst>
                <a:path w="868775" h="1669301">
                  <a:moveTo>
                    <a:pt x="0" y="0"/>
                  </a:moveTo>
                  <a:lnTo>
                    <a:pt x="868775" y="0"/>
                  </a:lnTo>
                  <a:lnTo>
                    <a:pt x="868775" y="1669301"/>
                  </a:lnTo>
                  <a:lnTo>
                    <a:pt x="0" y="1669301"/>
                  </a:lnTo>
                  <a:close/>
                </a:path>
              </a:pathLst>
            </a:custGeom>
            <a:solidFill>
              <a:srgbClr val="34586E"/>
            </a:solidFill>
            <a:ln w="9525" cap="sq">
              <a:solidFill>
                <a:srgbClr val="000000"/>
              </a:solidFill>
              <a:prstDash val="solid"/>
              <a:miter/>
            </a:ln>
          </p:spPr>
          <p:txBody>
            <a:bodyPr/>
            <a:lstStyle/>
            <a:p>
              <a:endParaRPr lang="en-GB"/>
            </a:p>
          </p:txBody>
        </p:sp>
        <p:sp>
          <p:nvSpPr>
            <p:cNvPr id="5" name="TextBox 5"/>
            <p:cNvSpPr txBox="1"/>
            <p:nvPr/>
          </p:nvSpPr>
          <p:spPr>
            <a:xfrm>
              <a:off x="15130" y="22839"/>
              <a:ext cx="868775" cy="1620157"/>
            </a:xfrm>
            <a:prstGeom prst="rect">
              <a:avLst/>
            </a:prstGeom>
          </p:spPr>
          <p:txBody>
            <a:bodyPr lIns="50800" tIns="50800" rIns="50800" bIns="50800" rtlCol="0" anchor="ctr"/>
            <a:lstStyle/>
            <a:p>
              <a:pPr algn="ctr">
                <a:lnSpc>
                  <a:spcPts val="2379"/>
                </a:lnSpc>
              </a:pPr>
              <a:r>
                <a:rPr lang="en-US" sz="1699" u="sng" dirty="0">
                  <a:solidFill>
                    <a:srgbClr val="FFFFFF"/>
                  </a:solidFill>
                  <a:latin typeface="DM Sans"/>
                </a:rPr>
                <a:t>Information</a:t>
              </a:r>
            </a:p>
            <a:p>
              <a:pPr algn="ctr">
                <a:lnSpc>
                  <a:spcPts val="2379"/>
                </a:lnSpc>
              </a:pPr>
              <a:r>
                <a:rPr lang="en-US" sz="1000" dirty="0">
                  <a:solidFill>
                    <a:srgbClr val="FFFFFF"/>
                  </a:solidFill>
                  <a:latin typeface="DM Sans" pitchFamily="2" charset="0"/>
                </a:rPr>
                <a:t>Hub is at located at </a:t>
              </a:r>
              <a:r>
                <a:rPr lang="en-GB" sz="1000" dirty="0">
                  <a:solidFill>
                    <a:srgbClr val="FFFFFF"/>
                  </a:solidFill>
                  <a:latin typeface="DM Sans" pitchFamily="2" charset="0"/>
                </a:rPr>
                <a:t>State House, Dale St., L2 4TR</a:t>
              </a:r>
              <a:endParaRPr lang="en-GB" sz="1000" b="0" i="0" dirty="0">
                <a:solidFill>
                  <a:schemeClr val="bg1"/>
                </a:solidFill>
                <a:effectLst/>
                <a:latin typeface="DM Sans" pitchFamily="2" charset="0"/>
              </a:endParaRPr>
            </a:p>
            <a:p>
              <a:pPr algn="ctr">
                <a:lnSpc>
                  <a:spcPts val="2379"/>
                </a:lnSpc>
              </a:pPr>
              <a:r>
                <a:rPr lang="en-US" sz="1000" dirty="0">
                  <a:solidFill>
                    <a:schemeClr val="bg1"/>
                  </a:solidFill>
                  <a:latin typeface="DM Sans" pitchFamily="2" charset="0"/>
                </a:rPr>
                <a:t>Visual art and music session offer participants to engage with new activities and help them find positive ways of spending time. Guest speakers will explain their own stories, including lived experience, and help participants find more hope, optimism, motivation. Could I be a mentor focuses on skills needed to become a mentor, reflection on the participant’s journey and  exploring if they could become a mentor in the future.</a:t>
              </a:r>
              <a:endParaRPr lang="en-US" sz="1699" dirty="0">
                <a:solidFill>
                  <a:srgbClr val="FFFFFF"/>
                </a:solidFill>
                <a:latin typeface="DM Sans"/>
              </a:endParaRPr>
            </a:p>
          </p:txBody>
        </p:sp>
      </p:grpSp>
      <p:grpSp>
        <p:nvGrpSpPr>
          <p:cNvPr id="46" name="Group 46"/>
          <p:cNvGrpSpPr/>
          <p:nvPr/>
        </p:nvGrpSpPr>
        <p:grpSpPr>
          <a:xfrm rot="2700000">
            <a:off x="170282" y="1049731"/>
            <a:ext cx="293842" cy="293842"/>
            <a:chOff x="0" y="0"/>
            <a:chExt cx="812800" cy="812800"/>
          </a:xfrm>
        </p:grpSpPr>
        <p:sp>
          <p:nvSpPr>
            <p:cNvPr id="47" name="Freeform 47"/>
            <p:cNvSpPr/>
            <p:nvPr/>
          </p:nvSpPr>
          <p:spPr>
            <a:xfrm>
              <a:off x="0" y="0"/>
              <a:ext cx="812800" cy="812800"/>
            </a:xfrm>
            <a:custGeom>
              <a:avLst/>
              <a:gdLst/>
              <a:ahLst/>
              <a:cxnLst/>
              <a:rect l="l" t="t" r="r" b="b"/>
              <a:pathLst>
                <a:path w="812800" h="812800">
                  <a:moveTo>
                    <a:pt x="406400" y="0"/>
                  </a:moveTo>
                  <a:lnTo>
                    <a:pt x="812800" y="406400"/>
                  </a:lnTo>
                  <a:lnTo>
                    <a:pt x="406400" y="812800"/>
                  </a:lnTo>
                  <a:lnTo>
                    <a:pt x="0" y="406400"/>
                  </a:lnTo>
                  <a:lnTo>
                    <a:pt x="406400" y="0"/>
                  </a:lnTo>
                  <a:close/>
                </a:path>
              </a:pathLst>
            </a:custGeom>
            <a:solidFill>
              <a:srgbClr val="E13716"/>
            </a:solidFill>
          </p:spPr>
          <p:txBody>
            <a:bodyPr/>
            <a:lstStyle/>
            <a:p>
              <a:endParaRPr lang="en-GB"/>
            </a:p>
          </p:txBody>
        </p:sp>
        <p:sp>
          <p:nvSpPr>
            <p:cNvPr id="48" name="TextBox 48"/>
            <p:cNvSpPr txBox="1"/>
            <p:nvPr/>
          </p:nvSpPr>
          <p:spPr>
            <a:xfrm>
              <a:off x="139700" y="111125"/>
              <a:ext cx="533400" cy="561975"/>
            </a:xfrm>
            <a:prstGeom prst="rect">
              <a:avLst/>
            </a:prstGeom>
          </p:spPr>
          <p:txBody>
            <a:bodyPr lIns="50800" tIns="50800" rIns="50800" bIns="50800" rtlCol="0" anchor="ctr"/>
            <a:lstStyle/>
            <a:p>
              <a:pPr algn="ctr">
                <a:lnSpc>
                  <a:spcPts val="2379"/>
                </a:lnSpc>
              </a:pPr>
              <a:endParaRPr/>
            </a:p>
          </p:txBody>
        </p:sp>
      </p:grpSp>
      <p:grpSp>
        <p:nvGrpSpPr>
          <p:cNvPr id="62" name="Group 62"/>
          <p:cNvGrpSpPr/>
          <p:nvPr/>
        </p:nvGrpSpPr>
        <p:grpSpPr>
          <a:xfrm>
            <a:off x="195716" y="593502"/>
            <a:ext cx="242972" cy="242972"/>
            <a:chOff x="0" y="0"/>
            <a:chExt cx="812800" cy="812800"/>
          </a:xfrm>
        </p:grpSpPr>
        <p:sp>
          <p:nvSpPr>
            <p:cNvPr id="63" name="Freeform 63"/>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64" name="TextBox 64"/>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a:p>
          </p:txBody>
        </p:sp>
      </p:grpSp>
      <p:grpSp>
        <p:nvGrpSpPr>
          <p:cNvPr id="65" name="Group 65"/>
          <p:cNvGrpSpPr/>
          <p:nvPr/>
        </p:nvGrpSpPr>
        <p:grpSpPr>
          <a:xfrm>
            <a:off x="206787" y="181493"/>
            <a:ext cx="220832" cy="193228"/>
            <a:chOff x="0" y="0"/>
            <a:chExt cx="812800" cy="711200"/>
          </a:xfrm>
        </p:grpSpPr>
        <p:sp>
          <p:nvSpPr>
            <p:cNvPr id="66" name="Freeform 66"/>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67" name="TextBox 67"/>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sp>
        <p:nvSpPr>
          <p:cNvPr id="69" name="TextBox 69"/>
          <p:cNvSpPr txBox="1"/>
          <p:nvPr/>
        </p:nvSpPr>
        <p:spPr>
          <a:xfrm>
            <a:off x="2682767" y="89855"/>
            <a:ext cx="4628608" cy="599459"/>
          </a:xfrm>
          <a:prstGeom prst="rect">
            <a:avLst/>
          </a:prstGeom>
        </p:spPr>
        <p:txBody>
          <a:bodyPr wrap="square" lIns="0" tIns="0" rIns="0" bIns="0" rtlCol="0" anchor="t">
            <a:spAutoFit/>
          </a:bodyPr>
          <a:lstStyle/>
          <a:p>
            <a:pPr>
              <a:lnSpc>
                <a:spcPts val="4899"/>
              </a:lnSpc>
              <a:spcBef>
                <a:spcPct val="0"/>
              </a:spcBef>
            </a:pPr>
            <a:r>
              <a:rPr lang="en-US" sz="3499" u="sng" dirty="0">
                <a:solidFill>
                  <a:srgbClr val="000000"/>
                </a:solidFill>
                <a:latin typeface="DM Sans Bold"/>
              </a:rPr>
              <a:t>FEBRUARY - WEEK 2</a:t>
            </a:r>
          </a:p>
        </p:txBody>
      </p:sp>
      <p:sp>
        <p:nvSpPr>
          <p:cNvPr id="70" name="TextBox 70"/>
          <p:cNvSpPr txBox="1"/>
          <p:nvPr/>
        </p:nvSpPr>
        <p:spPr>
          <a:xfrm>
            <a:off x="658981" y="127955"/>
            <a:ext cx="1826812" cy="346075"/>
          </a:xfrm>
          <a:prstGeom prst="rect">
            <a:avLst/>
          </a:prstGeom>
        </p:spPr>
        <p:txBody>
          <a:bodyPr lIns="0" tIns="0" rIns="0" bIns="0" rtlCol="0" anchor="t">
            <a:spAutoFit/>
          </a:bodyPr>
          <a:lstStyle/>
          <a:p>
            <a:pPr>
              <a:lnSpc>
                <a:spcPts val="1400"/>
              </a:lnSpc>
              <a:spcBef>
                <a:spcPct val="0"/>
              </a:spcBef>
            </a:pPr>
            <a:r>
              <a:rPr lang="en-US" sz="1000">
                <a:solidFill>
                  <a:srgbClr val="000000"/>
                </a:solidFill>
                <a:latin typeface="DM Sans"/>
              </a:rPr>
              <a:t>Self: Activities that work on the individual</a:t>
            </a:r>
          </a:p>
        </p:txBody>
      </p:sp>
      <p:sp>
        <p:nvSpPr>
          <p:cNvPr id="71" name="TextBox 71"/>
          <p:cNvSpPr txBox="1"/>
          <p:nvPr/>
        </p:nvSpPr>
        <p:spPr>
          <a:xfrm>
            <a:off x="658981" y="545468"/>
            <a:ext cx="1910578" cy="346075"/>
          </a:xfrm>
          <a:prstGeom prst="rect">
            <a:avLst/>
          </a:prstGeom>
        </p:spPr>
        <p:txBody>
          <a:bodyPr lIns="0" tIns="0" rIns="0" bIns="0" rtlCol="0" anchor="t">
            <a:spAutoFit/>
          </a:bodyPr>
          <a:lstStyle/>
          <a:p>
            <a:pPr>
              <a:lnSpc>
                <a:spcPts val="1400"/>
              </a:lnSpc>
              <a:spcBef>
                <a:spcPct val="0"/>
              </a:spcBef>
            </a:pPr>
            <a:r>
              <a:rPr lang="en-US" sz="1000">
                <a:solidFill>
                  <a:srgbClr val="000000"/>
                </a:solidFill>
                <a:latin typeface="DM Sans"/>
              </a:rPr>
              <a:t>Relationships: Activities that work with peers/families/friends</a:t>
            </a:r>
          </a:p>
        </p:txBody>
      </p:sp>
      <p:sp>
        <p:nvSpPr>
          <p:cNvPr id="72" name="TextBox 72"/>
          <p:cNvSpPr txBox="1"/>
          <p:nvPr/>
        </p:nvSpPr>
        <p:spPr>
          <a:xfrm>
            <a:off x="658981" y="960299"/>
            <a:ext cx="1826812" cy="517525"/>
          </a:xfrm>
          <a:prstGeom prst="rect">
            <a:avLst/>
          </a:prstGeom>
        </p:spPr>
        <p:txBody>
          <a:bodyPr lIns="0" tIns="0" rIns="0" bIns="0" rtlCol="0" anchor="t">
            <a:spAutoFit/>
          </a:bodyPr>
          <a:lstStyle/>
          <a:p>
            <a:pPr>
              <a:lnSpc>
                <a:spcPts val="1400"/>
              </a:lnSpc>
              <a:spcBef>
                <a:spcPct val="0"/>
              </a:spcBef>
            </a:pPr>
            <a:r>
              <a:rPr lang="en-US" sz="1000" dirty="0">
                <a:solidFill>
                  <a:srgbClr val="000000"/>
                </a:solidFill>
                <a:latin typeface="DM Sans"/>
              </a:rPr>
              <a:t>Society: Activities contributing to the community outside of the CFO Activity Hub</a:t>
            </a:r>
          </a:p>
        </p:txBody>
      </p:sp>
      <p:grpSp>
        <p:nvGrpSpPr>
          <p:cNvPr id="68" name="Group 49">
            <a:extLst>
              <a:ext uri="{FF2B5EF4-FFF2-40B4-BE49-F238E27FC236}">
                <a16:creationId xmlns:a16="http://schemas.microsoft.com/office/drawing/2014/main" id="{171C68FD-A500-74D8-7FD7-9684FEA5BAD2}"/>
              </a:ext>
            </a:extLst>
          </p:cNvPr>
          <p:cNvGrpSpPr/>
          <p:nvPr/>
        </p:nvGrpSpPr>
        <p:grpSpPr>
          <a:xfrm>
            <a:off x="344097" y="6391036"/>
            <a:ext cx="2066012" cy="747035"/>
            <a:chOff x="183080" y="0"/>
            <a:chExt cx="2754682" cy="996046"/>
          </a:xfrm>
        </p:grpSpPr>
        <p:sp>
          <p:nvSpPr>
            <p:cNvPr id="73" name="Freeform 50">
              <a:extLst>
                <a:ext uri="{FF2B5EF4-FFF2-40B4-BE49-F238E27FC236}">
                  <a16:creationId xmlns:a16="http://schemas.microsoft.com/office/drawing/2014/main" id="{B5557DC7-BCF0-0608-40B0-84E41ABA6FD3}"/>
                </a:ext>
              </a:extLst>
            </p:cNvPr>
            <p:cNvSpPr/>
            <p:nvPr/>
          </p:nvSpPr>
          <p:spPr>
            <a:xfrm>
              <a:off x="694021" y="0"/>
              <a:ext cx="1741685" cy="680233"/>
            </a:xfrm>
            <a:custGeom>
              <a:avLst/>
              <a:gdLst/>
              <a:ahLst/>
              <a:cxnLst/>
              <a:rect l="l" t="t" r="r" b="b"/>
              <a:pathLst>
                <a:path w="1741685" h="680233">
                  <a:moveTo>
                    <a:pt x="0" y="0"/>
                  </a:moveTo>
                  <a:lnTo>
                    <a:pt x="1741685" y="0"/>
                  </a:lnTo>
                  <a:lnTo>
                    <a:pt x="1741685" y="680233"/>
                  </a:lnTo>
                  <a:lnTo>
                    <a:pt x="0" y="680233"/>
                  </a:lnTo>
                  <a:lnTo>
                    <a:pt x="0" y="0"/>
                  </a:lnTo>
                  <a:close/>
                </a:path>
              </a:pathLst>
            </a:custGeom>
            <a:blipFill>
              <a:blip r:embed="rId2"/>
              <a:stretch>
                <a:fillRect t="-974" b="-974"/>
              </a:stretch>
            </a:blipFill>
          </p:spPr>
          <p:txBody>
            <a:bodyPr/>
            <a:lstStyle/>
            <a:p>
              <a:endParaRPr lang="en-GB"/>
            </a:p>
          </p:txBody>
        </p:sp>
        <p:sp>
          <p:nvSpPr>
            <p:cNvPr id="74" name="TextBox 52">
              <a:extLst>
                <a:ext uri="{FF2B5EF4-FFF2-40B4-BE49-F238E27FC236}">
                  <a16:creationId xmlns:a16="http://schemas.microsoft.com/office/drawing/2014/main" id="{D0A27E18-8350-D282-4E86-98C3339D5C64}"/>
                </a:ext>
              </a:extLst>
            </p:cNvPr>
            <p:cNvSpPr txBox="1"/>
            <p:nvPr/>
          </p:nvSpPr>
          <p:spPr>
            <a:xfrm>
              <a:off x="183080" y="842158"/>
              <a:ext cx="2754682" cy="153888"/>
            </a:xfrm>
            <a:prstGeom prst="rect">
              <a:avLst/>
            </a:prstGeom>
          </p:spPr>
          <p:txBody>
            <a:bodyPr lIns="0" tIns="0" rIns="0" bIns="0" rtlCol="0" anchor="t">
              <a:spAutoFit/>
            </a:bodyPr>
            <a:lstStyle/>
            <a:p>
              <a:pPr algn="ctr">
                <a:lnSpc>
                  <a:spcPts val="877"/>
                </a:lnSpc>
              </a:pPr>
              <a:r>
                <a:rPr lang="en-US" sz="750" dirty="0">
                  <a:solidFill>
                    <a:srgbClr val="000000"/>
                  </a:solidFill>
                  <a:latin typeface="DM Sans"/>
                </a:rPr>
                <a:t>This </a:t>
              </a:r>
              <a:r>
                <a:rPr lang="en-US" sz="750" dirty="0" err="1">
                  <a:solidFill>
                    <a:srgbClr val="000000"/>
                  </a:solidFill>
                  <a:latin typeface="DM Sans"/>
                </a:rPr>
                <a:t>programme</a:t>
              </a:r>
              <a:r>
                <a:rPr lang="en-US" sz="750" dirty="0">
                  <a:solidFill>
                    <a:srgbClr val="000000"/>
                  </a:solidFill>
                  <a:latin typeface="DM Sans"/>
                </a:rPr>
                <a:t> is delivered by HMPPS CFO</a:t>
              </a:r>
            </a:p>
          </p:txBody>
        </p:sp>
      </p:grpSp>
      <p:pic>
        <p:nvPicPr>
          <p:cNvPr id="10" name="Picture 2" descr="GC_Landscape_RGB">
            <a:extLst>
              <a:ext uri="{FF2B5EF4-FFF2-40B4-BE49-F238E27FC236}">
                <a16:creationId xmlns:a16="http://schemas.microsoft.com/office/drawing/2014/main" id="{E8DAF822-17D6-DBE8-7774-7288F2B67FD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453405" y="256330"/>
            <a:ext cx="847613" cy="363975"/>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25" descr="People filling documents">
            <a:extLst>
              <a:ext uri="{FF2B5EF4-FFF2-40B4-BE49-F238E27FC236}">
                <a16:creationId xmlns:a16="http://schemas.microsoft.com/office/drawing/2014/main" id="{4F705850-4147-62D0-3342-EF1B842F241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063374" y="6978674"/>
            <a:ext cx="618026" cy="411806"/>
          </a:xfrm>
          <a:prstGeom prst="rect">
            <a:avLst/>
          </a:prstGeom>
        </p:spPr>
      </p:pic>
      <p:pic>
        <p:nvPicPr>
          <p:cNvPr id="27" name="Picture 26" descr="Two people in office">
            <a:extLst>
              <a:ext uri="{FF2B5EF4-FFF2-40B4-BE49-F238E27FC236}">
                <a16:creationId xmlns:a16="http://schemas.microsoft.com/office/drawing/2014/main" id="{0DB5A30A-7353-72E4-F69C-68317A0F128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716124" y="7030146"/>
            <a:ext cx="561894" cy="374997"/>
          </a:xfrm>
          <a:prstGeom prst="rect">
            <a:avLst/>
          </a:prstGeom>
        </p:spPr>
      </p:pic>
      <p:pic>
        <p:nvPicPr>
          <p:cNvPr id="28" name="Picture 27" descr="Assorted colorful toy blocks">
            <a:extLst>
              <a:ext uri="{FF2B5EF4-FFF2-40B4-BE49-F238E27FC236}">
                <a16:creationId xmlns:a16="http://schemas.microsoft.com/office/drawing/2014/main" id="{B62B6514-2EAA-C46C-A69A-09C7B4E29AFC}"/>
              </a:ext>
            </a:extLst>
          </p:cNvPr>
          <p:cNvPicPr>
            <a:picLocks noChangeAspect="1"/>
          </p:cNvPicPr>
          <p:nvPr/>
        </p:nvPicPr>
        <p:blipFill>
          <a:blip r:embed="rId6" cstate="print">
            <a:extLst>
              <a:ext uri="{BEBA8EAE-BF5A-486C-A8C5-ECC9F3942E4B}">
                <a14:imgProps xmlns:a14="http://schemas.microsoft.com/office/drawing/2010/main">
                  <a14:imgLayer r:embed="rId7">
                    <a14:imgEffect>
                      <a14:backgroundRemoval t="3473" b="95598" l="1777" r="89987">
                        <a14:foregroundMark x1="30659" y1="28110" x2="30659" y2="28110"/>
                        <a14:foregroundMark x1="30767" y1="42407" x2="30767" y2="42407"/>
                        <a14:foregroundMark x1="33997" y1="45638" x2="33997" y2="45638"/>
                        <a14:foregroundMark x1="31844" y1="56866" x2="31844" y2="56866"/>
                        <a14:foregroundMark x1="15532" y1="44911" x2="15532" y2="44911"/>
                        <a14:foregroundMark x1="11413" y1="54200" x2="11413" y2="54200"/>
                        <a14:foregroundMark x1="6595" y1="60380" x2="6595" y2="60380"/>
                        <a14:foregroundMark x1="43742" y1="55089" x2="43742" y2="55089"/>
                        <a14:foregroundMark x1="8452" y1="8481" x2="8452" y2="8481"/>
                        <a14:foregroundMark x1="7187" y1="13530" x2="7187" y2="13530"/>
                        <a14:foregroundMark x1="1857" y1="17488" x2="1857" y2="17488"/>
                        <a14:foregroundMark x1="2261" y1="31220" x2="2261" y2="31220"/>
                        <a14:foregroundMark x1="14051" y1="90186" x2="14051" y2="90186"/>
                        <a14:foregroundMark x1="5222" y1="95638" x2="5222" y2="95638"/>
                        <a14:foregroundMark x1="32544" y1="3473" x2="32544" y2="3473"/>
                      </a14:backgroundRemoval>
                    </a14:imgEffect>
                  </a14:imgLayer>
                </a14:imgProps>
              </a:ext>
              <a:ext uri="{28A0092B-C50C-407E-A947-70E740481C1C}">
                <a14:useLocalDpi xmlns:a14="http://schemas.microsoft.com/office/drawing/2010/main" val="0"/>
              </a:ext>
            </a:extLst>
          </a:blip>
          <a:stretch>
            <a:fillRect/>
          </a:stretch>
        </p:blipFill>
        <p:spPr>
          <a:xfrm>
            <a:off x="4661790" y="5836382"/>
            <a:ext cx="667043" cy="444651"/>
          </a:xfrm>
          <a:prstGeom prst="rect">
            <a:avLst/>
          </a:prstGeom>
        </p:spPr>
      </p:pic>
      <p:pic>
        <p:nvPicPr>
          <p:cNvPr id="32" name="Picture 31" descr="Pen placed on top of a signature line">
            <a:extLst>
              <a:ext uri="{FF2B5EF4-FFF2-40B4-BE49-F238E27FC236}">
                <a16:creationId xmlns:a16="http://schemas.microsoft.com/office/drawing/2014/main" id="{FE8662D3-8ACA-D635-0A9D-9B9D21DA4BF8}"/>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960513" y="7080363"/>
            <a:ext cx="468209" cy="312082"/>
          </a:xfrm>
          <a:prstGeom prst="rect">
            <a:avLst/>
          </a:prstGeom>
        </p:spPr>
      </p:pic>
      <p:pic>
        <p:nvPicPr>
          <p:cNvPr id="33" name="Picture 32" descr="Magnifier placed on a white background">
            <a:extLst>
              <a:ext uri="{FF2B5EF4-FFF2-40B4-BE49-F238E27FC236}">
                <a16:creationId xmlns:a16="http://schemas.microsoft.com/office/drawing/2014/main" id="{94148F95-6529-C84C-E936-54C61149E525}"/>
              </a:ext>
            </a:extLst>
          </p:cNvPr>
          <p:cNvPicPr>
            <a:picLocks noChangeAspect="1"/>
          </p:cNvPicPr>
          <p:nvPr/>
        </p:nvPicPr>
        <p:blipFill>
          <a:blip r:embed="rId9" cstate="print">
            <a:extLst>
              <a:ext uri="{BEBA8EAE-BF5A-486C-A8C5-ECC9F3942E4B}">
                <a14:imgProps xmlns:a14="http://schemas.microsoft.com/office/drawing/2010/main">
                  <a14:imgLayer r:embed="rId10">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9378798" y="6989665"/>
            <a:ext cx="787518" cy="525012"/>
          </a:xfrm>
          <a:prstGeom prst="rect">
            <a:avLst/>
          </a:prstGeom>
        </p:spPr>
      </p:pic>
      <p:sp>
        <p:nvSpPr>
          <p:cNvPr id="36" name="TextBox 64">
            <a:extLst>
              <a:ext uri="{FF2B5EF4-FFF2-40B4-BE49-F238E27FC236}">
                <a16:creationId xmlns:a16="http://schemas.microsoft.com/office/drawing/2014/main" id="{AE6410DB-DB92-749C-57A1-78C6A49877EE}"/>
              </a:ext>
            </a:extLst>
          </p:cNvPr>
          <p:cNvSpPr txBox="1"/>
          <p:nvPr/>
        </p:nvSpPr>
        <p:spPr>
          <a:xfrm>
            <a:off x="421044" y="729373"/>
            <a:ext cx="197415" cy="205957"/>
          </a:xfrm>
          <a:prstGeom prst="rect">
            <a:avLst/>
          </a:prstGeom>
        </p:spPr>
        <p:txBody>
          <a:bodyPr lIns="50800" tIns="50800" rIns="50800" bIns="50800" rtlCol="0" anchor="ctr"/>
          <a:lstStyle/>
          <a:p>
            <a:pPr algn="ctr">
              <a:lnSpc>
                <a:spcPts val="2379"/>
              </a:lnSpc>
            </a:pPr>
            <a:endParaRPr dirty="0"/>
          </a:p>
        </p:txBody>
      </p:sp>
      <p:grpSp>
        <p:nvGrpSpPr>
          <p:cNvPr id="37" name="Group 65">
            <a:extLst>
              <a:ext uri="{FF2B5EF4-FFF2-40B4-BE49-F238E27FC236}">
                <a16:creationId xmlns:a16="http://schemas.microsoft.com/office/drawing/2014/main" id="{25ABB69F-449D-B6C2-C8D3-38E3A3CBC8CE}"/>
              </a:ext>
            </a:extLst>
          </p:cNvPr>
          <p:cNvGrpSpPr/>
          <p:nvPr/>
        </p:nvGrpSpPr>
        <p:grpSpPr>
          <a:xfrm>
            <a:off x="5634205" y="3920101"/>
            <a:ext cx="220832" cy="193228"/>
            <a:chOff x="0" y="0"/>
            <a:chExt cx="812800" cy="711200"/>
          </a:xfrm>
        </p:grpSpPr>
        <p:sp>
          <p:nvSpPr>
            <p:cNvPr id="38" name="Freeform 66">
              <a:extLst>
                <a:ext uri="{FF2B5EF4-FFF2-40B4-BE49-F238E27FC236}">
                  <a16:creationId xmlns:a16="http://schemas.microsoft.com/office/drawing/2014/main" id="{33237A5D-B538-0A51-08D5-88A19D7B3E92}"/>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39" name="TextBox 67">
              <a:extLst>
                <a:ext uri="{FF2B5EF4-FFF2-40B4-BE49-F238E27FC236}">
                  <a16:creationId xmlns:a16="http://schemas.microsoft.com/office/drawing/2014/main" id="{3F06AE9F-4F2B-CF0B-8164-42AEDFE0BF4E}"/>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40" name="Group 65">
            <a:extLst>
              <a:ext uri="{FF2B5EF4-FFF2-40B4-BE49-F238E27FC236}">
                <a16:creationId xmlns:a16="http://schemas.microsoft.com/office/drawing/2014/main" id="{68ABE280-0446-E291-E63B-7EAE4E01D00C}"/>
              </a:ext>
            </a:extLst>
          </p:cNvPr>
          <p:cNvGrpSpPr/>
          <p:nvPr/>
        </p:nvGrpSpPr>
        <p:grpSpPr>
          <a:xfrm>
            <a:off x="3816024" y="6101607"/>
            <a:ext cx="220832" cy="193228"/>
            <a:chOff x="0" y="0"/>
            <a:chExt cx="812800" cy="711200"/>
          </a:xfrm>
        </p:grpSpPr>
        <p:sp>
          <p:nvSpPr>
            <p:cNvPr id="41" name="Freeform 66">
              <a:extLst>
                <a:ext uri="{FF2B5EF4-FFF2-40B4-BE49-F238E27FC236}">
                  <a16:creationId xmlns:a16="http://schemas.microsoft.com/office/drawing/2014/main" id="{BA6FE1DD-B73F-59E7-7516-E5F0660362E4}"/>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42" name="TextBox 67">
              <a:extLst>
                <a:ext uri="{FF2B5EF4-FFF2-40B4-BE49-F238E27FC236}">
                  <a16:creationId xmlns:a16="http://schemas.microsoft.com/office/drawing/2014/main" id="{79C5C837-AAC1-A683-306E-999F6AAAB35E}"/>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grpSp>
        <p:nvGrpSpPr>
          <p:cNvPr id="43" name="Group 65">
            <a:extLst>
              <a:ext uri="{FF2B5EF4-FFF2-40B4-BE49-F238E27FC236}">
                <a16:creationId xmlns:a16="http://schemas.microsoft.com/office/drawing/2014/main" id="{19E26DC2-E182-CBB7-3AC9-D500E12A32BC}"/>
              </a:ext>
            </a:extLst>
          </p:cNvPr>
          <p:cNvGrpSpPr/>
          <p:nvPr/>
        </p:nvGrpSpPr>
        <p:grpSpPr>
          <a:xfrm>
            <a:off x="5612065" y="6093066"/>
            <a:ext cx="220832" cy="193228"/>
            <a:chOff x="0" y="0"/>
            <a:chExt cx="812800" cy="711200"/>
          </a:xfrm>
        </p:grpSpPr>
        <p:sp>
          <p:nvSpPr>
            <p:cNvPr id="44" name="Freeform 66">
              <a:extLst>
                <a:ext uri="{FF2B5EF4-FFF2-40B4-BE49-F238E27FC236}">
                  <a16:creationId xmlns:a16="http://schemas.microsoft.com/office/drawing/2014/main" id="{80AD5C66-F61D-B638-2EAB-72AE7A1643AD}"/>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45" name="TextBox 67">
              <a:extLst>
                <a:ext uri="{FF2B5EF4-FFF2-40B4-BE49-F238E27FC236}">
                  <a16:creationId xmlns:a16="http://schemas.microsoft.com/office/drawing/2014/main" id="{A6701A0B-F2E9-3B01-A7C8-88B4F39A3373}"/>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grpSp>
        <p:nvGrpSpPr>
          <p:cNvPr id="49" name="Group 65">
            <a:extLst>
              <a:ext uri="{FF2B5EF4-FFF2-40B4-BE49-F238E27FC236}">
                <a16:creationId xmlns:a16="http://schemas.microsoft.com/office/drawing/2014/main" id="{A5B9E5E6-6FB9-C007-3B5B-F1E7E6CA9761}"/>
              </a:ext>
            </a:extLst>
          </p:cNvPr>
          <p:cNvGrpSpPr/>
          <p:nvPr/>
        </p:nvGrpSpPr>
        <p:grpSpPr>
          <a:xfrm>
            <a:off x="5623135" y="7171203"/>
            <a:ext cx="220832" cy="193228"/>
            <a:chOff x="0" y="0"/>
            <a:chExt cx="812800" cy="711200"/>
          </a:xfrm>
        </p:grpSpPr>
        <p:sp>
          <p:nvSpPr>
            <p:cNvPr id="50" name="Freeform 66">
              <a:extLst>
                <a:ext uri="{FF2B5EF4-FFF2-40B4-BE49-F238E27FC236}">
                  <a16:creationId xmlns:a16="http://schemas.microsoft.com/office/drawing/2014/main" id="{26A214E7-69E4-3817-1642-58B07BEA6B95}"/>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51" name="TextBox 67">
              <a:extLst>
                <a:ext uri="{FF2B5EF4-FFF2-40B4-BE49-F238E27FC236}">
                  <a16:creationId xmlns:a16="http://schemas.microsoft.com/office/drawing/2014/main" id="{183AC087-0123-0F84-F30D-055F356113EC}"/>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grpSp>
        <p:nvGrpSpPr>
          <p:cNvPr id="52" name="Group 65">
            <a:extLst>
              <a:ext uri="{FF2B5EF4-FFF2-40B4-BE49-F238E27FC236}">
                <a16:creationId xmlns:a16="http://schemas.microsoft.com/office/drawing/2014/main" id="{6C35F038-9ACD-FCA2-662B-205D46CBC2CF}"/>
              </a:ext>
            </a:extLst>
          </p:cNvPr>
          <p:cNvGrpSpPr/>
          <p:nvPr/>
        </p:nvGrpSpPr>
        <p:grpSpPr>
          <a:xfrm>
            <a:off x="3796960" y="7171203"/>
            <a:ext cx="220832" cy="193228"/>
            <a:chOff x="0" y="0"/>
            <a:chExt cx="812800" cy="711200"/>
          </a:xfrm>
        </p:grpSpPr>
        <p:sp>
          <p:nvSpPr>
            <p:cNvPr id="53" name="Freeform 66">
              <a:extLst>
                <a:ext uri="{FF2B5EF4-FFF2-40B4-BE49-F238E27FC236}">
                  <a16:creationId xmlns:a16="http://schemas.microsoft.com/office/drawing/2014/main" id="{29EC4B0C-8293-2592-511F-018DDE609B98}"/>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54" name="TextBox 67">
              <a:extLst>
                <a:ext uri="{FF2B5EF4-FFF2-40B4-BE49-F238E27FC236}">
                  <a16:creationId xmlns:a16="http://schemas.microsoft.com/office/drawing/2014/main" id="{0435B0A3-951A-2027-B75D-0CB4F1D27707}"/>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sp>
        <p:nvSpPr>
          <p:cNvPr id="75" name="Freeform 66">
            <a:extLst>
              <a:ext uri="{FF2B5EF4-FFF2-40B4-BE49-F238E27FC236}">
                <a16:creationId xmlns:a16="http://schemas.microsoft.com/office/drawing/2014/main" id="{A84BA306-640B-3169-5C7A-0CE669516026}"/>
              </a:ext>
            </a:extLst>
          </p:cNvPr>
          <p:cNvSpPr/>
          <p:nvPr/>
        </p:nvSpPr>
        <p:spPr>
          <a:xfrm>
            <a:off x="8685425" y="6085261"/>
            <a:ext cx="220832" cy="193228"/>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77" name="Freeform 66">
            <a:extLst>
              <a:ext uri="{FF2B5EF4-FFF2-40B4-BE49-F238E27FC236}">
                <a16:creationId xmlns:a16="http://schemas.microsoft.com/office/drawing/2014/main" id="{E5722C64-5831-268F-9EF8-F581F11EA171}"/>
              </a:ext>
            </a:extLst>
          </p:cNvPr>
          <p:cNvSpPr/>
          <p:nvPr/>
        </p:nvSpPr>
        <p:spPr>
          <a:xfrm>
            <a:off x="8651535" y="7150745"/>
            <a:ext cx="220832" cy="193228"/>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78" name="Freeform 66">
            <a:extLst>
              <a:ext uri="{FF2B5EF4-FFF2-40B4-BE49-F238E27FC236}">
                <a16:creationId xmlns:a16="http://schemas.microsoft.com/office/drawing/2014/main" id="{BF5E33A8-A0BF-8F87-CC60-F8597FC1B1B9}"/>
              </a:ext>
            </a:extLst>
          </p:cNvPr>
          <p:cNvSpPr/>
          <p:nvPr/>
        </p:nvSpPr>
        <p:spPr>
          <a:xfrm>
            <a:off x="10211212" y="7157401"/>
            <a:ext cx="220832" cy="193228"/>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79" name="Freeform 66">
            <a:extLst>
              <a:ext uri="{FF2B5EF4-FFF2-40B4-BE49-F238E27FC236}">
                <a16:creationId xmlns:a16="http://schemas.microsoft.com/office/drawing/2014/main" id="{114AEE2F-C5F9-4339-2B1A-048FB2A9A277}"/>
              </a:ext>
            </a:extLst>
          </p:cNvPr>
          <p:cNvSpPr/>
          <p:nvPr/>
        </p:nvSpPr>
        <p:spPr>
          <a:xfrm>
            <a:off x="10203201" y="6099750"/>
            <a:ext cx="220832" cy="193228"/>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grpSp>
        <p:nvGrpSpPr>
          <p:cNvPr id="6" name="Group 65">
            <a:extLst>
              <a:ext uri="{FF2B5EF4-FFF2-40B4-BE49-F238E27FC236}">
                <a16:creationId xmlns:a16="http://schemas.microsoft.com/office/drawing/2014/main" id="{D42082E3-47E3-B146-472B-60F6D5ABF3F0}"/>
              </a:ext>
            </a:extLst>
          </p:cNvPr>
          <p:cNvGrpSpPr/>
          <p:nvPr/>
        </p:nvGrpSpPr>
        <p:grpSpPr>
          <a:xfrm>
            <a:off x="10206570" y="2016569"/>
            <a:ext cx="220832" cy="193228"/>
            <a:chOff x="0" y="0"/>
            <a:chExt cx="812800" cy="711200"/>
          </a:xfrm>
        </p:grpSpPr>
        <p:sp>
          <p:nvSpPr>
            <p:cNvPr id="8" name="Freeform 66">
              <a:extLst>
                <a:ext uri="{FF2B5EF4-FFF2-40B4-BE49-F238E27FC236}">
                  <a16:creationId xmlns:a16="http://schemas.microsoft.com/office/drawing/2014/main" id="{FADF5832-9EC7-17ED-9CB0-AB97B19CBAF6}"/>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11" name="TextBox 67">
              <a:extLst>
                <a:ext uri="{FF2B5EF4-FFF2-40B4-BE49-F238E27FC236}">
                  <a16:creationId xmlns:a16="http://schemas.microsoft.com/office/drawing/2014/main" id="{B03DB2EC-1733-2894-DA55-32610CBF6018}"/>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12" name="Group 65">
            <a:extLst>
              <a:ext uri="{FF2B5EF4-FFF2-40B4-BE49-F238E27FC236}">
                <a16:creationId xmlns:a16="http://schemas.microsoft.com/office/drawing/2014/main" id="{3A3D2067-0178-1667-9466-79FB33BFB3F0}"/>
              </a:ext>
            </a:extLst>
          </p:cNvPr>
          <p:cNvGrpSpPr/>
          <p:nvPr/>
        </p:nvGrpSpPr>
        <p:grpSpPr>
          <a:xfrm>
            <a:off x="3781519" y="2004615"/>
            <a:ext cx="220832" cy="193228"/>
            <a:chOff x="0" y="0"/>
            <a:chExt cx="812800" cy="711200"/>
          </a:xfrm>
        </p:grpSpPr>
        <p:sp>
          <p:nvSpPr>
            <p:cNvPr id="15" name="Freeform 66">
              <a:extLst>
                <a:ext uri="{FF2B5EF4-FFF2-40B4-BE49-F238E27FC236}">
                  <a16:creationId xmlns:a16="http://schemas.microsoft.com/office/drawing/2014/main" id="{E56EBF80-3163-7F81-6BFE-C20DA122F3B9}"/>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16" name="TextBox 67">
              <a:extLst>
                <a:ext uri="{FF2B5EF4-FFF2-40B4-BE49-F238E27FC236}">
                  <a16:creationId xmlns:a16="http://schemas.microsoft.com/office/drawing/2014/main" id="{F0CEA964-5562-8BD3-C219-77D8B55BFAF2}"/>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grpSp>
        <p:nvGrpSpPr>
          <p:cNvPr id="18" name="Group 65">
            <a:extLst>
              <a:ext uri="{FF2B5EF4-FFF2-40B4-BE49-F238E27FC236}">
                <a16:creationId xmlns:a16="http://schemas.microsoft.com/office/drawing/2014/main" id="{F13BDA06-585F-9BB6-C10B-EAAD5492571D}"/>
              </a:ext>
            </a:extLst>
          </p:cNvPr>
          <p:cNvGrpSpPr/>
          <p:nvPr/>
        </p:nvGrpSpPr>
        <p:grpSpPr>
          <a:xfrm>
            <a:off x="3796960" y="3886028"/>
            <a:ext cx="220832" cy="193228"/>
            <a:chOff x="0" y="0"/>
            <a:chExt cx="812800" cy="711200"/>
          </a:xfrm>
        </p:grpSpPr>
        <p:sp>
          <p:nvSpPr>
            <p:cNvPr id="19" name="Freeform 66">
              <a:extLst>
                <a:ext uri="{FF2B5EF4-FFF2-40B4-BE49-F238E27FC236}">
                  <a16:creationId xmlns:a16="http://schemas.microsoft.com/office/drawing/2014/main" id="{2C1B8B20-6F76-777B-B9E1-E8AE7A7965D2}"/>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20" name="TextBox 67">
              <a:extLst>
                <a:ext uri="{FF2B5EF4-FFF2-40B4-BE49-F238E27FC236}">
                  <a16:creationId xmlns:a16="http://schemas.microsoft.com/office/drawing/2014/main" id="{ED8A8E94-1040-37E1-26D1-87DA679E0B11}"/>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sp>
        <p:nvSpPr>
          <p:cNvPr id="30" name="Freeform 63">
            <a:extLst>
              <a:ext uri="{FF2B5EF4-FFF2-40B4-BE49-F238E27FC236}">
                <a16:creationId xmlns:a16="http://schemas.microsoft.com/office/drawing/2014/main" id="{9921E68F-933C-27D1-56B9-3C76C96010E4}"/>
              </a:ext>
            </a:extLst>
          </p:cNvPr>
          <p:cNvSpPr/>
          <p:nvPr/>
        </p:nvSpPr>
        <p:spPr>
          <a:xfrm>
            <a:off x="7082929" y="1972158"/>
            <a:ext cx="242972" cy="242972"/>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31" name="Freeform 63">
            <a:extLst>
              <a:ext uri="{FF2B5EF4-FFF2-40B4-BE49-F238E27FC236}">
                <a16:creationId xmlns:a16="http://schemas.microsoft.com/office/drawing/2014/main" id="{A13C64D5-8F89-A00F-F72B-3261ABF5966B}"/>
              </a:ext>
            </a:extLst>
          </p:cNvPr>
          <p:cNvSpPr/>
          <p:nvPr/>
        </p:nvSpPr>
        <p:spPr>
          <a:xfrm>
            <a:off x="5612065" y="1979743"/>
            <a:ext cx="242972" cy="242972"/>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grpSp>
        <p:nvGrpSpPr>
          <p:cNvPr id="55" name="Group 65">
            <a:extLst>
              <a:ext uri="{FF2B5EF4-FFF2-40B4-BE49-F238E27FC236}">
                <a16:creationId xmlns:a16="http://schemas.microsoft.com/office/drawing/2014/main" id="{9DD295B4-323A-DAC1-590F-2C9C9CD81B83}"/>
              </a:ext>
            </a:extLst>
          </p:cNvPr>
          <p:cNvGrpSpPr/>
          <p:nvPr/>
        </p:nvGrpSpPr>
        <p:grpSpPr>
          <a:xfrm>
            <a:off x="7068815" y="7172144"/>
            <a:ext cx="220832" cy="193228"/>
            <a:chOff x="0" y="0"/>
            <a:chExt cx="812800" cy="711200"/>
          </a:xfrm>
        </p:grpSpPr>
        <p:sp>
          <p:nvSpPr>
            <p:cNvPr id="56" name="Freeform 66">
              <a:extLst>
                <a:ext uri="{FF2B5EF4-FFF2-40B4-BE49-F238E27FC236}">
                  <a16:creationId xmlns:a16="http://schemas.microsoft.com/office/drawing/2014/main" id="{A420201A-B019-8990-0373-A5A4C742EFC8}"/>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57" name="TextBox 67">
              <a:extLst>
                <a:ext uri="{FF2B5EF4-FFF2-40B4-BE49-F238E27FC236}">
                  <a16:creationId xmlns:a16="http://schemas.microsoft.com/office/drawing/2014/main" id="{AC8AB002-3601-A2A3-DDFC-D8CD9C3112A0}"/>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sp>
        <p:nvSpPr>
          <p:cNvPr id="76" name="Freeform 63">
            <a:extLst>
              <a:ext uri="{FF2B5EF4-FFF2-40B4-BE49-F238E27FC236}">
                <a16:creationId xmlns:a16="http://schemas.microsoft.com/office/drawing/2014/main" id="{FFF57D1C-6CE7-2F02-241C-5C399A2D4C81}"/>
              </a:ext>
            </a:extLst>
          </p:cNvPr>
          <p:cNvSpPr/>
          <p:nvPr/>
        </p:nvSpPr>
        <p:spPr>
          <a:xfrm>
            <a:off x="8674355" y="2002010"/>
            <a:ext cx="242972" cy="242972"/>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grpSp>
        <p:nvGrpSpPr>
          <p:cNvPr id="21" name="Group 65">
            <a:extLst>
              <a:ext uri="{FF2B5EF4-FFF2-40B4-BE49-F238E27FC236}">
                <a16:creationId xmlns:a16="http://schemas.microsoft.com/office/drawing/2014/main" id="{1515D23F-7FF7-2136-5DB7-9DD9DC1B2A8A}"/>
              </a:ext>
            </a:extLst>
          </p:cNvPr>
          <p:cNvGrpSpPr/>
          <p:nvPr/>
        </p:nvGrpSpPr>
        <p:grpSpPr>
          <a:xfrm>
            <a:off x="8632195" y="5263674"/>
            <a:ext cx="220832" cy="193228"/>
            <a:chOff x="0" y="0"/>
            <a:chExt cx="812800" cy="711200"/>
          </a:xfrm>
        </p:grpSpPr>
        <p:sp>
          <p:nvSpPr>
            <p:cNvPr id="34" name="Freeform 66">
              <a:extLst>
                <a:ext uri="{FF2B5EF4-FFF2-40B4-BE49-F238E27FC236}">
                  <a16:creationId xmlns:a16="http://schemas.microsoft.com/office/drawing/2014/main" id="{6E981347-6182-25C9-02E7-F9016891131B}"/>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35" name="TextBox 67">
              <a:extLst>
                <a:ext uri="{FF2B5EF4-FFF2-40B4-BE49-F238E27FC236}">
                  <a16:creationId xmlns:a16="http://schemas.microsoft.com/office/drawing/2014/main" id="{D93DCC32-D928-A157-D2FD-EC1FD57113C7}"/>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pic>
        <p:nvPicPr>
          <p:cNvPr id="29" name="Picture 28" descr="A close up of a logo&#10;&#10;Description automatically generated">
            <a:extLst>
              <a:ext uri="{FF2B5EF4-FFF2-40B4-BE49-F238E27FC236}">
                <a16:creationId xmlns:a16="http://schemas.microsoft.com/office/drawing/2014/main" id="{C80462D1-CE4F-2E16-EC5B-396168C6CDA8}"/>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8168456" y="218158"/>
            <a:ext cx="1148311" cy="365119"/>
          </a:xfrm>
          <a:prstGeom prst="rect">
            <a:avLst/>
          </a:prstGeom>
        </p:spPr>
      </p:pic>
      <p:grpSp>
        <p:nvGrpSpPr>
          <p:cNvPr id="83" name="Group 65">
            <a:extLst>
              <a:ext uri="{FF2B5EF4-FFF2-40B4-BE49-F238E27FC236}">
                <a16:creationId xmlns:a16="http://schemas.microsoft.com/office/drawing/2014/main" id="{E5D4CF25-ABF9-2051-4BAC-EE9F2454905C}"/>
              </a:ext>
            </a:extLst>
          </p:cNvPr>
          <p:cNvGrpSpPr/>
          <p:nvPr/>
        </p:nvGrpSpPr>
        <p:grpSpPr>
          <a:xfrm>
            <a:off x="8651535" y="3909111"/>
            <a:ext cx="220832" cy="193228"/>
            <a:chOff x="0" y="0"/>
            <a:chExt cx="812800" cy="711200"/>
          </a:xfrm>
        </p:grpSpPr>
        <p:sp>
          <p:nvSpPr>
            <p:cNvPr id="85" name="Freeform 66">
              <a:extLst>
                <a:ext uri="{FF2B5EF4-FFF2-40B4-BE49-F238E27FC236}">
                  <a16:creationId xmlns:a16="http://schemas.microsoft.com/office/drawing/2014/main" id="{EE58C1A8-0AAB-5667-C41C-E2F77CF57DDF}"/>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86" name="TextBox 67">
              <a:extLst>
                <a:ext uri="{FF2B5EF4-FFF2-40B4-BE49-F238E27FC236}">
                  <a16:creationId xmlns:a16="http://schemas.microsoft.com/office/drawing/2014/main" id="{DBFE80A1-B738-AD9F-A4DD-703DC6C34D88}"/>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90" name="Group 65">
            <a:extLst>
              <a:ext uri="{FF2B5EF4-FFF2-40B4-BE49-F238E27FC236}">
                <a16:creationId xmlns:a16="http://schemas.microsoft.com/office/drawing/2014/main" id="{7E3C1441-12D8-ACE4-E446-B51F0137308F}"/>
              </a:ext>
            </a:extLst>
          </p:cNvPr>
          <p:cNvGrpSpPr/>
          <p:nvPr/>
        </p:nvGrpSpPr>
        <p:grpSpPr>
          <a:xfrm>
            <a:off x="10211212" y="3920101"/>
            <a:ext cx="220832" cy="193228"/>
            <a:chOff x="0" y="0"/>
            <a:chExt cx="812800" cy="711200"/>
          </a:xfrm>
        </p:grpSpPr>
        <p:sp>
          <p:nvSpPr>
            <p:cNvPr id="91" name="Freeform 66">
              <a:extLst>
                <a:ext uri="{FF2B5EF4-FFF2-40B4-BE49-F238E27FC236}">
                  <a16:creationId xmlns:a16="http://schemas.microsoft.com/office/drawing/2014/main" id="{5F691405-A474-D6E7-5E6F-B735BF87CC41}"/>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92" name="TextBox 67">
              <a:extLst>
                <a:ext uri="{FF2B5EF4-FFF2-40B4-BE49-F238E27FC236}">
                  <a16:creationId xmlns:a16="http://schemas.microsoft.com/office/drawing/2014/main" id="{3483AC67-C2B7-E62F-C486-3F50D2FA6675}"/>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pic>
        <p:nvPicPr>
          <p:cNvPr id="97" name="Picture 96" descr="Chairs in a cinema">
            <a:extLst>
              <a:ext uri="{FF2B5EF4-FFF2-40B4-BE49-F238E27FC236}">
                <a16:creationId xmlns:a16="http://schemas.microsoft.com/office/drawing/2014/main" id="{BF554CE1-59BD-6D06-CED4-681C939DDF4A}"/>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3107226" y="5905361"/>
            <a:ext cx="577329" cy="359801"/>
          </a:xfrm>
          <a:prstGeom prst="rect">
            <a:avLst/>
          </a:prstGeom>
        </p:spPr>
      </p:pic>
      <p:pic>
        <p:nvPicPr>
          <p:cNvPr id="98" name="Picture 97" descr="Colorful ukuleles on display">
            <a:extLst>
              <a:ext uri="{FF2B5EF4-FFF2-40B4-BE49-F238E27FC236}">
                <a16:creationId xmlns:a16="http://schemas.microsoft.com/office/drawing/2014/main" id="{B4C95907-FE56-7276-6C7E-9EC4FB4C6BB9}"/>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410560" y="5869250"/>
            <a:ext cx="632482" cy="418773"/>
          </a:xfrm>
          <a:prstGeom prst="rect">
            <a:avLst/>
          </a:prstGeom>
        </p:spPr>
      </p:pic>
      <p:pic>
        <p:nvPicPr>
          <p:cNvPr id="7" name="Picture 6" descr="Hands holding pieces of chart">
            <a:extLst>
              <a:ext uri="{FF2B5EF4-FFF2-40B4-BE49-F238E27FC236}">
                <a16:creationId xmlns:a16="http://schemas.microsoft.com/office/drawing/2014/main" id="{226513DC-47C4-9046-A6EB-CB78F1F6698F}"/>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6320762" y="5790845"/>
            <a:ext cx="667043" cy="481647"/>
          </a:xfrm>
          <a:prstGeom prst="rect">
            <a:avLst/>
          </a:prstGeom>
        </p:spPr>
      </p:pic>
      <p:pic>
        <p:nvPicPr>
          <p:cNvPr id="9" name="Picture 8" descr="Watercolor palette">
            <a:extLst>
              <a:ext uri="{FF2B5EF4-FFF2-40B4-BE49-F238E27FC236}">
                <a16:creationId xmlns:a16="http://schemas.microsoft.com/office/drawing/2014/main" id="{05C981F6-B473-D2F7-0216-8200276AE177}"/>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4707237" y="3668634"/>
            <a:ext cx="667043" cy="444695"/>
          </a:xfrm>
          <a:prstGeom prst="rect">
            <a:avLst/>
          </a:prstGeom>
        </p:spPr>
      </p:pic>
      <p:sp>
        <p:nvSpPr>
          <p:cNvPr id="13" name="Freeform 63">
            <a:extLst>
              <a:ext uri="{FF2B5EF4-FFF2-40B4-BE49-F238E27FC236}">
                <a16:creationId xmlns:a16="http://schemas.microsoft.com/office/drawing/2014/main" id="{A92C32CC-DA24-ACF2-1D17-DB73F4D94227}"/>
              </a:ext>
            </a:extLst>
          </p:cNvPr>
          <p:cNvSpPr/>
          <p:nvPr/>
        </p:nvSpPr>
        <p:spPr>
          <a:xfrm>
            <a:off x="7068815" y="3883417"/>
            <a:ext cx="242972" cy="242972"/>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pic>
        <p:nvPicPr>
          <p:cNvPr id="23" name="Picture 22" descr="Range of moods sticky notes">
            <a:extLst>
              <a:ext uri="{FF2B5EF4-FFF2-40B4-BE49-F238E27FC236}">
                <a16:creationId xmlns:a16="http://schemas.microsoft.com/office/drawing/2014/main" id="{A78D2BE8-0872-558A-E55F-388BFEFC2193}"/>
              </a:ext>
            </a:extLst>
          </p:cNvPr>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7823445" y="3689855"/>
            <a:ext cx="690022" cy="460223"/>
          </a:xfrm>
          <a:prstGeom prst="rect">
            <a:avLst/>
          </a:prstGeom>
        </p:spPr>
      </p:pic>
      <p:pic>
        <p:nvPicPr>
          <p:cNvPr id="25" name="Picture 24" descr="Battle between pawn and king">
            <a:extLst>
              <a:ext uri="{FF2B5EF4-FFF2-40B4-BE49-F238E27FC236}">
                <a16:creationId xmlns:a16="http://schemas.microsoft.com/office/drawing/2014/main" id="{274BC250-D1FB-29DF-F503-8A63D3831DE5}"/>
              </a:ext>
            </a:extLst>
          </p:cNvPr>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a:off x="9478861" y="3750911"/>
            <a:ext cx="564181" cy="375478"/>
          </a:xfrm>
          <a:prstGeom prst="rect">
            <a:avLst/>
          </a:prstGeom>
        </p:spPr>
      </p:pic>
      <p:pic>
        <p:nvPicPr>
          <p:cNvPr id="17" name="Picture 16" descr="Tone arm on vinyl record playing on turntable">
            <a:extLst>
              <a:ext uri="{FF2B5EF4-FFF2-40B4-BE49-F238E27FC236}">
                <a16:creationId xmlns:a16="http://schemas.microsoft.com/office/drawing/2014/main" id="{CB362CB0-5629-132F-23C5-1DBE60E811BF}"/>
              </a:ext>
            </a:extLst>
          </p:cNvPr>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6387609" y="3778250"/>
            <a:ext cx="543138" cy="363588"/>
          </a:xfrm>
          <a:prstGeom prst="rect">
            <a:avLst/>
          </a:prstGeom>
        </p:spPr>
      </p:pic>
      <p:grpSp>
        <p:nvGrpSpPr>
          <p:cNvPr id="22" name="Group 65">
            <a:extLst>
              <a:ext uri="{FF2B5EF4-FFF2-40B4-BE49-F238E27FC236}">
                <a16:creationId xmlns:a16="http://schemas.microsoft.com/office/drawing/2014/main" id="{4B8E26B6-5398-E547-74EF-8E41BE6572A4}"/>
              </a:ext>
            </a:extLst>
          </p:cNvPr>
          <p:cNvGrpSpPr/>
          <p:nvPr/>
        </p:nvGrpSpPr>
        <p:grpSpPr>
          <a:xfrm>
            <a:off x="7129540" y="6087805"/>
            <a:ext cx="220832" cy="193228"/>
            <a:chOff x="0" y="0"/>
            <a:chExt cx="812800" cy="711200"/>
          </a:xfrm>
        </p:grpSpPr>
        <p:sp>
          <p:nvSpPr>
            <p:cNvPr id="24" name="Freeform 66">
              <a:extLst>
                <a:ext uri="{FF2B5EF4-FFF2-40B4-BE49-F238E27FC236}">
                  <a16:creationId xmlns:a16="http://schemas.microsoft.com/office/drawing/2014/main" id="{E7F990E3-1E54-6C78-146F-08024437FE6E}"/>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58" name="TextBox 67">
              <a:extLst>
                <a:ext uri="{FF2B5EF4-FFF2-40B4-BE49-F238E27FC236}">
                  <a16:creationId xmlns:a16="http://schemas.microsoft.com/office/drawing/2014/main" id="{ACCC46A6-75BF-8944-02E1-5A3B0232073B}"/>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3E2"/>
        </a:solidFill>
        <a:effectLst/>
      </p:bgPr>
    </p:bg>
    <p:spTree>
      <p:nvGrpSpPr>
        <p:cNvPr id="1" name=""/>
        <p:cNvGrpSpPr/>
        <p:nvPr/>
      </p:nvGrpSpPr>
      <p:grpSpPr>
        <a:xfrm>
          <a:off x="0" y="0"/>
          <a:ext cx="0" cy="0"/>
          <a:chOff x="0" y="0"/>
          <a:chExt cx="0" cy="0"/>
        </a:xfrm>
      </p:grpSpPr>
      <p:graphicFrame>
        <p:nvGraphicFramePr>
          <p:cNvPr id="2" name="Table 2"/>
          <p:cNvGraphicFramePr>
            <a:graphicFrameLocks noGrp="1"/>
          </p:cNvGraphicFramePr>
          <p:nvPr>
            <p:extLst>
              <p:ext uri="{D42A27DB-BD31-4B8C-83A1-F6EECF244321}">
                <p14:modId xmlns:p14="http://schemas.microsoft.com/office/powerpoint/2010/main" val="2565860441"/>
              </p:ext>
            </p:extLst>
          </p:nvPr>
        </p:nvGraphicFramePr>
        <p:xfrm>
          <a:off x="2569559" y="701359"/>
          <a:ext cx="8057273" cy="6765284"/>
        </p:xfrm>
        <a:graphic>
          <a:graphicData uri="http://schemas.openxmlformats.org/drawingml/2006/table">
            <a:tbl>
              <a:tblPr/>
              <a:tblGrid>
                <a:gridCol w="1433728">
                  <a:extLst>
                    <a:ext uri="{9D8B030D-6E8A-4147-A177-3AD203B41FA5}">
                      <a16:colId xmlns:a16="http://schemas.microsoft.com/office/drawing/2014/main" val="20000"/>
                    </a:ext>
                  </a:extLst>
                </a:gridCol>
                <a:gridCol w="1787912">
                  <a:extLst>
                    <a:ext uri="{9D8B030D-6E8A-4147-A177-3AD203B41FA5}">
                      <a16:colId xmlns:a16="http://schemas.microsoft.com/office/drawing/2014/main" val="20001"/>
                    </a:ext>
                  </a:extLst>
                </a:gridCol>
                <a:gridCol w="1611086">
                  <a:extLst>
                    <a:ext uri="{9D8B030D-6E8A-4147-A177-3AD203B41FA5}">
                      <a16:colId xmlns:a16="http://schemas.microsoft.com/office/drawing/2014/main" val="20002"/>
                    </a:ext>
                  </a:extLst>
                </a:gridCol>
                <a:gridCol w="1667038">
                  <a:extLst>
                    <a:ext uri="{9D8B030D-6E8A-4147-A177-3AD203B41FA5}">
                      <a16:colId xmlns:a16="http://schemas.microsoft.com/office/drawing/2014/main" val="20003"/>
                    </a:ext>
                  </a:extLst>
                </a:gridCol>
                <a:gridCol w="1557509">
                  <a:extLst>
                    <a:ext uri="{9D8B030D-6E8A-4147-A177-3AD203B41FA5}">
                      <a16:colId xmlns:a16="http://schemas.microsoft.com/office/drawing/2014/main" val="20004"/>
                    </a:ext>
                  </a:extLst>
                </a:gridCol>
              </a:tblGrid>
              <a:tr h="760730">
                <a:tc>
                  <a:txBody>
                    <a:bodyPr/>
                    <a:lstStyle/>
                    <a:p>
                      <a:pPr algn="ctr">
                        <a:lnSpc>
                          <a:spcPts val="1928"/>
                        </a:lnSpc>
                        <a:defRPr/>
                      </a:pPr>
                      <a:r>
                        <a:rPr lang="en-US" sz="1377" dirty="0">
                          <a:solidFill>
                            <a:srgbClr val="000000"/>
                          </a:solidFill>
                          <a:latin typeface="DM Sans Bold"/>
                        </a:rPr>
                        <a:t>Monday</a:t>
                      </a:r>
                    </a:p>
                    <a:p>
                      <a:pPr algn="ctr">
                        <a:lnSpc>
                          <a:spcPts val="1928"/>
                        </a:lnSpc>
                        <a:defRPr/>
                      </a:pPr>
                      <a:r>
                        <a:rPr lang="en-US" sz="1377" dirty="0">
                          <a:solidFill>
                            <a:srgbClr val="000000"/>
                          </a:solidFill>
                          <a:latin typeface="DM Sans Bold"/>
                        </a:rPr>
                        <a:t>17/02/2025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Tuesday</a:t>
                      </a:r>
                    </a:p>
                    <a:p>
                      <a:pPr algn="ctr">
                        <a:lnSpc>
                          <a:spcPts val="1928"/>
                        </a:lnSpc>
                        <a:defRPr/>
                      </a:pPr>
                      <a:r>
                        <a:rPr lang="en-US" sz="1377" dirty="0">
                          <a:solidFill>
                            <a:srgbClr val="000000"/>
                          </a:solidFill>
                          <a:latin typeface="DM Sans Bold"/>
                        </a:rPr>
                        <a:t>18/02/2025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Wednesday</a:t>
                      </a:r>
                    </a:p>
                    <a:p>
                      <a:pPr algn="ctr">
                        <a:lnSpc>
                          <a:spcPts val="1928"/>
                        </a:lnSpc>
                        <a:defRPr/>
                      </a:pPr>
                      <a:r>
                        <a:rPr lang="en-US" sz="1377" dirty="0">
                          <a:solidFill>
                            <a:srgbClr val="000000"/>
                          </a:solidFill>
                          <a:latin typeface="DM Sans Bold"/>
                        </a:rPr>
                        <a:t>19/02/2025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Thursday</a:t>
                      </a:r>
                    </a:p>
                    <a:p>
                      <a:pPr algn="ctr">
                        <a:lnSpc>
                          <a:spcPts val="1928"/>
                        </a:lnSpc>
                        <a:defRPr/>
                      </a:pPr>
                      <a:r>
                        <a:rPr lang="en-US" sz="1377" dirty="0">
                          <a:solidFill>
                            <a:srgbClr val="000000"/>
                          </a:solidFill>
                          <a:latin typeface="DM Sans Bold"/>
                        </a:rPr>
                        <a:t>20/02/2025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Friday</a:t>
                      </a:r>
                    </a:p>
                    <a:p>
                      <a:pPr algn="ctr">
                        <a:lnSpc>
                          <a:spcPts val="1928"/>
                        </a:lnSpc>
                        <a:defRPr/>
                      </a:pPr>
                      <a:r>
                        <a:rPr lang="en-US" sz="1377" dirty="0">
                          <a:solidFill>
                            <a:srgbClr val="000000"/>
                          </a:solidFill>
                          <a:latin typeface="DM Sans Bold"/>
                        </a:rPr>
                        <a:t>21/02/2025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10000"/>
                  </a:ext>
                </a:extLst>
              </a:tr>
              <a:tr h="665270">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Reading Space</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Improving relationships</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pPr>
                      <a:r>
                        <a:rPr lang="en-US" sz="1100" dirty="0">
                          <a:solidFill>
                            <a:srgbClr val="000000"/>
                          </a:solidFill>
                          <a:latin typeface="DM Sans"/>
                        </a:rPr>
                        <a:t>Chill and Chat</a:t>
                      </a:r>
                    </a:p>
                    <a:p>
                      <a:pPr algn="ctr">
                        <a:lnSpc>
                          <a:spcPts val="1515"/>
                        </a:lnSpc>
                      </a:pPr>
                      <a:r>
                        <a:rPr lang="en-US" sz="110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Could I be a mentor?</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20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Mindful Colouring</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661611">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3551551823"/>
                  </a:ext>
                </a:extLst>
              </a:tr>
              <a:tr h="1622691">
                <a:tc>
                  <a:txBody>
                    <a:bodyPr/>
                    <a:lstStyle/>
                    <a:p>
                      <a:pPr algn="ctr">
                        <a:lnSpc>
                          <a:spcPts val="1515"/>
                        </a:lnSpc>
                        <a:defRPr/>
                      </a:pPr>
                      <a:r>
                        <a:rPr lang="en-US" sz="1100" dirty="0">
                          <a:solidFill>
                            <a:srgbClr val="000000"/>
                          </a:solidFill>
                          <a:latin typeface="DM Sans"/>
                        </a:rPr>
                        <a:t>Understanding others: seeing their perspective</a:t>
                      </a:r>
                    </a:p>
                    <a:p>
                      <a:pPr algn="ctr">
                        <a:lnSpc>
                          <a:spcPts val="1515"/>
                        </a:lnSpc>
                        <a:defRPr/>
                      </a:pPr>
                      <a:r>
                        <a:rPr lang="en-US" sz="1100" dirty="0">
                          <a:solidFill>
                            <a:srgbClr val="000000"/>
                          </a:solidFill>
                          <a:latin typeface="DM Sans"/>
                        </a:rPr>
                        <a:t>10.30-12.00</a:t>
                      </a:r>
                    </a:p>
                    <a:p>
                      <a:pPr algn="ctr">
                        <a:lnSpc>
                          <a:spcPts val="1515"/>
                        </a:lnSpc>
                        <a:defRPr/>
                      </a:pPr>
                      <a:endParaRPr lang="en-US" sz="1100" dirty="0">
                        <a:solidFill>
                          <a:srgbClr val="000000"/>
                        </a:solidFill>
                        <a:latin typeface="DM Sans"/>
                      </a:endParaRPr>
                    </a:p>
                    <a:p>
                      <a:pPr algn="ctr">
                        <a:lnSpc>
                          <a:spcPts val="1515"/>
                        </a:lnSpc>
                        <a:defRPr/>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pPr>
                      <a:endParaRPr lang="en-US" sz="1050" dirty="0">
                        <a:solidFill>
                          <a:srgbClr val="000000"/>
                        </a:solidFill>
                        <a:latin typeface="DM Sans"/>
                      </a:endParaRPr>
                    </a:p>
                    <a:p>
                      <a:pPr algn="ctr">
                        <a:lnSpc>
                          <a:spcPts val="1515"/>
                        </a:lnSpc>
                      </a:pPr>
                      <a:r>
                        <a:rPr lang="en-US" sz="1100" dirty="0" err="1">
                          <a:solidFill>
                            <a:srgbClr val="000000"/>
                          </a:solidFill>
                          <a:latin typeface="DM Sans"/>
                        </a:rPr>
                        <a:t>Arts&amp;Crafts</a:t>
                      </a:r>
                      <a:endParaRPr lang="en-US" sz="1100" dirty="0">
                        <a:solidFill>
                          <a:srgbClr val="000000"/>
                        </a:solidFill>
                        <a:latin typeface="DM Sans"/>
                      </a:endParaRPr>
                    </a:p>
                    <a:p>
                      <a:pPr algn="ctr">
                        <a:lnSpc>
                          <a:spcPts val="1515"/>
                        </a:lnSpc>
                      </a:pPr>
                      <a:r>
                        <a:rPr lang="en-US" sz="1100" dirty="0">
                          <a:solidFill>
                            <a:srgbClr val="000000"/>
                          </a:solidFill>
                          <a:latin typeface="DM Sans"/>
                        </a:rPr>
                        <a:t>10:30-12:00</a:t>
                      </a:r>
                    </a:p>
                    <a:p>
                      <a:pPr algn="ctr">
                        <a:lnSpc>
                          <a:spcPts val="1515"/>
                        </a:lnSpc>
                      </a:pPr>
                      <a:endParaRPr lang="en-GB" sz="1100" dirty="0">
                        <a:latin typeface="DM Sans" pitchFamily="2" charset="0"/>
                      </a:endParaRPr>
                    </a:p>
                    <a:p>
                      <a:pPr algn="ctr">
                        <a:lnSpc>
                          <a:spcPts val="1515"/>
                        </a:lnSpc>
                      </a:pPr>
                      <a:endParaRPr lang="en-US" sz="1050" dirty="0">
                        <a:solidFill>
                          <a:srgbClr val="000000"/>
                        </a:solidFill>
                        <a:latin typeface="DM Sans"/>
                      </a:endParaRPr>
                    </a:p>
                    <a:p>
                      <a:pPr algn="ctr">
                        <a:lnSpc>
                          <a:spcPts val="1515"/>
                        </a:lnSpc>
                      </a:pPr>
                      <a:endParaRPr lang="en-US" sz="1050" dirty="0">
                        <a:solidFill>
                          <a:srgbClr val="000000"/>
                        </a:solidFill>
                        <a:latin typeface="DM Sans"/>
                      </a:endParaRPr>
                    </a:p>
                    <a:p>
                      <a:pPr algn="ctr">
                        <a:lnSpc>
                          <a:spcPts val="1515"/>
                        </a:lnSpc>
                      </a:pPr>
                      <a:endParaRPr lang="en-US" sz="105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solidFill>
                      <a:srgbClr val="FFFFFF"/>
                    </a:solidFill>
                  </a:tcPr>
                </a:tc>
                <a:tc>
                  <a:txBody>
                    <a:bodyPr/>
                    <a:lstStyle/>
                    <a:p>
                      <a:pPr algn="ctr">
                        <a:lnSpc>
                          <a:spcPts val="1515"/>
                        </a:lnSpc>
                        <a:defRPr/>
                      </a:pPr>
                      <a:r>
                        <a:rPr lang="en-US" sz="1100" dirty="0">
                          <a:solidFill>
                            <a:srgbClr val="000000"/>
                          </a:solidFill>
                          <a:latin typeface="DM Sans"/>
                        </a:rPr>
                        <a:t>Therapy Dogs</a:t>
                      </a:r>
                    </a:p>
                    <a:p>
                      <a:pPr algn="ctr">
                        <a:lnSpc>
                          <a:spcPts val="1515"/>
                        </a:lnSpc>
                        <a:defRPr/>
                      </a:pPr>
                      <a:r>
                        <a:rPr lang="en-US" sz="1100" dirty="0">
                          <a:solidFill>
                            <a:srgbClr val="000000"/>
                          </a:solidFill>
                          <a:latin typeface="DM Sans"/>
                        </a:rPr>
                        <a:t>10:30-12:00</a:t>
                      </a:r>
                    </a:p>
                    <a:p>
                      <a:pPr algn="ctr">
                        <a:lnSpc>
                          <a:spcPts val="1515"/>
                        </a:lnSpc>
                        <a:defRPr/>
                      </a:pPr>
                      <a:endParaRPr lang="en-US" sz="1100" dirty="0">
                        <a:solidFill>
                          <a:srgbClr val="000000"/>
                        </a:solidFill>
                        <a:latin typeface="DM Sans"/>
                      </a:endParaRPr>
                    </a:p>
                    <a:p>
                      <a:pPr algn="ctr">
                        <a:lnSpc>
                          <a:spcPts val="1515"/>
                        </a:lnSpc>
                        <a:defRPr/>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defRPr/>
                      </a:pPr>
                      <a:r>
                        <a:rPr lang="en-US" sz="1100" dirty="0">
                          <a:solidFill>
                            <a:srgbClr val="000000"/>
                          </a:solidFill>
                          <a:latin typeface="DM Sans"/>
                        </a:rPr>
                        <a:t>Looking for work: training available</a:t>
                      </a:r>
                    </a:p>
                    <a:p>
                      <a:pPr algn="ctr">
                        <a:lnSpc>
                          <a:spcPts val="1515"/>
                        </a:lnSpc>
                        <a:defRPr/>
                      </a:pPr>
                      <a:r>
                        <a:rPr lang="en-US" sz="1100" dirty="0">
                          <a:solidFill>
                            <a:srgbClr val="000000"/>
                          </a:solidFill>
                          <a:latin typeface="DM Sans"/>
                        </a:rPr>
                        <a:t>10.30-12:00</a:t>
                      </a:r>
                    </a:p>
                    <a:p>
                      <a:pPr algn="ctr">
                        <a:lnSpc>
                          <a:spcPts val="1515"/>
                        </a:lnSpc>
                        <a:defRPr/>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pPr>
                      <a:r>
                        <a:rPr lang="en-US" sz="1100" dirty="0">
                          <a:solidFill>
                            <a:srgbClr val="000000"/>
                          </a:solidFill>
                          <a:latin typeface="DM Sans"/>
                        </a:rPr>
                        <a:t>February Quiz</a:t>
                      </a:r>
                    </a:p>
                    <a:p>
                      <a:pPr algn="ctr">
                        <a:lnSpc>
                          <a:spcPts val="1515"/>
                        </a:lnSpc>
                      </a:pPr>
                      <a:r>
                        <a:rPr lang="en-US" sz="1100" dirty="0">
                          <a:solidFill>
                            <a:srgbClr val="000000"/>
                          </a:solidFill>
                          <a:latin typeface="DM Sans"/>
                        </a:rPr>
                        <a:t>10:30-12:00</a:t>
                      </a:r>
                    </a:p>
                    <a:p>
                      <a:pPr algn="ctr">
                        <a:lnSpc>
                          <a:spcPts val="1515"/>
                        </a:lnSpc>
                      </a:pPr>
                      <a:endParaRPr lang="en-US" sz="105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061522027"/>
                  </a:ext>
                </a:extLst>
              </a:tr>
              <a:tr h="661611">
                <a:tc>
                  <a:txBody>
                    <a:bodyPr/>
                    <a:lstStyle/>
                    <a:p>
                      <a:pPr algn="ctr">
                        <a:lnSpc>
                          <a:spcPts val="1515"/>
                        </a:lnSpc>
                        <a:defRPr/>
                      </a:pPr>
                      <a:r>
                        <a:rPr lang="en-US" sz="1100">
                          <a:solidFill>
                            <a:srgbClr val="000000"/>
                          </a:solidFill>
                          <a:latin typeface="DM Sans"/>
                        </a:rPr>
                        <a:t>Lunch Club</a:t>
                      </a:r>
                    </a:p>
                    <a:p>
                      <a:pPr algn="ctr">
                        <a:lnSpc>
                          <a:spcPts val="1515"/>
                        </a:lnSpc>
                        <a:defRPr/>
                      </a:pPr>
                      <a:r>
                        <a:rPr lang="en-US" sz="1100">
                          <a:solidFill>
                            <a:srgbClr val="000000"/>
                          </a:solidFill>
                          <a:latin typeface="DM Sans"/>
                        </a:rPr>
                        <a:t>12:00-13:00</a:t>
                      </a:r>
                      <a:endParaRPr lang="en-GB"/>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defRPr/>
                      </a:pPr>
                      <a:r>
                        <a:rPr lang="en-US" sz="1100" dirty="0">
                          <a:solidFill>
                            <a:srgbClr val="000000"/>
                          </a:solidFill>
                          <a:latin typeface="DM Sans"/>
                        </a:rPr>
                        <a:t>Lunch Club</a:t>
                      </a:r>
                    </a:p>
                    <a:p>
                      <a:pPr algn="ctr">
                        <a:lnSpc>
                          <a:spcPts val="1515"/>
                        </a:lnSpc>
                        <a:defRPr/>
                      </a:pPr>
                      <a:r>
                        <a:rPr lang="en-US" sz="1100" dirty="0">
                          <a:solidFill>
                            <a:srgbClr val="000000"/>
                          </a:solidFill>
                          <a:latin typeface="DM Sans"/>
                        </a:rPr>
                        <a:t>12:00-13:00</a:t>
                      </a:r>
                      <a:endParaRPr lang="en-US" sz="105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defRPr/>
                      </a:pPr>
                      <a:r>
                        <a:rPr lang="en-US" sz="1100" dirty="0">
                          <a:solidFill>
                            <a:srgbClr val="000000"/>
                          </a:solidFill>
                          <a:latin typeface="DM Sans"/>
                        </a:rPr>
                        <a:t>Lunch Club</a:t>
                      </a:r>
                    </a:p>
                    <a:p>
                      <a:pPr algn="ctr">
                        <a:lnSpc>
                          <a:spcPts val="1515"/>
                        </a:lnSpc>
                        <a:defRPr/>
                      </a:pPr>
                      <a:r>
                        <a:rPr lang="en-US" sz="1100" dirty="0">
                          <a:solidFill>
                            <a:srgbClr val="000000"/>
                          </a:solidFill>
                          <a:latin typeface="DM Sans"/>
                        </a:rPr>
                        <a:t>12:00-13:00</a:t>
                      </a: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defRPr/>
                      </a:pPr>
                      <a:r>
                        <a:rPr lang="en-US" sz="1100" dirty="0">
                          <a:solidFill>
                            <a:srgbClr val="000000"/>
                          </a:solidFill>
                          <a:latin typeface="DM Sans"/>
                        </a:rPr>
                        <a:t>Lunch Club</a:t>
                      </a:r>
                    </a:p>
                    <a:p>
                      <a:pPr algn="ctr">
                        <a:lnSpc>
                          <a:spcPts val="1515"/>
                        </a:lnSpc>
                        <a:defRPr/>
                      </a:pPr>
                      <a:r>
                        <a:rPr lang="en-US" sz="1100" dirty="0">
                          <a:solidFill>
                            <a:srgbClr val="000000"/>
                          </a:solidFill>
                          <a:latin typeface="DM Sans"/>
                        </a:rPr>
                        <a:t>12:00-13:00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defRPr/>
                      </a:pPr>
                      <a:r>
                        <a:rPr lang="en-US" sz="1100" dirty="0">
                          <a:solidFill>
                            <a:srgbClr val="000000"/>
                          </a:solidFill>
                          <a:latin typeface="DM Sans"/>
                        </a:rPr>
                        <a:t>Lunch Club</a:t>
                      </a:r>
                    </a:p>
                    <a:p>
                      <a:pPr algn="ctr">
                        <a:lnSpc>
                          <a:spcPts val="1515"/>
                        </a:lnSpc>
                        <a:defRPr/>
                      </a:pPr>
                      <a:r>
                        <a:rPr lang="en-US" sz="1100" dirty="0">
                          <a:solidFill>
                            <a:srgbClr val="000000"/>
                          </a:solidFill>
                          <a:latin typeface="DM Sans"/>
                        </a:rPr>
                        <a:t>12:00-13:00</a:t>
                      </a:r>
                      <a:endParaRPr lang="en-US" sz="105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842233413"/>
                  </a:ext>
                </a:extLst>
              </a:tr>
              <a:tr h="1431258">
                <a:tc>
                  <a:txBody>
                    <a:bodyPr/>
                    <a:lstStyle/>
                    <a:p>
                      <a:pPr algn="ctr">
                        <a:lnSpc>
                          <a:spcPts val="1515"/>
                        </a:lnSpc>
                      </a:pPr>
                      <a:r>
                        <a:rPr lang="en-US" sz="1082" dirty="0">
                          <a:solidFill>
                            <a:srgbClr val="000000"/>
                          </a:solidFill>
                          <a:latin typeface="DM Sans"/>
                        </a:rPr>
                        <a:t>Visual arts session</a:t>
                      </a:r>
                    </a:p>
                    <a:p>
                      <a:pPr algn="ctr">
                        <a:lnSpc>
                          <a:spcPts val="1515"/>
                        </a:lnSpc>
                      </a:pPr>
                      <a:r>
                        <a:rPr lang="en-US" sz="1082" dirty="0">
                          <a:solidFill>
                            <a:srgbClr val="000000"/>
                          </a:solidFill>
                          <a:latin typeface="DM Sans"/>
                        </a:rPr>
                        <a:t>1pm-3pm</a:t>
                      </a:r>
                    </a:p>
                    <a:p>
                      <a:pPr algn="ctr">
                        <a:lnSpc>
                          <a:spcPts val="1515"/>
                        </a:lnSpc>
                      </a:pP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pPr>
                      <a:r>
                        <a:rPr lang="en-US" sz="1082" dirty="0">
                          <a:solidFill>
                            <a:srgbClr val="000000"/>
                          </a:solidFill>
                          <a:latin typeface="DM Sans"/>
                        </a:rPr>
                        <a:t>Lego Nostalgia</a:t>
                      </a:r>
                    </a:p>
                    <a:p>
                      <a:pPr algn="ctr">
                        <a:lnSpc>
                          <a:spcPts val="1515"/>
                        </a:lnSpc>
                      </a:pPr>
                      <a:r>
                        <a:rPr lang="en-US" sz="1082" dirty="0">
                          <a:solidFill>
                            <a:srgbClr val="000000"/>
                          </a:solidFill>
                          <a:latin typeface="DM Sans"/>
                        </a:rPr>
                        <a:t>1pm-3pm</a:t>
                      </a:r>
                    </a:p>
                    <a:p>
                      <a:pPr algn="ctr">
                        <a:lnSpc>
                          <a:spcPts val="1515"/>
                        </a:lnSpc>
                      </a:pPr>
                      <a:endParaRPr lang="en-US" sz="1082" dirty="0">
                        <a:solidFill>
                          <a:srgbClr val="000000"/>
                        </a:solidFill>
                        <a:latin typeface="DM Sans"/>
                      </a:endParaRPr>
                    </a:p>
                    <a:p>
                      <a:pPr algn="ctr">
                        <a:lnSpc>
                          <a:spcPts val="1515"/>
                        </a:lnSpc>
                      </a:pP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r>
                        <a:rPr lang="en-GB" sz="1100" dirty="0">
                          <a:latin typeface="DM Sans" pitchFamily="2" charset="0"/>
                        </a:rPr>
                        <a:t>IPP support group</a:t>
                      </a:r>
                    </a:p>
                    <a:p>
                      <a:pPr algn="ctr"/>
                      <a:r>
                        <a:rPr lang="en-GB" sz="1100" dirty="0">
                          <a:latin typeface="DM Sans" pitchFamily="2" charset="0"/>
                        </a:rPr>
                        <a:t>2.00-3.30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solidFill>
                      <a:srgbClr val="FFFFFF"/>
                    </a:solidFill>
                  </a:tcPr>
                </a:tc>
                <a:tc>
                  <a:txBody>
                    <a:bodyPr/>
                    <a:lstStyle/>
                    <a:p>
                      <a:pPr algn="ctr">
                        <a:lnSpc>
                          <a:spcPts val="1515"/>
                        </a:lnSpc>
                      </a:pPr>
                      <a:r>
                        <a:rPr lang="en-US" sz="1050" dirty="0">
                          <a:solidFill>
                            <a:srgbClr val="000000"/>
                          </a:solidFill>
                          <a:latin typeface="DM Sans"/>
                        </a:rPr>
                        <a:t>Coffee &amp; Chat about Recovery</a:t>
                      </a:r>
                    </a:p>
                    <a:p>
                      <a:pPr algn="ctr">
                        <a:lnSpc>
                          <a:spcPts val="1515"/>
                        </a:lnSpc>
                      </a:pPr>
                      <a:r>
                        <a:rPr lang="en-US" sz="1082" dirty="0">
                          <a:solidFill>
                            <a:srgbClr val="000000"/>
                          </a:solidFill>
                          <a:latin typeface="DM Sans"/>
                        </a:rPr>
                        <a:t>3:00-4:00</a:t>
                      </a:r>
                    </a:p>
                    <a:p>
                      <a:pPr algn="ctr">
                        <a:lnSpc>
                          <a:spcPts val="1515"/>
                        </a:lnSpc>
                      </a:pPr>
                      <a:endParaRPr lang="en-US" sz="1082" dirty="0">
                        <a:solidFill>
                          <a:srgbClr val="000000"/>
                        </a:solidFill>
                        <a:latin typeface="DM Sans"/>
                      </a:endParaRPr>
                    </a:p>
                    <a:p>
                      <a:pPr algn="ctr">
                        <a:lnSpc>
                          <a:spcPts val="1515"/>
                        </a:lnSpc>
                      </a:pPr>
                      <a:endParaRPr lang="en-US" sz="1082" dirty="0">
                        <a:solidFill>
                          <a:srgbClr val="000000"/>
                        </a:solidFill>
                        <a:latin typeface="DM Sans"/>
                      </a:endParaRPr>
                    </a:p>
                    <a:p>
                      <a:pPr algn="ctr">
                        <a:lnSpc>
                          <a:spcPts val="1515"/>
                        </a:lnSpc>
                      </a:pP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r>
                        <a:rPr lang="en-US" sz="1082" dirty="0">
                          <a:solidFill>
                            <a:srgbClr val="000000"/>
                          </a:solidFill>
                          <a:latin typeface="DM Sans"/>
                        </a:rPr>
                        <a:t>Say it in a song! Music session</a:t>
                      </a:r>
                    </a:p>
                    <a:p>
                      <a:pPr algn="ctr">
                        <a:lnSpc>
                          <a:spcPts val="1515"/>
                        </a:lnSpc>
                      </a:pPr>
                      <a:r>
                        <a:rPr lang="en-US" sz="1082" dirty="0">
                          <a:solidFill>
                            <a:srgbClr val="000000"/>
                          </a:solidFill>
                          <a:latin typeface="DM Sans"/>
                        </a:rPr>
                        <a:t>1:00-3:00</a:t>
                      </a:r>
                    </a:p>
                    <a:p>
                      <a:pPr algn="ctr">
                        <a:lnSpc>
                          <a:spcPts val="1515"/>
                        </a:lnSpc>
                      </a:pPr>
                      <a:endParaRPr lang="en-US" sz="1082" dirty="0">
                        <a:solidFill>
                          <a:srgbClr val="000000"/>
                        </a:solidFill>
                        <a:latin typeface="DM Sans"/>
                      </a:endParaRPr>
                    </a:p>
                    <a:p>
                      <a:pPr algn="ctr">
                        <a:lnSpc>
                          <a:spcPts val="1515"/>
                        </a:lnSpc>
                      </a:pP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962113">
                <a:tc>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r>
                        <a:rPr lang="en-US" sz="1050" dirty="0">
                          <a:solidFill>
                            <a:srgbClr val="000000"/>
                          </a:solidFill>
                          <a:latin typeface="DM Sans"/>
                        </a:rPr>
                        <a:t>CV writing </a:t>
                      </a:r>
                    </a:p>
                    <a:p>
                      <a:pPr marL="0" marR="0" lvl="0" indent="0" algn="ctr" defTabSz="914400" rtl="0" eaLnBrk="1" fontAlgn="auto" latinLnBrk="0" hangingPunct="1">
                        <a:lnSpc>
                          <a:spcPts val="1515"/>
                        </a:lnSpc>
                        <a:spcBef>
                          <a:spcPts val="0"/>
                        </a:spcBef>
                        <a:spcAft>
                          <a:spcPts val="0"/>
                        </a:spcAft>
                        <a:buClrTx/>
                        <a:buSzTx/>
                        <a:buFontTx/>
                        <a:buNone/>
                        <a:tabLst/>
                        <a:defRPr/>
                      </a:pPr>
                      <a:r>
                        <a:rPr lang="en-US" sz="1050" dirty="0">
                          <a:solidFill>
                            <a:srgbClr val="000000"/>
                          </a:solidFill>
                          <a:latin typeface="DM Sans"/>
                        </a:rPr>
                        <a:t>3:00-4:00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r>
                        <a:rPr lang="en-US" sz="1050" dirty="0">
                          <a:solidFill>
                            <a:srgbClr val="000000"/>
                          </a:solidFill>
                          <a:latin typeface="DM Sans"/>
                        </a:rPr>
                        <a:t>Interview Prep </a:t>
                      </a:r>
                    </a:p>
                    <a:p>
                      <a:pPr marL="0" marR="0" lvl="0" indent="0" algn="ctr" defTabSz="914400" rtl="0" eaLnBrk="1" fontAlgn="auto" latinLnBrk="0" hangingPunct="1">
                        <a:lnSpc>
                          <a:spcPts val="1515"/>
                        </a:lnSpc>
                        <a:spcBef>
                          <a:spcPts val="0"/>
                        </a:spcBef>
                        <a:spcAft>
                          <a:spcPts val="0"/>
                        </a:spcAft>
                        <a:buClrTx/>
                        <a:buSzTx/>
                        <a:buFontTx/>
                        <a:buNone/>
                        <a:tabLst/>
                        <a:defRPr/>
                      </a:pPr>
                      <a:r>
                        <a:rPr lang="en-US" sz="1050" dirty="0">
                          <a:solidFill>
                            <a:srgbClr val="000000"/>
                          </a:solidFill>
                          <a:latin typeface="DM Sans"/>
                        </a:rPr>
                        <a:t>3:00-4:00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r>
                        <a:rPr lang="en-GB" sz="1100" dirty="0"/>
                        <a:t>Non-accredited course: Food safety and storage 3/4</a:t>
                      </a:r>
                    </a:p>
                    <a:p>
                      <a:pPr algn="ctr"/>
                      <a:r>
                        <a:rPr lang="en-GB" sz="1100" dirty="0"/>
                        <a:t>1:00-3:00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50">
                          <a:latin typeface="DM Sans" pitchFamily="2" charset="0"/>
                        </a:rPr>
                        <a:t>Disclosure Letter Writing</a:t>
                      </a:r>
                    </a:p>
                    <a:p>
                      <a:pPr algn="ctr"/>
                      <a:r>
                        <a:rPr lang="en-GB" sz="1050">
                          <a:latin typeface="DM Sans" pitchFamily="2" charset="0"/>
                        </a:rPr>
                        <a:t>3:00-4:00</a:t>
                      </a:r>
                      <a:endParaRPr lang="en-GB" sz="1050" dirty="0">
                        <a:latin typeface="DM Sans" pitchFamily="2" charset="0"/>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r>
                        <a:rPr lang="en-GB" sz="1050" dirty="0">
                          <a:latin typeface="DM Sans" pitchFamily="2" charset="0"/>
                        </a:rPr>
                        <a:t>Job Searching </a:t>
                      </a:r>
                    </a:p>
                    <a:p>
                      <a:pPr algn="ctr"/>
                      <a:r>
                        <a:rPr lang="en-GB" sz="1050" dirty="0">
                          <a:latin typeface="DM Sans" pitchFamily="2" charset="0"/>
                        </a:rPr>
                        <a:t>3:00-4:00</a:t>
                      </a: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065052943"/>
                  </a:ext>
                </a:extLst>
              </a:tr>
            </a:tbl>
          </a:graphicData>
        </a:graphic>
      </p:graphicFrame>
      <p:grpSp>
        <p:nvGrpSpPr>
          <p:cNvPr id="3" name="Group 3"/>
          <p:cNvGrpSpPr/>
          <p:nvPr/>
        </p:nvGrpSpPr>
        <p:grpSpPr>
          <a:xfrm>
            <a:off x="184646" y="1589490"/>
            <a:ext cx="2099220" cy="4712742"/>
            <a:chOff x="0" y="0"/>
            <a:chExt cx="893702" cy="1716756"/>
          </a:xfrm>
        </p:grpSpPr>
        <p:sp>
          <p:nvSpPr>
            <p:cNvPr id="4" name="Freeform 4"/>
            <p:cNvSpPr/>
            <p:nvPr/>
          </p:nvSpPr>
          <p:spPr>
            <a:xfrm>
              <a:off x="0" y="0"/>
              <a:ext cx="881523" cy="1669301"/>
            </a:xfrm>
            <a:custGeom>
              <a:avLst/>
              <a:gdLst/>
              <a:ahLst/>
              <a:cxnLst/>
              <a:rect l="l" t="t" r="r" b="b"/>
              <a:pathLst>
                <a:path w="868775" h="1669301">
                  <a:moveTo>
                    <a:pt x="0" y="0"/>
                  </a:moveTo>
                  <a:lnTo>
                    <a:pt x="868775" y="0"/>
                  </a:lnTo>
                  <a:lnTo>
                    <a:pt x="868775" y="1669301"/>
                  </a:lnTo>
                  <a:lnTo>
                    <a:pt x="0" y="1669301"/>
                  </a:lnTo>
                  <a:close/>
                </a:path>
              </a:pathLst>
            </a:custGeom>
            <a:solidFill>
              <a:srgbClr val="34586E"/>
            </a:solidFill>
            <a:ln w="9525" cap="sq">
              <a:solidFill>
                <a:srgbClr val="000000"/>
              </a:solidFill>
              <a:prstDash val="solid"/>
              <a:miter/>
            </a:ln>
          </p:spPr>
          <p:txBody>
            <a:bodyPr/>
            <a:lstStyle/>
            <a:p>
              <a:endParaRPr lang="en-GB"/>
            </a:p>
          </p:txBody>
        </p:sp>
        <p:sp>
          <p:nvSpPr>
            <p:cNvPr id="5" name="TextBox 5"/>
            <p:cNvSpPr txBox="1"/>
            <p:nvPr/>
          </p:nvSpPr>
          <p:spPr>
            <a:xfrm>
              <a:off x="4033" y="18880"/>
              <a:ext cx="889669" cy="1697876"/>
            </a:xfrm>
            <a:prstGeom prst="rect">
              <a:avLst/>
            </a:prstGeom>
          </p:spPr>
          <p:txBody>
            <a:bodyPr lIns="50800" tIns="50800" rIns="50800" bIns="50800" rtlCol="0" anchor="ctr"/>
            <a:lstStyle/>
            <a:p>
              <a:pPr algn="ctr">
                <a:lnSpc>
                  <a:spcPts val="2379"/>
                </a:lnSpc>
              </a:pPr>
              <a:r>
                <a:rPr lang="en-US" sz="1200" u="sng" dirty="0">
                  <a:solidFill>
                    <a:srgbClr val="FFFFFF"/>
                  </a:solidFill>
                  <a:latin typeface="DM Sans"/>
                </a:rPr>
                <a:t>Information</a:t>
              </a:r>
            </a:p>
            <a:p>
              <a:pPr algn="ctr">
                <a:lnSpc>
                  <a:spcPts val="2379"/>
                </a:lnSpc>
              </a:pPr>
              <a:r>
                <a:rPr lang="en-US" sz="1050" dirty="0">
                  <a:solidFill>
                    <a:srgbClr val="FFFFFF"/>
                  </a:solidFill>
                  <a:latin typeface="DM Sans" pitchFamily="2" charset="0"/>
                </a:rPr>
                <a:t>Hub is located at </a:t>
              </a:r>
              <a:r>
                <a:rPr lang="en-GB" sz="1050" dirty="0">
                  <a:solidFill>
                    <a:srgbClr val="FFFFFF"/>
                  </a:solidFill>
                  <a:latin typeface="DM Sans" pitchFamily="2" charset="0"/>
                </a:rPr>
                <a:t>State House, Dale St., L2 4TR</a:t>
              </a:r>
              <a:endParaRPr lang="en-GB" sz="1050" b="0" i="0" dirty="0">
                <a:solidFill>
                  <a:schemeClr val="bg1"/>
                </a:solidFill>
                <a:effectLst/>
                <a:latin typeface="DM Sans" pitchFamily="2" charset="0"/>
              </a:endParaRPr>
            </a:p>
            <a:p>
              <a:pPr algn="ctr">
                <a:lnSpc>
                  <a:spcPts val="2379"/>
                </a:lnSpc>
              </a:pPr>
              <a:r>
                <a:rPr lang="en-GB" sz="1050" dirty="0">
                  <a:solidFill>
                    <a:schemeClr val="bg1"/>
                  </a:solidFill>
                  <a:latin typeface="DM Sans" pitchFamily="2" charset="0"/>
                  <a:ea typeface="Calibri" panose="020F0502020204030204" pitchFamily="34" charset="0"/>
                </a:rPr>
                <a:t>Quiz offers participants an opportunity to learn and help them find new interests. DWP and Liverpool in Work offer participants 1:1 sessions with professionals that can help them with benefit advice and work-related queries.</a:t>
              </a:r>
              <a:endParaRPr lang="en-US" sz="1400" dirty="0">
                <a:solidFill>
                  <a:srgbClr val="FFFFFF"/>
                </a:solidFill>
                <a:latin typeface="DM Sans"/>
              </a:endParaRPr>
            </a:p>
            <a:p>
              <a:pPr algn="ctr">
                <a:lnSpc>
                  <a:spcPts val="2379"/>
                </a:lnSpc>
              </a:pPr>
              <a:endParaRPr lang="en-US" sz="1699" dirty="0">
                <a:solidFill>
                  <a:srgbClr val="FFFFFF"/>
                </a:solidFill>
                <a:latin typeface="DM Sans"/>
              </a:endParaRPr>
            </a:p>
          </p:txBody>
        </p:sp>
      </p:grpSp>
      <p:grpSp>
        <p:nvGrpSpPr>
          <p:cNvPr id="46" name="Group 46"/>
          <p:cNvGrpSpPr/>
          <p:nvPr/>
        </p:nvGrpSpPr>
        <p:grpSpPr>
          <a:xfrm rot="2700000">
            <a:off x="170282" y="1049731"/>
            <a:ext cx="293842" cy="293842"/>
            <a:chOff x="0" y="0"/>
            <a:chExt cx="812800" cy="812800"/>
          </a:xfrm>
        </p:grpSpPr>
        <p:sp>
          <p:nvSpPr>
            <p:cNvPr id="47" name="Freeform 47"/>
            <p:cNvSpPr/>
            <p:nvPr/>
          </p:nvSpPr>
          <p:spPr>
            <a:xfrm>
              <a:off x="0" y="0"/>
              <a:ext cx="812800" cy="812800"/>
            </a:xfrm>
            <a:custGeom>
              <a:avLst/>
              <a:gdLst/>
              <a:ahLst/>
              <a:cxnLst/>
              <a:rect l="l" t="t" r="r" b="b"/>
              <a:pathLst>
                <a:path w="812800" h="812800">
                  <a:moveTo>
                    <a:pt x="406400" y="0"/>
                  </a:moveTo>
                  <a:lnTo>
                    <a:pt x="812800" y="406400"/>
                  </a:lnTo>
                  <a:lnTo>
                    <a:pt x="406400" y="812800"/>
                  </a:lnTo>
                  <a:lnTo>
                    <a:pt x="0" y="406400"/>
                  </a:lnTo>
                  <a:lnTo>
                    <a:pt x="406400" y="0"/>
                  </a:lnTo>
                  <a:close/>
                </a:path>
              </a:pathLst>
            </a:custGeom>
            <a:solidFill>
              <a:srgbClr val="E13716"/>
            </a:solidFill>
          </p:spPr>
          <p:txBody>
            <a:bodyPr/>
            <a:lstStyle/>
            <a:p>
              <a:endParaRPr lang="en-GB"/>
            </a:p>
          </p:txBody>
        </p:sp>
        <p:sp>
          <p:nvSpPr>
            <p:cNvPr id="48" name="TextBox 48"/>
            <p:cNvSpPr txBox="1"/>
            <p:nvPr/>
          </p:nvSpPr>
          <p:spPr>
            <a:xfrm>
              <a:off x="139700" y="111125"/>
              <a:ext cx="533400" cy="561975"/>
            </a:xfrm>
            <a:prstGeom prst="rect">
              <a:avLst/>
            </a:prstGeom>
          </p:spPr>
          <p:txBody>
            <a:bodyPr lIns="50800" tIns="50800" rIns="50800" bIns="50800" rtlCol="0" anchor="ctr"/>
            <a:lstStyle/>
            <a:p>
              <a:pPr algn="ctr">
                <a:lnSpc>
                  <a:spcPts val="2379"/>
                </a:lnSpc>
              </a:pPr>
              <a:endParaRPr/>
            </a:p>
          </p:txBody>
        </p:sp>
      </p:grpSp>
      <p:grpSp>
        <p:nvGrpSpPr>
          <p:cNvPr id="62" name="Group 62"/>
          <p:cNvGrpSpPr/>
          <p:nvPr/>
        </p:nvGrpSpPr>
        <p:grpSpPr>
          <a:xfrm>
            <a:off x="195716" y="593502"/>
            <a:ext cx="242972" cy="242972"/>
            <a:chOff x="0" y="0"/>
            <a:chExt cx="812800" cy="812800"/>
          </a:xfrm>
        </p:grpSpPr>
        <p:sp>
          <p:nvSpPr>
            <p:cNvPr id="63" name="Freeform 63"/>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64" name="TextBox 64"/>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a:p>
          </p:txBody>
        </p:sp>
      </p:grpSp>
      <p:sp>
        <p:nvSpPr>
          <p:cNvPr id="69" name="TextBox 69"/>
          <p:cNvSpPr txBox="1"/>
          <p:nvPr/>
        </p:nvSpPr>
        <p:spPr>
          <a:xfrm>
            <a:off x="2682766" y="89855"/>
            <a:ext cx="4706005" cy="599459"/>
          </a:xfrm>
          <a:prstGeom prst="rect">
            <a:avLst/>
          </a:prstGeom>
        </p:spPr>
        <p:txBody>
          <a:bodyPr wrap="square" lIns="0" tIns="0" rIns="0" bIns="0" rtlCol="0" anchor="t">
            <a:spAutoFit/>
          </a:bodyPr>
          <a:lstStyle/>
          <a:p>
            <a:pPr>
              <a:lnSpc>
                <a:spcPts val="4899"/>
              </a:lnSpc>
              <a:spcBef>
                <a:spcPct val="0"/>
              </a:spcBef>
            </a:pPr>
            <a:r>
              <a:rPr lang="en-US" sz="3499" u="sng" dirty="0">
                <a:solidFill>
                  <a:srgbClr val="000000"/>
                </a:solidFill>
                <a:latin typeface="DM Sans Bold"/>
              </a:rPr>
              <a:t>JANUARY - WEEK 3</a:t>
            </a:r>
          </a:p>
        </p:txBody>
      </p:sp>
      <p:sp>
        <p:nvSpPr>
          <p:cNvPr id="70" name="TextBox 70"/>
          <p:cNvSpPr txBox="1"/>
          <p:nvPr/>
        </p:nvSpPr>
        <p:spPr>
          <a:xfrm>
            <a:off x="658981" y="127955"/>
            <a:ext cx="1826812" cy="346075"/>
          </a:xfrm>
          <a:prstGeom prst="rect">
            <a:avLst/>
          </a:prstGeom>
        </p:spPr>
        <p:txBody>
          <a:bodyPr lIns="0" tIns="0" rIns="0" bIns="0" rtlCol="0" anchor="t">
            <a:spAutoFit/>
          </a:bodyPr>
          <a:lstStyle/>
          <a:p>
            <a:pPr>
              <a:lnSpc>
                <a:spcPts val="1400"/>
              </a:lnSpc>
              <a:spcBef>
                <a:spcPct val="0"/>
              </a:spcBef>
            </a:pPr>
            <a:r>
              <a:rPr lang="en-US" sz="1000">
                <a:solidFill>
                  <a:srgbClr val="000000"/>
                </a:solidFill>
                <a:latin typeface="DM Sans"/>
              </a:rPr>
              <a:t>Self: Activities that work on the individual</a:t>
            </a:r>
          </a:p>
        </p:txBody>
      </p:sp>
      <p:sp>
        <p:nvSpPr>
          <p:cNvPr id="71" name="TextBox 71"/>
          <p:cNvSpPr txBox="1"/>
          <p:nvPr/>
        </p:nvSpPr>
        <p:spPr>
          <a:xfrm>
            <a:off x="658981" y="545468"/>
            <a:ext cx="1910578" cy="346075"/>
          </a:xfrm>
          <a:prstGeom prst="rect">
            <a:avLst/>
          </a:prstGeom>
        </p:spPr>
        <p:txBody>
          <a:bodyPr lIns="0" tIns="0" rIns="0" bIns="0" rtlCol="0" anchor="t">
            <a:spAutoFit/>
          </a:bodyPr>
          <a:lstStyle/>
          <a:p>
            <a:pPr>
              <a:lnSpc>
                <a:spcPts val="1400"/>
              </a:lnSpc>
              <a:spcBef>
                <a:spcPct val="0"/>
              </a:spcBef>
            </a:pPr>
            <a:r>
              <a:rPr lang="en-US" sz="1000">
                <a:solidFill>
                  <a:srgbClr val="000000"/>
                </a:solidFill>
                <a:latin typeface="DM Sans"/>
              </a:rPr>
              <a:t>Relationships: Activities that work with peers/families/friends</a:t>
            </a:r>
          </a:p>
        </p:txBody>
      </p:sp>
      <p:sp>
        <p:nvSpPr>
          <p:cNvPr id="72" name="TextBox 72"/>
          <p:cNvSpPr txBox="1"/>
          <p:nvPr/>
        </p:nvSpPr>
        <p:spPr>
          <a:xfrm>
            <a:off x="658981" y="960299"/>
            <a:ext cx="1826812" cy="517525"/>
          </a:xfrm>
          <a:prstGeom prst="rect">
            <a:avLst/>
          </a:prstGeom>
        </p:spPr>
        <p:txBody>
          <a:bodyPr lIns="0" tIns="0" rIns="0" bIns="0" rtlCol="0" anchor="t">
            <a:spAutoFit/>
          </a:bodyPr>
          <a:lstStyle/>
          <a:p>
            <a:pPr>
              <a:lnSpc>
                <a:spcPts val="1400"/>
              </a:lnSpc>
              <a:spcBef>
                <a:spcPct val="0"/>
              </a:spcBef>
            </a:pPr>
            <a:r>
              <a:rPr lang="en-US" sz="1000">
                <a:solidFill>
                  <a:srgbClr val="000000"/>
                </a:solidFill>
                <a:latin typeface="DM Sans"/>
              </a:rPr>
              <a:t>Society: Activities contributing to the community outside of the CFO Activity Hub</a:t>
            </a:r>
          </a:p>
        </p:txBody>
      </p:sp>
      <p:grpSp>
        <p:nvGrpSpPr>
          <p:cNvPr id="68" name="Group 49">
            <a:extLst>
              <a:ext uri="{FF2B5EF4-FFF2-40B4-BE49-F238E27FC236}">
                <a16:creationId xmlns:a16="http://schemas.microsoft.com/office/drawing/2014/main" id="{5ADE0809-352C-C8E8-B212-139DEF2034C1}"/>
              </a:ext>
            </a:extLst>
          </p:cNvPr>
          <p:cNvGrpSpPr/>
          <p:nvPr/>
        </p:nvGrpSpPr>
        <p:grpSpPr>
          <a:xfrm>
            <a:off x="344097" y="6391036"/>
            <a:ext cx="2066012" cy="747035"/>
            <a:chOff x="183080" y="0"/>
            <a:chExt cx="2754682" cy="996046"/>
          </a:xfrm>
        </p:grpSpPr>
        <p:sp>
          <p:nvSpPr>
            <p:cNvPr id="73" name="Freeform 50">
              <a:extLst>
                <a:ext uri="{FF2B5EF4-FFF2-40B4-BE49-F238E27FC236}">
                  <a16:creationId xmlns:a16="http://schemas.microsoft.com/office/drawing/2014/main" id="{1A899459-7200-18C3-1AC1-7778D5071E0A}"/>
                </a:ext>
              </a:extLst>
            </p:cNvPr>
            <p:cNvSpPr/>
            <p:nvPr/>
          </p:nvSpPr>
          <p:spPr>
            <a:xfrm>
              <a:off x="694021" y="0"/>
              <a:ext cx="1741685" cy="680233"/>
            </a:xfrm>
            <a:custGeom>
              <a:avLst/>
              <a:gdLst/>
              <a:ahLst/>
              <a:cxnLst/>
              <a:rect l="l" t="t" r="r" b="b"/>
              <a:pathLst>
                <a:path w="1741685" h="680233">
                  <a:moveTo>
                    <a:pt x="0" y="0"/>
                  </a:moveTo>
                  <a:lnTo>
                    <a:pt x="1741685" y="0"/>
                  </a:lnTo>
                  <a:lnTo>
                    <a:pt x="1741685" y="680233"/>
                  </a:lnTo>
                  <a:lnTo>
                    <a:pt x="0" y="680233"/>
                  </a:lnTo>
                  <a:lnTo>
                    <a:pt x="0" y="0"/>
                  </a:lnTo>
                  <a:close/>
                </a:path>
              </a:pathLst>
            </a:custGeom>
            <a:blipFill>
              <a:blip r:embed="rId3"/>
              <a:stretch>
                <a:fillRect t="-974" b="-974"/>
              </a:stretch>
            </a:blipFill>
          </p:spPr>
          <p:txBody>
            <a:bodyPr/>
            <a:lstStyle/>
            <a:p>
              <a:endParaRPr lang="en-GB"/>
            </a:p>
          </p:txBody>
        </p:sp>
        <p:sp>
          <p:nvSpPr>
            <p:cNvPr id="74" name="TextBox 52">
              <a:extLst>
                <a:ext uri="{FF2B5EF4-FFF2-40B4-BE49-F238E27FC236}">
                  <a16:creationId xmlns:a16="http://schemas.microsoft.com/office/drawing/2014/main" id="{16F6D7DC-2D4E-0A46-946B-F9C2CB3A20B2}"/>
                </a:ext>
              </a:extLst>
            </p:cNvPr>
            <p:cNvSpPr txBox="1"/>
            <p:nvPr/>
          </p:nvSpPr>
          <p:spPr>
            <a:xfrm>
              <a:off x="183080" y="842158"/>
              <a:ext cx="2754682" cy="153888"/>
            </a:xfrm>
            <a:prstGeom prst="rect">
              <a:avLst/>
            </a:prstGeom>
          </p:spPr>
          <p:txBody>
            <a:bodyPr lIns="0" tIns="0" rIns="0" bIns="0" rtlCol="0" anchor="t">
              <a:spAutoFit/>
            </a:bodyPr>
            <a:lstStyle/>
            <a:p>
              <a:pPr algn="ctr">
                <a:lnSpc>
                  <a:spcPts val="877"/>
                </a:lnSpc>
              </a:pPr>
              <a:r>
                <a:rPr lang="en-US" sz="750" dirty="0">
                  <a:solidFill>
                    <a:srgbClr val="000000"/>
                  </a:solidFill>
                  <a:latin typeface="DM Sans"/>
                </a:rPr>
                <a:t>This </a:t>
              </a:r>
              <a:r>
                <a:rPr lang="en-US" sz="750" dirty="0" err="1">
                  <a:solidFill>
                    <a:srgbClr val="000000"/>
                  </a:solidFill>
                  <a:latin typeface="DM Sans"/>
                </a:rPr>
                <a:t>programme</a:t>
              </a:r>
              <a:r>
                <a:rPr lang="en-US" sz="750" dirty="0">
                  <a:solidFill>
                    <a:srgbClr val="000000"/>
                  </a:solidFill>
                  <a:latin typeface="DM Sans"/>
                </a:rPr>
                <a:t> is delivered by HMPPS CFO</a:t>
              </a:r>
            </a:p>
          </p:txBody>
        </p:sp>
      </p:grpSp>
      <p:pic>
        <p:nvPicPr>
          <p:cNvPr id="8" name="Picture 2" descr="GC_Landscape_RGB">
            <a:extLst>
              <a:ext uri="{FF2B5EF4-FFF2-40B4-BE49-F238E27FC236}">
                <a16:creationId xmlns:a16="http://schemas.microsoft.com/office/drawing/2014/main" id="{7ECDE46C-5487-4452-D2ED-5F4BAB466FF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381272" y="263442"/>
            <a:ext cx="847613" cy="363975"/>
          </a:xfrm>
          <a:prstGeom prst="rect">
            <a:avLst/>
          </a:prstGeom>
          <a:noFill/>
          <a:extLst>
            <a:ext uri="{909E8E84-426E-40DD-AFC4-6F175D3DCCD1}">
              <a14:hiddenFill xmlns:a14="http://schemas.microsoft.com/office/drawing/2010/main">
                <a:solidFill>
                  <a:srgbClr val="FFFFFF"/>
                </a:solidFill>
              </a14:hiddenFill>
            </a:ext>
          </a:extLst>
        </p:spPr>
      </p:pic>
      <p:grpSp>
        <p:nvGrpSpPr>
          <p:cNvPr id="13" name="Group 65">
            <a:extLst>
              <a:ext uri="{FF2B5EF4-FFF2-40B4-BE49-F238E27FC236}">
                <a16:creationId xmlns:a16="http://schemas.microsoft.com/office/drawing/2014/main" id="{B7A8C9A4-7F95-964A-E401-E91DBA1FE922}"/>
              </a:ext>
            </a:extLst>
          </p:cNvPr>
          <p:cNvGrpSpPr/>
          <p:nvPr/>
        </p:nvGrpSpPr>
        <p:grpSpPr>
          <a:xfrm>
            <a:off x="218495" y="232251"/>
            <a:ext cx="220832" cy="193228"/>
            <a:chOff x="0" y="0"/>
            <a:chExt cx="812800" cy="711200"/>
          </a:xfrm>
        </p:grpSpPr>
        <p:sp>
          <p:nvSpPr>
            <p:cNvPr id="15" name="Freeform 66">
              <a:extLst>
                <a:ext uri="{FF2B5EF4-FFF2-40B4-BE49-F238E27FC236}">
                  <a16:creationId xmlns:a16="http://schemas.microsoft.com/office/drawing/2014/main" id="{CB01E187-FF4C-2AC3-7A64-B46AB0292997}"/>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16" name="TextBox 67">
              <a:extLst>
                <a:ext uri="{FF2B5EF4-FFF2-40B4-BE49-F238E27FC236}">
                  <a16:creationId xmlns:a16="http://schemas.microsoft.com/office/drawing/2014/main" id="{7B90ACD0-E348-C03F-0CC0-8E4AD0E7DEAA}"/>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grpSp>
        <p:nvGrpSpPr>
          <p:cNvPr id="55" name="Group 65">
            <a:extLst>
              <a:ext uri="{FF2B5EF4-FFF2-40B4-BE49-F238E27FC236}">
                <a16:creationId xmlns:a16="http://schemas.microsoft.com/office/drawing/2014/main" id="{88C7B320-FD3A-92CA-3D94-8647042677C4}"/>
              </a:ext>
            </a:extLst>
          </p:cNvPr>
          <p:cNvGrpSpPr/>
          <p:nvPr/>
        </p:nvGrpSpPr>
        <p:grpSpPr>
          <a:xfrm>
            <a:off x="3691077" y="7183817"/>
            <a:ext cx="220832" cy="193228"/>
            <a:chOff x="0" y="0"/>
            <a:chExt cx="812800" cy="711200"/>
          </a:xfrm>
        </p:grpSpPr>
        <p:sp>
          <p:nvSpPr>
            <p:cNvPr id="56" name="Freeform 66">
              <a:extLst>
                <a:ext uri="{FF2B5EF4-FFF2-40B4-BE49-F238E27FC236}">
                  <a16:creationId xmlns:a16="http://schemas.microsoft.com/office/drawing/2014/main" id="{2F8D5D6B-886E-87C1-8B5B-A1B2DEA986D4}"/>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57" name="TextBox 67">
              <a:extLst>
                <a:ext uri="{FF2B5EF4-FFF2-40B4-BE49-F238E27FC236}">
                  <a16:creationId xmlns:a16="http://schemas.microsoft.com/office/drawing/2014/main" id="{107A0681-13D7-0ADC-FDE4-5CAE9F103C18}"/>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grpSp>
        <p:nvGrpSpPr>
          <p:cNvPr id="58" name="Group 65">
            <a:extLst>
              <a:ext uri="{FF2B5EF4-FFF2-40B4-BE49-F238E27FC236}">
                <a16:creationId xmlns:a16="http://schemas.microsoft.com/office/drawing/2014/main" id="{22080B54-166F-B2C7-9919-DB0349894934}"/>
              </a:ext>
            </a:extLst>
          </p:cNvPr>
          <p:cNvGrpSpPr/>
          <p:nvPr/>
        </p:nvGrpSpPr>
        <p:grpSpPr>
          <a:xfrm>
            <a:off x="3714743" y="6237071"/>
            <a:ext cx="220832" cy="193228"/>
            <a:chOff x="0" y="0"/>
            <a:chExt cx="812800" cy="711200"/>
          </a:xfrm>
        </p:grpSpPr>
        <p:sp>
          <p:nvSpPr>
            <p:cNvPr id="59" name="Freeform 66">
              <a:extLst>
                <a:ext uri="{FF2B5EF4-FFF2-40B4-BE49-F238E27FC236}">
                  <a16:creationId xmlns:a16="http://schemas.microsoft.com/office/drawing/2014/main" id="{27BE7193-C4D4-2D1E-88EC-8F5A627F38C0}"/>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60" name="TextBox 67">
              <a:extLst>
                <a:ext uri="{FF2B5EF4-FFF2-40B4-BE49-F238E27FC236}">
                  <a16:creationId xmlns:a16="http://schemas.microsoft.com/office/drawing/2014/main" id="{A76A7BB2-85BB-DDB9-97EA-BBA585AF0BE4}"/>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grpSp>
        <p:nvGrpSpPr>
          <p:cNvPr id="61" name="Group 65">
            <a:extLst>
              <a:ext uri="{FF2B5EF4-FFF2-40B4-BE49-F238E27FC236}">
                <a16:creationId xmlns:a16="http://schemas.microsoft.com/office/drawing/2014/main" id="{763F6E49-3F02-FAF9-3E1A-D5B407F1BC62}"/>
              </a:ext>
            </a:extLst>
          </p:cNvPr>
          <p:cNvGrpSpPr/>
          <p:nvPr/>
        </p:nvGrpSpPr>
        <p:grpSpPr>
          <a:xfrm>
            <a:off x="5461691" y="6245664"/>
            <a:ext cx="220832" cy="193228"/>
            <a:chOff x="0" y="0"/>
            <a:chExt cx="812800" cy="711200"/>
          </a:xfrm>
        </p:grpSpPr>
        <p:sp>
          <p:nvSpPr>
            <p:cNvPr id="75" name="Freeform 66">
              <a:extLst>
                <a:ext uri="{FF2B5EF4-FFF2-40B4-BE49-F238E27FC236}">
                  <a16:creationId xmlns:a16="http://schemas.microsoft.com/office/drawing/2014/main" id="{7123135F-D82E-824F-1A1E-E99F8FE37E2A}"/>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76" name="TextBox 67">
              <a:extLst>
                <a:ext uri="{FF2B5EF4-FFF2-40B4-BE49-F238E27FC236}">
                  <a16:creationId xmlns:a16="http://schemas.microsoft.com/office/drawing/2014/main" id="{D37CBF7E-464C-6810-DB0F-64D6A045B36A}"/>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pic>
        <p:nvPicPr>
          <p:cNvPr id="78" name="Picture 77" descr="Assorted colorful toy blocks">
            <a:extLst>
              <a:ext uri="{FF2B5EF4-FFF2-40B4-BE49-F238E27FC236}">
                <a16:creationId xmlns:a16="http://schemas.microsoft.com/office/drawing/2014/main" id="{681B976E-C748-25AB-8AB1-400E16E4B127}"/>
              </a:ext>
            </a:extLst>
          </p:cNvPr>
          <p:cNvPicPr>
            <a:picLocks noChangeAspect="1"/>
          </p:cNvPicPr>
          <p:nvPr/>
        </p:nvPicPr>
        <p:blipFill>
          <a:blip r:embed="rId5" cstate="print">
            <a:extLst>
              <a:ext uri="{BEBA8EAE-BF5A-486C-A8C5-ECC9F3942E4B}">
                <a14:imgProps xmlns:a14="http://schemas.microsoft.com/office/drawing/2010/main">
                  <a14:imgLayer r:embed="rId6">
                    <a14:imgEffect>
                      <a14:backgroundRemoval t="3473" b="95598" l="1777" r="89987">
                        <a14:foregroundMark x1="30659" y1="28110" x2="30659" y2="28110"/>
                        <a14:foregroundMark x1="30767" y1="42407" x2="30767" y2="42407"/>
                        <a14:foregroundMark x1="33997" y1="45638" x2="33997" y2="45638"/>
                        <a14:foregroundMark x1="31844" y1="56866" x2="31844" y2="56866"/>
                        <a14:foregroundMark x1="15532" y1="44911" x2="15532" y2="44911"/>
                        <a14:foregroundMark x1="11413" y1="54200" x2="11413" y2="54200"/>
                        <a14:foregroundMark x1="6595" y1="60380" x2="6595" y2="60380"/>
                        <a14:foregroundMark x1="43742" y1="55089" x2="43742" y2="55089"/>
                        <a14:foregroundMark x1="8452" y1="8481" x2="8452" y2="8481"/>
                        <a14:foregroundMark x1="7187" y1="13530" x2="7187" y2="13530"/>
                        <a14:foregroundMark x1="1857" y1="17488" x2="1857" y2="17488"/>
                        <a14:foregroundMark x1="2261" y1="31220" x2="2261" y2="31220"/>
                        <a14:foregroundMark x1="14051" y1="90186" x2="14051" y2="90186"/>
                        <a14:foregroundMark x1="5222" y1="95638" x2="5222" y2="95638"/>
                        <a14:foregroundMark x1="32544" y1="3473" x2="32544" y2="3473"/>
                      </a14:backgroundRemoval>
                    </a14:imgEffect>
                  </a14:imgLayer>
                </a14:imgProps>
              </a:ext>
              <a:ext uri="{28A0092B-C50C-407E-A947-70E740481C1C}">
                <a14:useLocalDpi xmlns:a14="http://schemas.microsoft.com/office/drawing/2010/main" val="0"/>
              </a:ext>
            </a:extLst>
          </a:blip>
          <a:stretch>
            <a:fillRect/>
          </a:stretch>
        </p:blipFill>
        <p:spPr>
          <a:xfrm>
            <a:off x="4613865" y="6005136"/>
            <a:ext cx="450473" cy="300285"/>
          </a:xfrm>
          <a:prstGeom prst="rect">
            <a:avLst/>
          </a:prstGeom>
        </p:spPr>
      </p:pic>
      <p:sp>
        <p:nvSpPr>
          <p:cNvPr id="82" name="Freeform 66">
            <a:extLst>
              <a:ext uri="{FF2B5EF4-FFF2-40B4-BE49-F238E27FC236}">
                <a16:creationId xmlns:a16="http://schemas.microsoft.com/office/drawing/2014/main" id="{19E16ADC-33C3-690F-0555-C73279AF1AB3}"/>
              </a:ext>
            </a:extLst>
          </p:cNvPr>
          <p:cNvSpPr/>
          <p:nvPr/>
        </p:nvSpPr>
        <p:spPr>
          <a:xfrm>
            <a:off x="5495490" y="7178581"/>
            <a:ext cx="220832" cy="193228"/>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pic>
        <p:nvPicPr>
          <p:cNvPr id="85" name="Picture 84" descr="Group sharing session">
            <a:extLst>
              <a:ext uri="{FF2B5EF4-FFF2-40B4-BE49-F238E27FC236}">
                <a16:creationId xmlns:a16="http://schemas.microsoft.com/office/drawing/2014/main" id="{74037D66-5908-550E-F009-51CD16C581EB}"/>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flipH="1">
            <a:off x="7945411" y="5945787"/>
            <a:ext cx="667042" cy="445249"/>
          </a:xfrm>
          <a:prstGeom prst="rect">
            <a:avLst/>
          </a:prstGeom>
        </p:spPr>
      </p:pic>
      <p:grpSp>
        <p:nvGrpSpPr>
          <p:cNvPr id="86" name="Group 65">
            <a:extLst>
              <a:ext uri="{FF2B5EF4-FFF2-40B4-BE49-F238E27FC236}">
                <a16:creationId xmlns:a16="http://schemas.microsoft.com/office/drawing/2014/main" id="{2B917300-BE29-1451-5C79-86DBD7165802}"/>
              </a:ext>
            </a:extLst>
          </p:cNvPr>
          <p:cNvGrpSpPr/>
          <p:nvPr/>
        </p:nvGrpSpPr>
        <p:grpSpPr>
          <a:xfrm>
            <a:off x="8745397" y="6273651"/>
            <a:ext cx="220832" cy="193228"/>
            <a:chOff x="0" y="0"/>
            <a:chExt cx="812800" cy="711200"/>
          </a:xfrm>
        </p:grpSpPr>
        <p:sp>
          <p:nvSpPr>
            <p:cNvPr id="87" name="Freeform 66">
              <a:extLst>
                <a:ext uri="{FF2B5EF4-FFF2-40B4-BE49-F238E27FC236}">
                  <a16:creationId xmlns:a16="http://schemas.microsoft.com/office/drawing/2014/main" id="{6A558753-75F2-BA23-40E0-9836B3C1B910}"/>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88" name="TextBox 67">
              <a:extLst>
                <a:ext uri="{FF2B5EF4-FFF2-40B4-BE49-F238E27FC236}">
                  <a16:creationId xmlns:a16="http://schemas.microsoft.com/office/drawing/2014/main" id="{171BC191-DC21-D912-88F5-449AACD373AC}"/>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pic>
        <p:nvPicPr>
          <p:cNvPr id="90" name="Picture 89" descr="A drawing of a light bulb with yellow crumpled paper as its light">
            <a:extLst>
              <a:ext uri="{FF2B5EF4-FFF2-40B4-BE49-F238E27FC236}">
                <a16:creationId xmlns:a16="http://schemas.microsoft.com/office/drawing/2014/main" id="{8CCF769D-D8EE-C3EC-E399-C872C7C42F04}"/>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421864" y="3828350"/>
            <a:ext cx="787520" cy="525013"/>
          </a:xfrm>
          <a:prstGeom prst="rect">
            <a:avLst/>
          </a:prstGeom>
        </p:spPr>
      </p:pic>
      <p:grpSp>
        <p:nvGrpSpPr>
          <p:cNvPr id="93" name="Group 65">
            <a:extLst>
              <a:ext uri="{FF2B5EF4-FFF2-40B4-BE49-F238E27FC236}">
                <a16:creationId xmlns:a16="http://schemas.microsoft.com/office/drawing/2014/main" id="{1EACE846-EFAD-44CA-9878-79300D176294}"/>
              </a:ext>
            </a:extLst>
          </p:cNvPr>
          <p:cNvGrpSpPr/>
          <p:nvPr/>
        </p:nvGrpSpPr>
        <p:grpSpPr>
          <a:xfrm>
            <a:off x="8771196" y="7214996"/>
            <a:ext cx="220832" cy="193228"/>
            <a:chOff x="0" y="0"/>
            <a:chExt cx="812800" cy="711200"/>
          </a:xfrm>
        </p:grpSpPr>
        <p:sp>
          <p:nvSpPr>
            <p:cNvPr id="94" name="Freeform 66">
              <a:extLst>
                <a:ext uri="{FF2B5EF4-FFF2-40B4-BE49-F238E27FC236}">
                  <a16:creationId xmlns:a16="http://schemas.microsoft.com/office/drawing/2014/main" id="{747BBF19-EF76-1644-153E-7E4C3C5538B7}"/>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95" name="TextBox 67">
              <a:extLst>
                <a:ext uri="{FF2B5EF4-FFF2-40B4-BE49-F238E27FC236}">
                  <a16:creationId xmlns:a16="http://schemas.microsoft.com/office/drawing/2014/main" id="{8BA3A273-5C45-C2AA-30C2-9D43412DFCE4}"/>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grpSp>
        <p:nvGrpSpPr>
          <p:cNvPr id="96" name="Group 62">
            <a:extLst>
              <a:ext uri="{FF2B5EF4-FFF2-40B4-BE49-F238E27FC236}">
                <a16:creationId xmlns:a16="http://schemas.microsoft.com/office/drawing/2014/main" id="{CB547C0D-4F0D-1962-5090-57B1ABD2F067}"/>
              </a:ext>
            </a:extLst>
          </p:cNvPr>
          <p:cNvGrpSpPr/>
          <p:nvPr/>
        </p:nvGrpSpPr>
        <p:grpSpPr>
          <a:xfrm>
            <a:off x="10297453" y="6210105"/>
            <a:ext cx="242972" cy="242972"/>
            <a:chOff x="0" y="0"/>
            <a:chExt cx="812800" cy="812800"/>
          </a:xfrm>
        </p:grpSpPr>
        <p:sp>
          <p:nvSpPr>
            <p:cNvPr id="97" name="Freeform 63">
              <a:extLst>
                <a:ext uri="{FF2B5EF4-FFF2-40B4-BE49-F238E27FC236}">
                  <a16:creationId xmlns:a16="http://schemas.microsoft.com/office/drawing/2014/main" id="{B09B57B6-FD92-ECB1-4ED4-885D1D5EF76C}"/>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98" name="TextBox 64">
              <a:extLst>
                <a:ext uri="{FF2B5EF4-FFF2-40B4-BE49-F238E27FC236}">
                  <a16:creationId xmlns:a16="http://schemas.microsoft.com/office/drawing/2014/main" id="{7AE3DBE6-FBF2-9A1E-B840-8599DB6E0DCD}"/>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a:p>
          </p:txBody>
        </p:sp>
      </p:grpSp>
      <p:grpSp>
        <p:nvGrpSpPr>
          <p:cNvPr id="101" name="Group 65">
            <a:extLst>
              <a:ext uri="{FF2B5EF4-FFF2-40B4-BE49-F238E27FC236}">
                <a16:creationId xmlns:a16="http://schemas.microsoft.com/office/drawing/2014/main" id="{A8D1DCB2-569B-CA91-B816-F763D309BF3F}"/>
              </a:ext>
            </a:extLst>
          </p:cNvPr>
          <p:cNvGrpSpPr/>
          <p:nvPr/>
        </p:nvGrpSpPr>
        <p:grpSpPr>
          <a:xfrm>
            <a:off x="10308523" y="7178581"/>
            <a:ext cx="220832" cy="193228"/>
            <a:chOff x="0" y="0"/>
            <a:chExt cx="812800" cy="711200"/>
          </a:xfrm>
        </p:grpSpPr>
        <p:sp>
          <p:nvSpPr>
            <p:cNvPr id="102" name="Freeform 66">
              <a:extLst>
                <a:ext uri="{FF2B5EF4-FFF2-40B4-BE49-F238E27FC236}">
                  <a16:creationId xmlns:a16="http://schemas.microsoft.com/office/drawing/2014/main" id="{C63D37C8-26AF-7118-A960-5C7B4BD397D3}"/>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103" name="TextBox 67">
              <a:extLst>
                <a:ext uri="{FF2B5EF4-FFF2-40B4-BE49-F238E27FC236}">
                  <a16:creationId xmlns:a16="http://schemas.microsoft.com/office/drawing/2014/main" id="{3095E29C-C531-6C27-2DFC-0AF5737142F7}"/>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grpSp>
        <p:nvGrpSpPr>
          <p:cNvPr id="7" name="Group 65">
            <a:extLst>
              <a:ext uri="{FF2B5EF4-FFF2-40B4-BE49-F238E27FC236}">
                <a16:creationId xmlns:a16="http://schemas.microsoft.com/office/drawing/2014/main" id="{57395203-007F-8657-B8E7-EACDCCC163A7}"/>
              </a:ext>
            </a:extLst>
          </p:cNvPr>
          <p:cNvGrpSpPr/>
          <p:nvPr/>
        </p:nvGrpSpPr>
        <p:grpSpPr>
          <a:xfrm>
            <a:off x="10297453" y="1831125"/>
            <a:ext cx="220832" cy="193228"/>
            <a:chOff x="0" y="0"/>
            <a:chExt cx="812800" cy="711200"/>
          </a:xfrm>
        </p:grpSpPr>
        <p:sp>
          <p:nvSpPr>
            <p:cNvPr id="10" name="Freeform 66">
              <a:extLst>
                <a:ext uri="{FF2B5EF4-FFF2-40B4-BE49-F238E27FC236}">
                  <a16:creationId xmlns:a16="http://schemas.microsoft.com/office/drawing/2014/main" id="{26F74ABF-EFC5-DB4E-6582-192AC4A2F2DD}"/>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11" name="TextBox 67">
              <a:extLst>
                <a:ext uri="{FF2B5EF4-FFF2-40B4-BE49-F238E27FC236}">
                  <a16:creationId xmlns:a16="http://schemas.microsoft.com/office/drawing/2014/main" id="{BF827D29-439C-6848-B58B-88B3E7A980D0}"/>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sp>
        <p:nvSpPr>
          <p:cNvPr id="17" name="Freeform 66">
            <a:extLst>
              <a:ext uri="{FF2B5EF4-FFF2-40B4-BE49-F238E27FC236}">
                <a16:creationId xmlns:a16="http://schemas.microsoft.com/office/drawing/2014/main" id="{361302B1-BC6A-B4A4-9819-536F6084ED8B}"/>
              </a:ext>
            </a:extLst>
          </p:cNvPr>
          <p:cNvSpPr/>
          <p:nvPr/>
        </p:nvSpPr>
        <p:spPr>
          <a:xfrm>
            <a:off x="3714485" y="1809855"/>
            <a:ext cx="220832" cy="193228"/>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grpSp>
        <p:nvGrpSpPr>
          <p:cNvPr id="19" name="Group 62">
            <a:extLst>
              <a:ext uri="{FF2B5EF4-FFF2-40B4-BE49-F238E27FC236}">
                <a16:creationId xmlns:a16="http://schemas.microsoft.com/office/drawing/2014/main" id="{1259E318-2E12-BA37-01F5-B49C64E5C35D}"/>
              </a:ext>
            </a:extLst>
          </p:cNvPr>
          <p:cNvGrpSpPr/>
          <p:nvPr/>
        </p:nvGrpSpPr>
        <p:grpSpPr>
          <a:xfrm>
            <a:off x="7080958" y="1795618"/>
            <a:ext cx="242972" cy="242972"/>
            <a:chOff x="0" y="0"/>
            <a:chExt cx="812800" cy="812800"/>
          </a:xfrm>
        </p:grpSpPr>
        <p:sp>
          <p:nvSpPr>
            <p:cNvPr id="20" name="Freeform 63">
              <a:extLst>
                <a:ext uri="{FF2B5EF4-FFF2-40B4-BE49-F238E27FC236}">
                  <a16:creationId xmlns:a16="http://schemas.microsoft.com/office/drawing/2014/main" id="{20161344-2F22-7E22-8337-9470F0411B9A}"/>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21" name="TextBox 64">
              <a:extLst>
                <a:ext uri="{FF2B5EF4-FFF2-40B4-BE49-F238E27FC236}">
                  <a16:creationId xmlns:a16="http://schemas.microsoft.com/office/drawing/2014/main" id="{64920C6C-6E61-68FA-087D-85D8E5139332}"/>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dirty="0"/>
            </a:p>
          </p:txBody>
        </p:sp>
      </p:grpSp>
      <p:grpSp>
        <p:nvGrpSpPr>
          <p:cNvPr id="22" name="Group 62">
            <a:extLst>
              <a:ext uri="{FF2B5EF4-FFF2-40B4-BE49-F238E27FC236}">
                <a16:creationId xmlns:a16="http://schemas.microsoft.com/office/drawing/2014/main" id="{D1D4E993-0DE3-885C-A9FD-95FEDF578666}"/>
              </a:ext>
            </a:extLst>
          </p:cNvPr>
          <p:cNvGrpSpPr/>
          <p:nvPr/>
        </p:nvGrpSpPr>
        <p:grpSpPr>
          <a:xfrm>
            <a:off x="5472711" y="1784983"/>
            <a:ext cx="242972" cy="242972"/>
            <a:chOff x="0" y="0"/>
            <a:chExt cx="812800" cy="812800"/>
          </a:xfrm>
        </p:grpSpPr>
        <p:sp>
          <p:nvSpPr>
            <p:cNvPr id="23" name="Freeform 63">
              <a:extLst>
                <a:ext uri="{FF2B5EF4-FFF2-40B4-BE49-F238E27FC236}">
                  <a16:creationId xmlns:a16="http://schemas.microsoft.com/office/drawing/2014/main" id="{6DABA986-291D-71B0-4E09-C8293AAA36E3}"/>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24" name="TextBox 64">
              <a:extLst>
                <a:ext uri="{FF2B5EF4-FFF2-40B4-BE49-F238E27FC236}">
                  <a16:creationId xmlns:a16="http://schemas.microsoft.com/office/drawing/2014/main" id="{8477A0EC-1061-355D-AE65-C267972B0117}"/>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dirty="0"/>
            </a:p>
          </p:txBody>
        </p:sp>
      </p:grpSp>
      <p:grpSp>
        <p:nvGrpSpPr>
          <p:cNvPr id="40" name="Group 65">
            <a:extLst>
              <a:ext uri="{FF2B5EF4-FFF2-40B4-BE49-F238E27FC236}">
                <a16:creationId xmlns:a16="http://schemas.microsoft.com/office/drawing/2014/main" id="{B0F82308-2A55-8C5F-28A8-228664C5A2AB}"/>
              </a:ext>
            </a:extLst>
          </p:cNvPr>
          <p:cNvGrpSpPr/>
          <p:nvPr/>
        </p:nvGrpSpPr>
        <p:grpSpPr>
          <a:xfrm>
            <a:off x="5495490" y="4148443"/>
            <a:ext cx="220832" cy="193228"/>
            <a:chOff x="0" y="0"/>
            <a:chExt cx="812800" cy="711200"/>
          </a:xfrm>
        </p:grpSpPr>
        <p:sp>
          <p:nvSpPr>
            <p:cNvPr id="41" name="Freeform 66">
              <a:extLst>
                <a:ext uri="{FF2B5EF4-FFF2-40B4-BE49-F238E27FC236}">
                  <a16:creationId xmlns:a16="http://schemas.microsoft.com/office/drawing/2014/main" id="{118FD417-D679-E89B-4355-A08129D7A6D6}"/>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42" name="TextBox 67">
              <a:extLst>
                <a:ext uri="{FF2B5EF4-FFF2-40B4-BE49-F238E27FC236}">
                  <a16:creationId xmlns:a16="http://schemas.microsoft.com/office/drawing/2014/main" id="{4D81B1F0-97EE-6634-AFCF-54ABACFEE463}"/>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grpSp>
        <p:nvGrpSpPr>
          <p:cNvPr id="18" name="Group 65">
            <a:extLst>
              <a:ext uri="{FF2B5EF4-FFF2-40B4-BE49-F238E27FC236}">
                <a16:creationId xmlns:a16="http://schemas.microsoft.com/office/drawing/2014/main" id="{E7B28680-8630-5DFF-7494-8E46558598C6}"/>
              </a:ext>
            </a:extLst>
          </p:cNvPr>
          <p:cNvGrpSpPr/>
          <p:nvPr/>
        </p:nvGrpSpPr>
        <p:grpSpPr>
          <a:xfrm>
            <a:off x="7123143" y="7193246"/>
            <a:ext cx="220832" cy="193228"/>
            <a:chOff x="0" y="0"/>
            <a:chExt cx="812800" cy="711200"/>
          </a:xfrm>
        </p:grpSpPr>
        <p:sp>
          <p:nvSpPr>
            <p:cNvPr id="25" name="Freeform 66">
              <a:extLst>
                <a:ext uri="{FF2B5EF4-FFF2-40B4-BE49-F238E27FC236}">
                  <a16:creationId xmlns:a16="http://schemas.microsoft.com/office/drawing/2014/main" id="{879EE64F-B8BC-D8C4-A821-BAF696DB56DF}"/>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35" name="TextBox 67">
              <a:extLst>
                <a:ext uri="{FF2B5EF4-FFF2-40B4-BE49-F238E27FC236}">
                  <a16:creationId xmlns:a16="http://schemas.microsoft.com/office/drawing/2014/main" id="{268B11CD-676B-3461-758C-072C3DCEA2DB}"/>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37" name="Group 65">
            <a:extLst>
              <a:ext uri="{FF2B5EF4-FFF2-40B4-BE49-F238E27FC236}">
                <a16:creationId xmlns:a16="http://schemas.microsoft.com/office/drawing/2014/main" id="{6383EF40-AFE6-548D-64CE-4AF09529E10E}"/>
              </a:ext>
            </a:extLst>
          </p:cNvPr>
          <p:cNvGrpSpPr/>
          <p:nvPr/>
        </p:nvGrpSpPr>
        <p:grpSpPr>
          <a:xfrm>
            <a:off x="7112357" y="4148443"/>
            <a:ext cx="220832" cy="193228"/>
            <a:chOff x="0" y="0"/>
            <a:chExt cx="812800" cy="711200"/>
          </a:xfrm>
        </p:grpSpPr>
        <p:sp>
          <p:nvSpPr>
            <p:cNvPr id="38" name="Freeform 66">
              <a:extLst>
                <a:ext uri="{FF2B5EF4-FFF2-40B4-BE49-F238E27FC236}">
                  <a16:creationId xmlns:a16="http://schemas.microsoft.com/office/drawing/2014/main" id="{831A3E14-96C2-2041-653F-74F75A15D7CF}"/>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39" name="TextBox 67">
              <a:extLst>
                <a:ext uri="{FF2B5EF4-FFF2-40B4-BE49-F238E27FC236}">
                  <a16:creationId xmlns:a16="http://schemas.microsoft.com/office/drawing/2014/main" id="{281C5656-8EE7-B83B-ACF8-ECA71696DF1F}"/>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pic>
        <p:nvPicPr>
          <p:cNvPr id="45" name="Picture 44" descr="A close up of a logo&#10;&#10;Description automatically generated">
            <a:extLst>
              <a:ext uri="{FF2B5EF4-FFF2-40B4-BE49-F238E27FC236}">
                <a16:creationId xmlns:a16="http://schemas.microsoft.com/office/drawing/2014/main" id="{63C4F936-12FC-B621-17E3-8CDF4FC163A3}"/>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8168456" y="218158"/>
            <a:ext cx="1148311" cy="365119"/>
          </a:xfrm>
          <a:prstGeom prst="rect">
            <a:avLst/>
          </a:prstGeom>
        </p:spPr>
      </p:pic>
      <p:grpSp>
        <p:nvGrpSpPr>
          <p:cNvPr id="6" name="Group 65">
            <a:extLst>
              <a:ext uri="{FF2B5EF4-FFF2-40B4-BE49-F238E27FC236}">
                <a16:creationId xmlns:a16="http://schemas.microsoft.com/office/drawing/2014/main" id="{6D2C6ADE-D52F-B1BF-DCE3-6587F26ECEF2}"/>
              </a:ext>
            </a:extLst>
          </p:cNvPr>
          <p:cNvGrpSpPr/>
          <p:nvPr/>
        </p:nvGrpSpPr>
        <p:grpSpPr>
          <a:xfrm>
            <a:off x="3714485" y="4180007"/>
            <a:ext cx="220832" cy="193228"/>
            <a:chOff x="0" y="0"/>
            <a:chExt cx="812800" cy="711200"/>
          </a:xfrm>
        </p:grpSpPr>
        <p:sp>
          <p:nvSpPr>
            <p:cNvPr id="9" name="Freeform 66">
              <a:extLst>
                <a:ext uri="{FF2B5EF4-FFF2-40B4-BE49-F238E27FC236}">
                  <a16:creationId xmlns:a16="http://schemas.microsoft.com/office/drawing/2014/main" id="{700E7B5F-488D-5930-1562-43BEE6979450}"/>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12" name="TextBox 67">
              <a:extLst>
                <a:ext uri="{FF2B5EF4-FFF2-40B4-BE49-F238E27FC236}">
                  <a16:creationId xmlns:a16="http://schemas.microsoft.com/office/drawing/2014/main" id="{EA96D6FB-48FC-0B5C-BB3E-61236A0AE88F}"/>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grpSp>
        <p:nvGrpSpPr>
          <p:cNvPr id="29" name="Group 65">
            <a:extLst>
              <a:ext uri="{FF2B5EF4-FFF2-40B4-BE49-F238E27FC236}">
                <a16:creationId xmlns:a16="http://schemas.microsoft.com/office/drawing/2014/main" id="{51B62537-5639-E740-4452-CB54D8D3951A}"/>
              </a:ext>
            </a:extLst>
          </p:cNvPr>
          <p:cNvGrpSpPr/>
          <p:nvPr/>
        </p:nvGrpSpPr>
        <p:grpSpPr>
          <a:xfrm>
            <a:off x="8810669" y="4182516"/>
            <a:ext cx="220832" cy="193228"/>
            <a:chOff x="0" y="0"/>
            <a:chExt cx="812800" cy="711200"/>
          </a:xfrm>
        </p:grpSpPr>
        <p:sp>
          <p:nvSpPr>
            <p:cNvPr id="30" name="Freeform 66">
              <a:extLst>
                <a:ext uri="{FF2B5EF4-FFF2-40B4-BE49-F238E27FC236}">
                  <a16:creationId xmlns:a16="http://schemas.microsoft.com/office/drawing/2014/main" id="{B24064A3-4DFB-BA06-3F83-DF534D9C96BD}"/>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31" name="TextBox 67">
              <a:extLst>
                <a:ext uri="{FF2B5EF4-FFF2-40B4-BE49-F238E27FC236}">
                  <a16:creationId xmlns:a16="http://schemas.microsoft.com/office/drawing/2014/main" id="{4EF88375-D88B-9AB6-FB3D-D74139CA9F1D}"/>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sp>
        <p:nvSpPr>
          <p:cNvPr id="44" name="Freeform 66">
            <a:extLst>
              <a:ext uri="{FF2B5EF4-FFF2-40B4-BE49-F238E27FC236}">
                <a16:creationId xmlns:a16="http://schemas.microsoft.com/office/drawing/2014/main" id="{B5F588C1-ADD9-671A-6A57-3C30E23C4D03}"/>
              </a:ext>
            </a:extLst>
          </p:cNvPr>
          <p:cNvSpPr/>
          <p:nvPr/>
        </p:nvSpPr>
        <p:spPr>
          <a:xfrm>
            <a:off x="8788115" y="1808045"/>
            <a:ext cx="220832" cy="193228"/>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50" name="Freeform 66">
            <a:extLst>
              <a:ext uri="{FF2B5EF4-FFF2-40B4-BE49-F238E27FC236}">
                <a16:creationId xmlns:a16="http://schemas.microsoft.com/office/drawing/2014/main" id="{01A5B7A3-B0CB-E190-B089-B5DFABEE0681}"/>
              </a:ext>
            </a:extLst>
          </p:cNvPr>
          <p:cNvSpPr/>
          <p:nvPr/>
        </p:nvSpPr>
        <p:spPr>
          <a:xfrm>
            <a:off x="10297453" y="4168714"/>
            <a:ext cx="220832" cy="193228"/>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pic>
        <p:nvPicPr>
          <p:cNvPr id="66" name="Picture 65" descr="Colorful ukuleles on display">
            <a:extLst>
              <a:ext uri="{FF2B5EF4-FFF2-40B4-BE49-F238E27FC236}">
                <a16:creationId xmlns:a16="http://schemas.microsoft.com/office/drawing/2014/main" id="{E9F9285D-0404-23CD-EED5-1A3B8639DE4E}"/>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9515127" y="5971088"/>
            <a:ext cx="681404" cy="451164"/>
          </a:xfrm>
          <a:prstGeom prst="rect">
            <a:avLst/>
          </a:prstGeom>
        </p:spPr>
      </p:pic>
      <p:pic>
        <p:nvPicPr>
          <p:cNvPr id="67" name="Picture 66" descr="Chairs in a cinema">
            <a:extLst>
              <a:ext uri="{FF2B5EF4-FFF2-40B4-BE49-F238E27FC236}">
                <a16:creationId xmlns:a16="http://schemas.microsoft.com/office/drawing/2014/main" id="{94D8207C-53B3-4FA6-C529-4192FF050379}"/>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2973784" y="6062451"/>
            <a:ext cx="577329" cy="359801"/>
          </a:xfrm>
          <a:prstGeom prst="rect">
            <a:avLst/>
          </a:prstGeom>
        </p:spPr>
      </p:pic>
      <p:pic>
        <p:nvPicPr>
          <p:cNvPr id="36" name="Picture 35" descr="Watercolor palette">
            <a:extLst>
              <a:ext uri="{FF2B5EF4-FFF2-40B4-BE49-F238E27FC236}">
                <a16:creationId xmlns:a16="http://schemas.microsoft.com/office/drawing/2014/main" id="{1A3507EC-0171-0599-BD64-4E0CCFD469B6}"/>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4567440" y="3800362"/>
            <a:ext cx="667043" cy="444695"/>
          </a:xfrm>
          <a:prstGeom prst="rect">
            <a:avLst/>
          </a:prstGeom>
        </p:spPr>
      </p:pic>
      <p:pic>
        <p:nvPicPr>
          <p:cNvPr id="14" name="Picture 13" descr="Dog with collar sitting outdoors on wood park bench">
            <a:extLst>
              <a:ext uri="{FF2B5EF4-FFF2-40B4-BE49-F238E27FC236}">
                <a16:creationId xmlns:a16="http://schemas.microsoft.com/office/drawing/2014/main" id="{05B0E7B9-742D-4CEE-0339-65F2C4176EFE}"/>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6355570" y="3800362"/>
            <a:ext cx="620451" cy="413634"/>
          </a:xfrm>
          <a:prstGeom prst="rect">
            <a:avLst/>
          </a:prstGeom>
        </p:spPr>
      </p:pic>
      <p:pic>
        <p:nvPicPr>
          <p:cNvPr id="27" name="Picture 26" descr="People talking illustration">
            <a:extLst>
              <a:ext uri="{FF2B5EF4-FFF2-40B4-BE49-F238E27FC236}">
                <a16:creationId xmlns:a16="http://schemas.microsoft.com/office/drawing/2014/main" id="{84F1E520-DC13-860F-3845-793D4D968FC7}"/>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2964001" y="3859835"/>
            <a:ext cx="642370" cy="481836"/>
          </a:xfrm>
          <a:prstGeom prst="rect">
            <a:avLst/>
          </a:prstGeom>
        </p:spPr>
      </p:pic>
      <p:pic>
        <p:nvPicPr>
          <p:cNvPr id="32" name="Picture 31" descr="Firemen training with supervisor">
            <a:extLst>
              <a:ext uri="{FF2B5EF4-FFF2-40B4-BE49-F238E27FC236}">
                <a16:creationId xmlns:a16="http://schemas.microsoft.com/office/drawing/2014/main" id="{471E4BFA-FBF4-0561-38F4-B40E35387165}"/>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7869601" y="3857408"/>
            <a:ext cx="668396" cy="445639"/>
          </a:xfrm>
          <a:prstGeom prst="rect">
            <a:avLst/>
          </a:prstGeom>
        </p:spPr>
      </p:pic>
      <p:pic>
        <p:nvPicPr>
          <p:cNvPr id="34" name="Picture 33" descr="Firemen in a huddle">
            <a:extLst>
              <a:ext uri="{FF2B5EF4-FFF2-40B4-BE49-F238E27FC236}">
                <a16:creationId xmlns:a16="http://schemas.microsoft.com/office/drawing/2014/main" id="{4C52474A-5788-EC69-BAF1-DFF5550605B5}"/>
              </a:ext>
            </a:extLst>
          </p:cNvPr>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6339695" y="6092208"/>
            <a:ext cx="517000" cy="300285"/>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3E2"/>
        </a:solidFill>
        <a:effectLst/>
      </p:bgPr>
    </p:bg>
    <p:spTree>
      <p:nvGrpSpPr>
        <p:cNvPr id="1" name=""/>
        <p:cNvGrpSpPr/>
        <p:nvPr/>
      </p:nvGrpSpPr>
      <p:grpSpPr>
        <a:xfrm>
          <a:off x="0" y="0"/>
          <a:ext cx="0" cy="0"/>
          <a:chOff x="0" y="0"/>
          <a:chExt cx="0" cy="0"/>
        </a:xfrm>
      </p:grpSpPr>
      <p:graphicFrame>
        <p:nvGraphicFramePr>
          <p:cNvPr id="2" name="Table 2"/>
          <p:cNvGraphicFramePr>
            <a:graphicFrameLocks noGrp="1"/>
          </p:cNvGraphicFramePr>
          <p:nvPr>
            <p:extLst>
              <p:ext uri="{D42A27DB-BD31-4B8C-83A1-F6EECF244321}">
                <p14:modId xmlns:p14="http://schemas.microsoft.com/office/powerpoint/2010/main" val="195847191"/>
              </p:ext>
            </p:extLst>
          </p:nvPr>
        </p:nvGraphicFramePr>
        <p:xfrm>
          <a:off x="2541185" y="686264"/>
          <a:ext cx="8014415" cy="6818649"/>
        </p:xfrm>
        <a:graphic>
          <a:graphicData uri="http://schemas.openxmlformats.org/drawingml/2006/table">
            <a:tbl>
              <a:tblPr/>
              <a:tblGrid>
                <a:gridCol w="1350591">
                  <a:extLst>
                    <a:ext uri="{9D8B030D-6E8A-4147-A177-3AD203B41FA5}">
                      <a16:colId xmlns:a16="http://schemas.microsoft.com/office/drawing/2014/main" val="20000"/>
                    </a:ext>
                  </a:extLst>
                </a:gridCol>
                <a:gridCol w="1855175">
                  <a:extLst>
                    <a:ext uri="{9D8B030D-6E8A-4147-A177-3AD203B41FA5}">
                      <a16:colId xmlns:a16="http://schemas.microsoft.com/office/drawing/2014/main" val="20001"/>
                    </a:ext>
                  </a:extLst>
                </a:gridCol>
                <a:gridCol w="1602883">
                  <a:extLst>
                    <a:ext uri="{9D8B030D-6E8A-4147-A177-3AD203B41FA5}">
                      <a16:colId xmlns:a16="http://schemas.microsoft.com/office/drawing/2014/main" val="20002"/>
                    </a:ext>
                  </a:extLst>
                </a:gridCol>
                <a:gridCol w="1826823">
                  <a:extLst>
                    <a:ext uri="{9D8B030D-6E8A-4147-A177-3AD203B41FA5}">
                      <a16:colId xmlns:a16="http://schemas.microsoft.com/office/drawing/2014/main" val="20003"/>
                    </a:ext>
                  </a:extLst>
                </a:gridCol>
                <a:gridCol w="1378943">
                  <a:extLst>
                    <a:ext uri="{9D8B030D-6E8A-4147-A177-3AD203B41FA5}">
                      <a16:colId xmlns:a16="http://schemas.microsoft.com/office/drawing/2014/main" val="20004"/>
                    </a:ext>
                  </a:extLst>
                </a:gridCol>
              </a:tblGrid>
              <a:tr h="718535">
                <a:tc>
                  <a:txBody>
                    <a:bodyPr/>
                    <a:lstStyle/>
                    <a:p>
                      <a:pPr algn="ctr">
                        <a:lnSpc>
                          <a:spcPts val="1928"/>
                        </a:lnSpc>
                        <a:defRPr/>
                      </a:pPr>
                      <a:r>
                        <a:rPr lang="en-US" sz="1377" dirty="0">
                          <a:solidFill>
                            <a:srgbClr val="000000"/>
                          </a:solidFill>
                          <a:latin typeface="DM Sans Bold"/>
                        </a:rPr>
                        <a:t>Monday</a:t>
                      </a:r>
                    </a:p>
                    <a:p>
                      <a:pPr algn="ctr">
                        <a:lnSpc>
                          <a:spcPts val="1928"/>
                        </a:lnSpc>
                        <a:defRPr/>
                      </a:pPr>
                      <a:r>
                        <a:rPr lang="en-US" sz="1377" dirty="0">
                          <a:solidFill>
                            <a:srgbClr val="000000"/>
                          </a:solidFill>
                          <a:latin typeface="DM Sans Bold"/>
                        </a:rPr>
                        <a:t>24/02/2025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Tuesday</a:t>
                      </a:r>
                    </a:p>
                    <a:p>
                      <a:pPr algn="ctr">
                        <a:lnSpc>
                          <a:spcPts val="1928"/>
                        </a:lnSpc>
                        <a:defRPr/>
                      </a:pPr>
                      <a:r>
                        <a:rPr lang="en-US" sz="1377" dirty="0">
                          <a:solidFill>
                            <a:srgbClr val="000000"/>
                          </a:solidFill>
                          <a:latin typeface="DM Sans Bold"/>
                        </a:rPr>
                        <a:t>25/02/2025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Wednesday</a:t>
                      </a:r>
                    </a:p>
                    <a:p>
                      <a:pPr algn="ctr">
                        <a:lnSpc>
                          <a:spcPts val="1928"/>
                        </a:lnSpc>
                        <a:defRPr/>
                      </a:pPr>
                      <a:r>
                        <a:rPr lang="en-US" sz="1377" dirty="0">
                          <a:solidFill>
                            <a:srgbClr val="000000"/>
                          </a:solidFill>
                          <a:latin typeface="DM Sans Bold"/>
                        </a:rPr>
                        <a:t>26/02/2025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Thursday</a:t>
                      </a:r>
                    </a:p>
                    <a:p>
                      <a:pPr algn="ctr">
                        <a:lnSpc>
                          <a:spcPts val="1928"/>
                        </a:lnSpc>
                        <a:defRPr/>
                      </a:pPr>
                      <a:r>
                        <a:rPr lang="en-US" sz="1377" dirty="0">
                          <a:solidFill>
                            <a:srgbClr val="000000"/>
                          </a:solidFill>
                          <a:latin typeface="DM Sans Bold"/>
                        </a:rPr>
                        <a:t>27/02/2025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400" dirty="0">
                          <a:solidFill>
                            <a:srgbClr val="000000"/>
                          </a:solidFill>
                          <a:latin typeface="DM Sans Bold"/>
                        </a:rPr>
                        <a:t>Friday</a:t>
                      </a:r>
                    </a:p>
                    <a:p>
                      <a:pPr algn="ctr">
                        <a:lnSpc>
                          <a:spcPts val="1928"/>
                        </a:lnSpc>
                        <a:defRPr/>
                      </a:pPr>
                      <a:r>
                        <a:rPr lang="en-US" sz="1400" dirty="0">
                          <a:solidFill>
                            <a:srgbClr val="000000"/>
                          </a:solidFill>
                          <a:latin typeface="DM Sans Bold"/>
                        </a:rPr>
                        <a:t>28/02/2025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10000"/>
                  </a:ext>
                </a:extLst>
              </a:tr>
              <a:tr h="624229">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Reading Space</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Improving relationships</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tc>
                  <a:txBody>
                    <a:bodyPr/>
                    <a:lstStyle/>
                    <a:p>
                      <a:pPr algn="ctr">
                        <a:lnSpc>
                          <a:spcPts val="1515"/>
                        </a:lnSpc>
                      </a:pPr>
                      <a:r>
                        <a:rPr lang="en-US" sz="1100" dirty="0">
                          <a:solidFill>
                            <a:srgbClr val="000000"/>
                          </a:solidFill>
                          <a:latin typeface="DM Sans"/>
                        </a:rPr>
                        <a:t>Chill and Chat</a:t>
                      </a:r>
                    </a:p>
                    <a:p>
                      <a:pPr algn="ctr">
                        <a:lnSpc>
                          <a:spcPts val="1515"/>
                        </a:lnSpc>
                      </a:pPr>
                      <a:r>
                        <a:rPr lang="en-US" sz="110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Could I be a mentor?</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Mindful Colouring</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624229">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2374028385"/>
                  </a:ext>
                </a:extLst>
              </a:tr>
              <a:tr h="1732330">
                <a:tc>
                  <a:txBody>
                    <a:bodyPr/>
                    <a:lstStyle/>
                    <a:p>
                      <a:pPr algn="ctr">
                        <a:lnSpc>
                          <a:spcPts val="1515"/>
                        </a:lnSpc>
                        <a:defRPr/>
                      </a:pPr>
                      <a:r>
                        <a:rPr lang="en-US" sz="1100" dirty="0">
                          <a:solidFill>
                            <a:srgbClr val="000000"/>
                          </a:solidFill>
                          <a:latin typeface="DM Sans"/>
                        </a:rPr>
                        <a:t>Personal wellbeing activity group</a:t>
                      </a:r>
                    </a:p>
                    <a:p>
                      <a:pPr algn="ctr">
                        <a:lnSpc>
                          <a:spcPts val="1515"/>
                        </a:lnSpc>
                        <a:defRPr/>
                      </a:pPr>
                      <a:r>
                        <a:rPr lang="en-US" sz="1100" dirty="0">
                          <a:solidFill>
                            <a:srgbClr val="000000"/>
                          </a:solidFill>
                          <a:latin typeface="DM Sans"/>
                        </a:rPr>
                        <a:t>10.30-1:00</a:t>
                      </a:r>
                    </a:p>
                    <a:p>
                      <a:pPr algn="ctr">
                        <a:lnSpc>
                          <a:spcPts val="1515"/>
                        </a:lnSpc>
                        <a:defRPr/>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endParaRPr lang="en-GB" sz="1050" dirty="0">
                        <a:latin typeface="DM Sans" pitchFamily="2" charset="0"/>
                      </a:endParaRPr>
                    </a:p>
                    <a:p>
                      <a:pPr algn="ctr">
                        <a:lnSpc>
                          <a:spcPts val="1515"/>
                        </a:lnSpc>
                      </a:pPr>
                      <a:r>
                        <a:rPr lang="en-US" sz="1100" dirty="0" err="1">
                          <a:solidFill>
                            <a:srgbClr val="000000"/>
                          </a:solidFill>
                          <a:latin typeface="DM Sans"/>
                        </a:rPr>
                        <a:t>Arts&amp;Crafts</a:t>
                      </a:r>
                      <a:endParaRPr lang="en-US" sz="1100" dirty="0">
                        <a:solidFill>
                          <a:srgbClr val="000000"/>
                        </a:solidFill>
                        <a:latin typeface="DM Sans"/>
                      </a:endParaRPr>
                    </a:p>
                    <a:p>
                      <a:pPr algn="ctr">
                        <a:lnSpc>
                          <a:spcPts val="1515"/>
                        </a:lnSpc>
                      </a:pPr>
                      <a:r>
                        <a:rPr lang="en-US" sz="1100" dirty="0">
                          <a:solidFill>
                            <a:srgbClr val="000000"/>
                          </a:solidFill>
                          <a:latin typeface="DM Sans"/>
                        </a:rPr>
                        <a:t>10:30-12:00</a:t>
                      </a:r>
                    </a:p>
                    <a:p>
                      <a:pPr algn="ctr">
                        <a:lnSpc>
                          <a:spcPts val="1515"/>
                        </a:lnSpc>
                      </a:pPr>
                      <a:endParaRPr lang="en-US" sz="1100" dirty="0">
                        <a:solidFill>
                          <a:srgbClr val="000000"/>
                        </a:solidFill>
                        <a:latin typeface="DM Sans"/>
                      </a:endParaRPr>
                    </a:p>
                    <a:p>
                      <a:pPr algn="ctr">
                        <a:lnSpc>
                          <a:spcPts val="1515"/>
                        </a:lnSpc>
                      </a:pPr>
                      <a:endParaRPr lang="en-GB" sz="1100" dirty="0">
                        <a:latin typeface="DM Sans" pitchFamily="2" charset="0"/>
                      </a:endParaRPr>
                    </a:p>
                    <a:p>
                      <a:pPr algn="ctr"/>
                      <a:endParaRPr lang="en-GB" sz="1050" dirty="0">
                        <a:latin typeface="DM Sans" pitchFamily="2" charset="0"/>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tc>
                  <a:txBody>
                    <a:bodyPr/>
                    <a:lstStyle/>
                    <a:p>
                      <a:pPr algn="ctr">
                        <a:lnSpc>
                          <a:spcPts val="1515"/>
                        </a:lnSpc>
                      </a:pPr>
                      <a:r>
                        <a:rPr lang="en-US" sz="1100" dirty="0">
                          <a:solidFill>
                            <a:srgbClr val="000000"/>
                          </a:solidFill>
                          <a:latin typeface="DM Sans"/>
                        </a:rPr>
                        <a:t>Wellbeing session: Tea &amp; Chat</a:t>
                      </a:r>
                    </a:p>
                    <a:p>
                      <a:pPr algn="ctr"/>
                      <a:r>
                        <a:rPr lang="en-US" sz="1100" dirty="0">
                          <a:solidFill>
                            <a:srgbClr val="000000"/>
                          </a:solidFill>
                          <a:latin typeface="DM Sans"/>
                        </a:rPr>
                        <a:t>10:30-12:00</a:t>
                      </a:r>
                    </a:p>
                    <a:p>
                      <a:pPr algn="ctr"/>
                      <a:endParaRPr lang="en-US" sz="1000" dirty="0">
                        <a:solidFill>
                          <a:srgbClr val="000000"/>
                        </a:solidFill>
                        <a:latin typeface="DM Sans"/>
                      </a:endParaRPr>
                    </a:p>
                    <a:p>
                      <a:pPr algn="ctr"/>
                      <a:endParaRPr lang="en-US" sz="10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tc>
                  <a:txBody>
                    <a:bodyPr/>
                    <a:lstStyle/>
                    <a:p>
                      <a:pPr algn="ctr">
                        <a:lnSpc>
                          <a:spcPts val="1515"/>
                        </a:lnSpc>
                      </a:pPr>
                      <a:r>
                        <a:rPr lang="en-GB" sz="1100" dirty="0"/>
                        <a:t>Building motivation, resilience and developing a positive attitude session: guest speaker</a:t>
                      </a:r>
                    </a:p>
                    <a:p>
                      <a:pPr algn="ctr"/>
                      <a:r>
                        <a:rPr lang="en-GB" sz="1100" dirty="0"/>
                        <a:t>10:30-12:00</a:t>
                      </a:r>
                    </a:p>
                    <a:p>
                      <a:pPr algn="ctr"/>
                      <a:endParaRPr lang="en-GB" sz="1100" dirty="0"/>
                    </a:p>
                    <a:p>
                      <a:pPr algn="ctr"/>
                      <a:endParaRPr lang="en-GB" sz="1100" dirty="0"/>
                    </a:p>
                  </a:txBody>
                  <a:tcPr marL="140560" marR="140560" marT="140560" marB="140560" anchor="ctr">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tc>
                  <a:txBody>
                    <a:bodyPr/>
                    <a:lstStyle/>
                    <a:p>
                      <a:pPr algn="ctr">
                        <a:lnSpc>
                          <a:spcPts val="1515"/>
                        </a:lnSpc>
                      </a:pPr>
                      <a:r>
                        <a:rPr lang="en-US" sz="1100" dirty="0">
                          <a:solidFill>
                            <a:srgbClr val="000000"/>
                          </a:solidFill>
                          <a:latin typeface="DM Sans"/>
                        </a:rPr>
                        <a:t>Pass the Baton</a:t>
                      </a:r>
                    </a:p>
                    <a:p>
                      <a:pPr algn="ctr">
                        <a:lnSpc>
                          <a:spcPts val="1515"/>
                        </a:lnSpc>
                      </a:pPr>
                      <a:r>
                        <a:rPr lang="en-US" sz="1100" dirty="0">
                          <a:solidFill>
                            <a:srgbClr val="000000"/>
                          </a:solidFill>
                          <a:latin typeface="DM Sans"/>
                        </a:rPr>
                        <a:t>10:30-12:00</a:t>
                      </a:r>
                    </a:p>
                    <a:p>
                      <a:pPr algn="ctr">
                        <a:lnSpc>
                          <a:spcPts val="1515"/>
                        </a:lnSpc>
                      </a:pPr>
                      <a:endParaRPr lang="en-US" sz="1050" dirty="0">
                        <a:solidFill>
                          <a:srgbClr val="000000"/>
                        </a:solidFill>
                        <a:latin typeface="DM Sans"/>
                      </a:endParaRPr>
                    </a:p>
                    <a:p>
                      <a:pPr algn="ctr">
                        <a:lnSpc>
                          <a:spcPts val="1515"/>
                        </a:lnSpc>
                      </a:pPr>
                      <a:endParaRPr lang="en-US" sz="105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746969004"/>
                  </a:ext>
                </a:extLst>
              </a:tr>
              <a:tr h="624229">
                <a:tc>
                  <a:txBody>
                    <a:bodyPr/>
                    <a:lstStyle/>
                    <a:p>
                      <a:pPr algn="ctr">
                        <a:lnSpc>
                          <a:spcPts val="1515"/>
                        </a:lnSpc>
                        <a:defRPr/>
                      </a:pPr>
                      <a:r>
                        <a:rPr lang="en-US" sz="1050" dirty="0">
                          <a:solidFill>
                            <a:srgbClr val="000000"/>
                          </a:solidFill>
                          <a:latin typeface="DM Sans"/>
                        </a:rPr>
                        <a:t>Lunch Club</a:t>
                      </a:r>
                    </a:p>
                    <a:p>
                      <a:pPr algn="ctr">
                        <a:lnSpc>
                          <a:spcPts val="1515"/>
                        </a:lnSpc>
                        <a:defRPr/>
                      </a:pPr>
                      <a:r>
                        <a:rPr lang="en-US" sz="1050" dirty="0">
                          <a:solidFill>
                            <a:srgbClr val="000000"/>
                          </a:solidFill>
                          <a:latin typeface="DM Sans"/>
                        </a:rPr>
                        <a:t>12:00-13:00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defRPr/>
                      </a:pPr>
                      <a:r>
                        <a:rPr lang="en-US" sz="1050" dirty="0">
                          <a:solidFill>
                            <a:srgbClr val="000000"/>
                          </a:solidFill>
                          <a:latin typeface="DM Sans"/>
                        </a:rPr>
                        <a:t>Lunch Club</a:t>
                      </a:r>
                    </a:p>
                    <a:p>
                      <a:pPr algn="ctr">
                        <a:lnSpc>
                          <a:spcPts val="1515"/>
                        </a:lnSpc>
                        <a:defRPr/>
                      </a:pPr>
                      <a:r>
                        <a:rPr lang="en-US" sz="1050" dirty="0">
                          <a:solidFill>
                            <a:srgbClr val="000000"/>
                          </a:solidFill>
                          <a:latin typeface="DM Sans"/>
                        </a:rPr>
                        <a:t>12:00-13:00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defRPr/>
                      </a:pPr>
                      <a:r>
                        <a:rPr lang="en-US" sz="1100" dirty="0">
                          <a:solidFill>
                            <a:srgbClr val="000000"/>
                          </a:solidFill>
                          <a:latin typeface="DM Sans"/>
                        </a:rPr>
                        <a:t>Lunch Club</a:t>
                      </a:r>
                    </a:p>
                    <a:p>
                      <a:pPr algn="ctr">
                        <a:lnSpc>
                          <a:spcPts val="1515"/>
                        </a:lnSpc>
                        <a:defRPr/>
                      </a:pPr>
                      <a:r>
                        <a:rPr lang="en-US" sz="1100" dirty="0">
                          <a:solidFill>
                            <a:srgbClr val="000000"/>
                          </a:solidFill>
                          <a:latin typeface="DM Sans"/>
                        </a:rPr>
                        <a:t>12:00-13:00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defRPr/>
                      </a:pPr>
                      <a:r>
                        <a:rPr lang="en-US" sz="1100" dirty="0">
                          <a:solidFill>
                            <a:srgbClr val="000000"/>
                          </a:solidFill>
                          <a:latin typeface="DM Sans"/>
                        </a:rPr>
                        <a:t>Lunch Club</a:t>
                      </a:r>
                    </a:p>
                    <a:p>
                      <a:pPr algn="ctr">
                        <a:lnSpc>
                          <a:spcPts val="1515"/>
                        </a:lnSpc>
                        <a:defRPr/>
                      </a:pPr>
                      <a:r>
                        <a:rPr lang="en-US" sz="1100" dirty="0">
                          <a:solidFill>
                            <a:srgbClr val="000000"/>
                          </a:solidFill>
                          <a:latin typeface="DM Sans"/>
                        </a:rPr>
                        <a:t>12:00-13:00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defRPr/>
                      </a:pPr>
                      <a:r>
                        <a:rPr lang="en-US" sz="1050" dirty="0">
                          <a:solidFill>
                            <a:srgbClr val="000000"/>
                          </a:solidFill>
                          <a:latin typeface="DM Sans"/>
                        </a:rPr>
                        <a:t>Lunch Club</a:t>
                      </a:r>
                    </a:p>
                    <a:p>
                      <a:pPr algn="ctr">
                        <a:lnSpc>
                          <a:spcPts val="1515"/>
                        </a:lnSpc>
                        <a:defRPr/>
                      </a:pPr>
                      <a:r>
                        <a:rPr lang="en-US" sz="1050" dirty="0">
                          <a:solidFill>
                            <a:srgbClr val="000000"/>
                          </a:solidFill>
                          <a:latin typeface="DM Sans"/>
                        </a:rPr>
                        <a:t>12:00-13:00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3609065405"/>
                  </a:ext>
                </a:extLst>
              </a:tr>
              <a:tr h="587948">
                <a:tc rowSpan="2">
                  <a:txBody>
                    <a:bodyPr/>
                    <a:lstStyle/>
                    <a:p>
                      <a:pPr algn="ctr">
                        <a:lnSpc>
                          <a:spcPts val="1515"/>
                        </a:lnSpc>
                      </a:pPr>
                      <a:r>
                        <a:rPr lang="en-US" sz="1082" dirty="0">
                          <a:solidFill>
                            <a:srgbClr val="000000"/>
                          </a:solidFill>
                          <a:latin typeface="DM Sans"/>
                        </a:rPr>
                        <a:t>Visual arts session </a:t>
                      </a:r>
                    </a:p>
                    <a:p>
                      <a:pPr algn="ctr">
                        <a:lnSpc>
                          <a:spcPts val="1515"/>
                        </a:lnSpc>
                      </a:pPr>
                      <a:r>
                        <a:rPr lang="en-US" sz="1082" dirty="0">
                          <a:solidFill>
                            <a:srgbClr val="000000"/>
                          </a:solidFill>
                          <a:latin typeface="DM Sans"/>
                        </a:rPr>
                        <a:t>1:00-3:00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rowSpan="2">
                  <a:txBody>
                    <a:bodyPr/>
                    <a:lstStyle/>
                    <a:p>
                      <a:pPr algn="ctr"/>
                      <a:r>
                        <a:rPr lang="en-GB" sz="1100" dirty="0">
                          <a:latin typeface="DM Sans" pitchFamily="2" charset="0"/>
                        </a:rPr>
                        <a:t>Lego Nostalgia</a:t>
                      </a:r>
                    </a:p>
                    <a:p>
                      <a:pPr algn="ctr"/>
                      <a:r>
                        <a:rPr lang="en-GB" sz="1100" dirty="0">
                          <a:latin typeface="DM Sans" pitchFamily="2" charset="0"/>
                        </a:rPr>
                        <a:t>1:00-3:00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tc rowSpan="2">
                  <a:txBody>
                    <a:bodyPr/>
                    <a:lstStyle/>
                    <a:p>
                      <a:pPr algn="ctr"/>
                      <a:r>
                        <a:rPr lang="en-GB" sz="1100" dirty="0">
                          <a:latin typeface="DM Sans" pitchFamily="2" charset="0"/>
                        </a:rPr>
                        <a:t>DWP</a:t>
                      </a:r>
                    </a:p>
                    <a:p>
                      <a:pPr algn="ctr"/>
                      <a:r>
                        <a:rPr lang="en-GB" sz="1100" dirty="0">
                          <a:latin typeface="DM Sans" pitchFamily="2" charset="0"/>
                        </a:rPr>
                        <a:t>1:00-3:00</a:t>
                      </a:r>
                    </a:p>
                    <a:p>
                      <a:pPr algn="ctr"/>
                      <a:endParaRPr lang="en-GB" sz="1100" dirty="0">
                        <a:latin typeface="DM Sans" pitchFamily="2" charset="0"/>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tc>
                  <a:txBody>
                    <a:bodyPr/>
                    <a:lstStyle/>
                    <a:p>
                      <a:pPr algn="ctr"/>
                      <a:r>
                        <a:rPr lang="en-GB" sz="1100" dirty="0">
                          <a:latin typeface="DM Sans" pitchFamily="2" charset="0"/>
                        </a:rPr>
                        <a:t>Liverpool in work</a:t>
                      </a:r>
                    </a:p>
                    <a:p>
                      <a:pPr algn="ctr"/>
                      <a:r>
                        <a:rPr lang="en-GB" sz="1100" dirty="0">
                          <a:latin typeface="DM Sans" pitchFamily="2" charset="0"/>
                        </a:rPr>
                        <a:t>1:00-3:00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tc rowSpan="2">
                  <a:txBody>
                    <a:bodyPr/>
                    <a:lstStyle/>
                    <a:p>
                      <a:pPr algn="ctr"/>
                      <a:endParaRPr lang="en-GB" sz="1000" dirty="0">
                        <a:latin typeface="DM Sans" pitchFamily="2" charset="0"/>
                      </a:endParaRPr>
                    </a:p>
                    <a:p>
                      <a:pPr marL="0" marR="0" lvl="0" indent="0" algn="ctr" defTabSz="914400" rtl="0" eaLnBrk="1" fontAlgn="auto" latinLnBrk="0" hangingPunct="1">
                        <a:lnSpc>
                          <a:spcPts val="1515"/>
                        </a:lnSpc>
                        <a:spcBef>
                          <a:spcPts val="0"/>
                        </a:spcBef>
                        <a:spcAft>
                          <a:spcPts val="0"/>
                        </a:spcAft>
                        <a:buClrTx/>
                        <a:buSzTx/>
                        <a:buFontTx/>
                        <a:buNone/>
                        <a:tabLst/>
                        <a:defRPr/>
                      </a:pPr>
                      <a:r>
                        <a:rPr lang="en-US" sz="1100" dirty="0">
                          <a:solidFill>
                            <a:srgbClr val="000000"/>
                          </a:solidFill>
                          <a:latin typeface="DM Sans"/>
                        </a:rPr>
                        <a:t>Say it in a song! Music session 1:00-3:00</a:t>
                      </a:r>
                    </a:p>
                    <a:p>
                      <a:pPr algn="ctr">
                        <a:lnSpc>
                          <a:spcPts val="1515"/>
                        </a:lnSpc>
                      </a:pPr>
                      <a:endParaRPr lang="en-US" sz="1100" dirty="0">
                        <a:solidFill>
                          <a:srgbClr val="000000"/>
                        </a:solidFill>
                        <a:latin typeface="DM Sans"/>
                      </a:endParaRPr>
                    </a:p>
                    <a:p>
                      <a:pPr algn="ctr"/>
                      <a:endParaRPr lang="en-GB" sz="1100" dirty="0">
                        <a:latin typeface="DM Sans" pitchFamily="2" charset="0"/>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50211496"/>
                  </a:ext>
                </a:extLst>
              </a:tr>
              <a:tr h="832102">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ctr">
                        <a:lnSpc>
                          <a:spcPts val="1515"/>
                        </a:lnSpc>
                      </a:pPr>
                      <a:r>
                        <a:rPr lang="en-US" sz="1100" dirty="0">
                          <a:solidFill>
                            <a:srgbClr val="000000"/>
                          </a:solidFill>
                          <a:latin typeface="DM Sans"/>
                        </a:rPr>
                        <a:t>Coffee &amp; Chat about Recovery</a:t>
                      </a:r>
                    </a:p>
                    <a:p>
                      <a:pPr algn="ctr"/>
                      <a:r>
                        <a:rPr lang="en-GB" sz="1100" dirty="0">
                          <a:latin typeface="DM Sans" pitchFamily="2" charset="0"/>
                        </a:rPr>
                        <a:t>3:00-4:00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tc vMerge="1">
                  <a:txBody>
                    <a:bodyPr/>
                    <a:lstStyle/>
                    <a:p>
                      <a:endParaRPr lang="en-GB"/>
                    </a:p>
                  </a:txBody>
                  <a:tcPr/>
                </a:tc>
                <a:extLst>
                  <a:ext uri="{0D108BD9-81ED-4DB2-BD59-A6C34878D82A}">
                    <a16:rowId xmlns:a16="http://schemas.microsoft.com/office/drawing/2014/main" val="755411547"/>
                  </a:ext>
                </a:extLst>
              </a:tr>
              <a:tr h="878679">
                <a:tc>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r>
                        <a:rPr lang="en-US" sz="1050" dirty="0">
                          <a:solidFill>
                            <a:srgbClr val="000000"/>
                          </a:solidFill>
                          <a:latin typeface="DM Sans"/>
                        </a:rPr>
                        <a:t>CV writing</a:t>
                      </a:r>
                    </a:p>
                    <a:p>
                      <a:pPr marL="0" marR="0" lvl="0" indent="0" algn="ctr" defTabSz="914400" rtl="0" eaLnBrk="1" fontAlgn="auto" latinLnBrk="0" hangingPunct="1">
                        <a:lnSpc>
                          <a:spcPts val="1515"/>
                        </a:lnSpc>
                        <a:spcBef>
                          <a:spcPts val="0"/>
                        </a:spcBef>
                        <a:spcAft>
                          <a:spcPts val="0"/>
                        </a:spcAft>
                        <a:buClrTx/>
                        <a:buSzTx/>
                        <a:buFontTx/>
                        <a:buNone/>
                        <a:tabLst/>
                        <a:defRPr/>
                      </a:pPr>
                      <a:r>
                        <a:rPr lang="en-US" sz="1050" dirty="0">
                          <a:solidFill>
                            <a:srgbClr val="000000"/>
                          </a:solidFill>
                          <a:latin typeface="DM Sans"/>
                        </a:rPr>
                        <a:t>3:00-4:00</a:t>
                      </a: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r>
                        <a:rPr lang="en-US" sz="1050" dirty="0">
                          <a:solidFill>
                            <a:srgbClr val="000000"/>
                          </a:solidFill>
                          <a:latin typeface="DM Sans"/>
                        </a:rPr>
                        <a:t>Interview Prep </a:t>
                      </a:r>
                    </a:p>
                    <a:p>
                      <a:pPr marL="0" marR="0" lvl="0" indent="0" algn="ctr" defTabSz="914400" rtl="0" eaLnBrk="1" fontAlgn="auto" latinLnBrk="0" hangingPunct="1">
                        <a:lnSpc>
                          <a:spcPts val="1515"/>
                        </a:lnSpc>
                        <a:spcBef>
                          <a:spcPts val="0"/>
                        </a:spcBef>
                        <a:spcAft>
                          <a:spcPts val="0"/>
                        </a:spcAft>
                        <a:buClrTx/>
                        <a:buSzTx/>
                        <a:buFontTx/>
                        <a:buNone/>
                        <a:tabLst/>
                        <a:defRPr/>
                      </a:pPr>
                      <a:r>
                        <a:rPr lang="en-US" sz="1050" dirty="0">
                          <a:solidFill>
                            <a:srgbClr val="000000"/>
                          </a:solidFill>
                          <a:latin typeface="DM Sans"/>
                        </a:rPr>
                        <a:t>3:00-4:00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tc>
                  <a:txBody>
                    <a:bodyPr/>
                    <a:lstStyle/>
                    <a:p>
                      <a:pPr algn="ctr"/>
                      <a:r>
                        <a:rPr lang="en-GB" sz="1050" dirty="0"/>
                        <a:t>Non-accredited course: Food safety and storage 2/4 </a:t>
                      </a:r>
                    </a:p>
                    <a:p>
                      <a:pPr algn="ctr"/>
                      <a:r>
                        <a:rPr lang="en-GB" sz="1050" dirty="0"/>
                        <a:t>1:00-3:00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50" dirty="0">
                          <a:latin typeface="DM Sans" pitchFamily="2" charset="0"/>
                        </a:rPr>
                        <a:t>Disclosure Letter Writing</a:t>
                      </a:r>
                    </a:p>
                    <a:p>
                      <a:pPr algn="ctr"/>
                      <a:r>
                        <a:rPr lang="en-GB" sz="1050" dirty="0">
                          <a:latin typeface="DM Sans" pitchFamily="2" charset="0"/>
                        </a:rPr>
                        <a:t>3:00-4:00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tc>
                  <a:txBody>
                    <a:bodyPr/>
                    <a:lstStyle/>
                    <a:p>
                      <a:pPr algn="ctr"/>
                      <a:r>
                        <a:rPr lang="en-GB" sz="1050" dirty="0">
                          <a:latin typeface="DM Sans" pitchFamily="2" charset="0"/>
                        </a:rPr>
                        <a:t>Job Searching </a:t>
                      </a:r>
                    </a:p>
                    <a:p>
                      <a:pPr algn="ctr"/>
                      <a:r>
                        <a:rPr lang="en-GB" sz="1050" dirty="0">
                          <a:latin typeface="DM Sans" pitchFamily="2" charset="0"/>
                        </a:rPr>
                        <a:t>3:00-4:00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235207892"/>
                  </a:ext>
                </a:extLst>
              </a:tr>
            </a:tbl>
          </a:graphicData>
        </a:graphic>
      </p:graphicFrame>
      <p:grpSp>
        <p:nvGrpSpPr>
          <p:cNvPr id="3" name="Group 3"/>
          <p:cNvGrpSpPr/>
          <p:nvPr/>
        </p:nvGrpSpPr>
        <p:grpSpPr>
          <a:xfrm>
            <a:off x="184646" y="1589490"/>
            <a:ext cx="2222539" cy="4582471"/>
            <a:chOff x="0" y="0"/>
            <a:chExt cx="868775" cy="1669301"/>
          </a:xfrm>
        </p:grpSpPr>
        <p:sp>
          <p:nvSpPr>
            <p:cNvPr id="4" name="Freeform 4"/>
            <p:cNvSpPr/>
            <p:nvPr/>
          </p:nvSpPr>
          <p:spPr>
            <a:xfrm>
              <a:off x="0" y="0"/>
              <a:ext cx="868775" cy="1669301"/>
            </a:xfrm>
            <a:custGeom>
              <a:avLst/>
              <a:gdLst/>
              <a:ahLst/>
              <a:cxnLst/>
              <a:rect l="l" t="t" r="r" b="b"/>
              <a:pathLst>
                <a:path w="868775" h="1669301">
                  <a:moveTo>
                    <a:pt x="0" y="0"/>
                  </a:moveTo>
                  <a:lnTo>
                    <a:pt x="868775" y="0"/>
                  </a:lnTo>
                  <a:lnTo>
                    <a:pt x="868775" y="1669301"/>
                  </a:lnTo>
                  <a:lnTo>
                    <a:pt x="0" y="1669301"/>
                  </a:lnTo>
                  <a:close/>
                </a:path>
              </a:pathLst>
            </a:custGeom>
            <a:solidFill>
              <a:srgbClr val="34586E"/>
            </a:solidFill>
            <a:ln w="9525" cap="sq">
              <a:solidFill>
                <a:srgbClr val="000000"/>
              </a:solidFill>
              <a:prstDash val="solid"/>
              <a:miter/>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sp>
          <p:nvSpPr>
            <p:cNvPr id="5" name="TextBox 5"/>
            <p:cNvSpPr txBox="1"/>
            <p:nvPr/>
          </p:nvSpPr>
          <p:spPr>
            <a:xfrm>
              <a:off x="0" y="-28575"/>
              <a:ext cx="868775" cy="1697876"/>
            </a:xfrm>
            <a:prstGeom prst="rect">
              <a:avLst/>
            </a:prstGeom>
          </p:spPr>
          <p:txBody>
            <a:bodyPr lIns="50800" tIns="50800" rIns="50800" bIns="50800" rtlCol="0" anchor="ctr"/>
            <a:lstStyle/>
            <a:p>
              <a:pPr marL="0" marR="0" lvl="0" indent="0" algn="ctr" defTabSz="914400" rtl="0" eaLnBrk="1" fontAlgn="auto" latinLnBrk="0" hangingPunct="1">
                <a:lnSpc>
                  <a:spcPts val="2379"/>
                </a:lnSpc>
                <a:spcBef>
                  <a:spcPts val="0"/>
                </a:spcBef>
                <a:spcAft>
                  <a:spcPts val="0"/>
                </a:spcAft>
                <a:buClrTx/>
                <a:buSzTx/>
                <a:buFontTx/>
                <a:buNone/>
                <a:tabLst/>
                <a:defRPr/>
              </a:pPr>
              <a:endParaRPr kumimoji="0" lang="en-US" sz="1699" b="0" i="0" u="sng" strike="noStrike" kern="1200" cap="none" spc="0" normalizeH="0" baseline="0" noProof="0" dirty="0">
                <a:ln>
                  <a:noFill/>
                </a:ln>
                <a:solidFill>
                  <a:srgbClr val="FFFFFF"/>
                </a:solidFill>
                <a:effectLst/>
                <a:uLnTx/>
                <a:uFillTx/>
                <a:latin typeface="DM Sans" pitchFamily="2" charset="0"/>
              </a:endParaRPr>
            </a:p>
            <a:p>
              <a:pPr marL="0" marR="0" lvl="0" indent="0" algn="ctr" defTabSz="914400" rtl="0" eaLnBrk="1" fontAlgn="auto" latinLnBrk="0" hangingPunct="1">
                <a:lnSpc>
                  <a:spcPts val="2379"/>
                </a:lnSpc>
                <a:spcBef>
                  <a:spcPts val="0"/>
                </a:spcBef>
                <a:spcAft>
                  <a:spcPts val="0"/>
                </a:spcAft>
                <a:buClrTx/>
                <a:buSzTx/>
                <a:buFontTx/>
                <a:buNone/>
                <a:tabLst/>
                <a:defRPr/>
              </a:pPr>
              <a:endParaRPr kumimoji="0" lang="en-US" sz="1100" b="0" i="0" u="none" strike="noStrike" kern="1200" cap="none" spc="0" normalizeH="0" baseline="0" noProof="0" dirty="0">
                <a:ln>
                  <a:noFill/>
                </a:ln>
                <a:solidFill>
                  <a:srgbClr val="FFFFFF"/>
                </a:solidFill>
                <a:effectLst/>
                <a:uLnTx/>
                <a:uFillTx/>
                <a:latin typeface="DM Sans" pitchFamily="2" charset="0"/>
              </a:endParaRPr>
            </a:p>
            <a:p>
              <a:pPr algn="ctr">
                <a:lnSpc>
                  <a:spcPts val="2379"/>
                </a:lnSpc>
                <a:defRPr/>
              </a:pPr>
              <a:r>
                <a:rPr kumimoji="0" lang="en-US" sz="1100" b="0" i="0" u="none" strike="noStrike" kern="1200" cap="none" spc="0" normalizeH="0" baseline="0" noProof="0" dirty="0">
                  <a:ln>
                    <a:noFill/>
                  </a:ln>
                  <a:solidFill>
                    <a:srgbClr val="FFFFFF"/>
                  </a:solidFill>
                  <a:effectLst/>
                  <a:uLnTx/>
                  <a:uFillTx/>
                  <a:latin typeface="DM Sans" pitchFamily="2" charset="0"/>
                </a:rPr>
                <a:t>Hub is located at </a:t>
              </a:r>
              <a:r>
                <a:rPr lang="en-GB" sz="1050" dirty="0">
                  <a:solidFill>
                    <a:srgbClr val="FFFFFF"/>
                  </a:solidFill>
                  <a:latin typeface="DM Sans" pitchFamily="2" charset="0"/>
                </a:rPr>
                <a:t>State House, Dale St., L2 4TR</a:t>
              </a:r>
              <a:endParaRPr lang="en-GB" sz="1050" b="0" i="0" dirty="0">
                <a:solidFill>
                  <a:schemeClr val="bg1"/>
                </a:solidFill>
                <a:effectLst/>
                <a:latin typeface="DM Sans" pitchFamily="2" charset="0"/>
              </a:endParaRPr>
            </a:p>
            <a:p>
              <a:pPr algn="ctr">
                <a:lnSpc>
                  <a:spcPts val="2379"/>
                </a:lnSpc>
              </a:pPr>
              <a:r>
                <a:rPr lang="en-GB" sz="1050" dirty="0">
                  <a:solidFill>
                    <a:prstClr val="white"/>
                  </a:solidFill>
                  <a:latin typeface="DM Sans" pitchFamily="2" charset="0"/>
                </a:rPr>
                <a:t>Phone numbers: </a:t>
              </a:r>
              <a:r>
                <a:rPr lang="en-GB" sz="1050" dirty="0">
                  <a:solidFill>
                    <a:schemeClr val="bg1"/>
                  </a:solidFill>
                  <a:effectLst/>
                  <a:latin typeface="Calibri" panose="020F0502020204030204" pitchFamily="34" charset="0"/>
                  <a:ea typeface="Calibri" panose="020F0502020204030204" pitchFamily="34" charset="0"/>
                </a:rPr>
                <a:t>07341 604133</a:t>
              </a:r>
              <a:endParaRPr lang="en-GB" sz="1050" dirty="0">
                <a:solidFill>
                  <a:schemeClr val="bg1"/>
                </a:solidFill>
                <a:latin typeface="DM Sans" pitchFamily="2" charset="0"/>
              </a:endParaRPr>
            </a:p>
            <a:p>
              <a:pPr algn="ctr">
                <a:lnSpc>
                  <a:spcPts val="2379"/>
                </a:lnSpc>
                <a:defRPr/>
              </a:pPr>
              <a:r>
                <a:rPr kumimoji="0" lang="en-GB" sz="1050" b="0" i="0" u="none" strike="noStrike" kern="1200" cap="none" spc="0" normalizeH="0" baseline="0" noProof="0" dirty="0">
                  <a:ln>
                    <a:noFill/>
                  </a:ln>
                  <a:solidFill>
                    <a:schemeClr val="bg1"/>
                  </a:solidFill>
                  <a:uLnTx/>
                  <a:uFillTx/>
                  <a:latin typeface="DM Sans" pitchFamily="2" charset="0"/>
                  <a:ea typeface="Calibri" panose="020F0502020204030204" pitchFamily="34" charset="0"/>
                </a:rPr>
                <a:t>Pass the Baton is a participant led session where participants learn more about communication skills, as well as build confidence and motivation to engage in group session. Wellbeing sessions introduce to participants new ways of self-care, improving wellbeing and understanding of their own feelings.</a:t>
              </a:r>
              <a:endParaRPr kumimoji="0" lang="en-US" sz="1050" b="0" i="0" u="none" strike="noStrike" kern="1200" cap="none" spc="0" normalizeH="0" baseline="0" noProof="0" dirty="0">
                <a:ln>
                  <a:noFill/>
                </a:ln>
                <a:solidFill>
                  <a:prstClr val="white"/>
                </a:solidFill>
                <a:effectLst/>
                <a:uLnTx/>
                <a:uFillTx/>
                <a:latin typeface="DM Sans" pitchFamily="2" charset="0"/>
              </a:endParaRPr>
            </a:p>
            <a:p>
              <a:pPr marL="0" marR="0" lvl="0" indent="0" algn="ctr" defTabSz="914400" rtl="0" eaLnBrk="1" fontAlgn="auto" latinLnBrk="0" hangingPunct="1">
                <a:lnSpc>
                  <a:spcPts val="2379"/>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FFFFFF"/>
                </a:solidFill>
                <a:effectLst/>
                <a:uLnTx/>
                <a:uFillTx/>
                <a:latin typeface="DM Sans"/>
                <a:ea typeface="+mn-ea"/>
                <a:cs typeface="+mn-cs"/>
              </a:endParaRPr>
            </a:p>
            <a:p>
              <a:pPr marL="0" marR="0" lvl="0" indent="0" algn="ctr" defTabSz="914400" rtl="0" eaLnBrk="1" fontAlgn="auto" latinLnBrk="0" hangingPunct="1">
                <a:lnSpc>
                  <a:spcPts val="2379"/>
                </a:lnSpc>
                <a:spcBef>
                  <a:spcPts val="0"/>
                </a:spcBef>
                <a:spcAft>
                  <a:spcPts val="0"/>
                </a:spcAft>
                <a:buClrTx/>
                <a:buSzTx/>
                <a:buFontTx/>
                <a:buNone/>
                <a:tabLst/>
                <a:defRPr/>
              </a:pPr>
              <a:endParaRPr kumimoji="0" lang="en-US" sz="1699" b="0" i="0" u="none" strike="noStrike" kern="1200" cap="none" spc="0" normalizeH="0" baseline="0" noProof="0" dirty="0">
                <a:ln>
                  <a:noFill/>
                </a:ln>
                <a:solidFill>
                  <a:srgbClr val="FFFFFF"/>
                </a:solidFill>
                <a:effectLst/>
                <a:uLnTx/>
                <a:uFillTx/>
                <a:latin typeface="DM Sans"/>
                <a:ea typeface="+mn-ea"/>
                <a:cs typeface="+mn-cs"/>
              </a:endParaRPr>
            </a:p>
          </p:txBody>
        </p:sp>
      </p:grpSp>
      <p:grpSp>
        <p:nvGrpSpPr>
          <p:cNvPr id="46" name="Group 46"/>
          <p:cNvGrpSpPr/>
          <p:nvPr/>
        </p:nvGrpSpPr>
        <p:grpSpPr>
          <a:xfrm rot="2700000">
            <a:off x="170282" y="1049731"/>
            <a:ext cx="293842" cy="293842"/>
            <a:chOff x="0" y="0"/>
            <a:chExt cx="812800" cy="812800"/>
          </a:xfrm>
        </p:grpSpPr>
        <p:sp>
          <p:nvSpPr>
            <p:cNvPr id="47" name="Freeform 47"/>
            <p:cNvSpPr/>
            <p:nvPr/>
          </p:nvSpPr>
          <p:spPr>
            <a:xfrm>
              <a:off x="0" y="0"/>
              <a:ext cx="812800" cy="812800"/>
            </a:xfrm>
            <a:custGeom>
              <a:avLst/>
              <a:gdLst/>
              <a:ahLst/>
              <a:cxnLst/>
              <a:rect l="l" t="t" r="r" b="b"/>
              <a:pathLst>
                <a:path w="812800" h="812800">
                  <a:moveTo>
                    <a:pt x="406400" y="0"/>
                  </a:moveTo>
                  <a:lnTo>
                    <a:pt x="812800" y="406400"/>
                  </a:lnTo>
                  <a:lnTo>
                    <a:pt x="406400" y="812800"/>
                  </a:lnTo>
                  <a:lnTo>
                    <a:pt x="0" y="406400"/>
                  </a:lnTo>
                  <a:lnTo>
                    <a:pt x="406400" y="0"/>
                  </a:lnTo>
                  <a:close/>
                </a:path>
              </a:pathLst>
            </a:custGeom>
            <a:solidFill>
              <a:srgbClr val="E13716"/>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sp>
          <p:nvSpPr>
            <p:cNvPr id="48" name="TextBox 48"/>
            <p:cNvSpPr txBox="1"/>
            <p:nvPr/>
          </p:nvSpPr>
          <p:spPr>
            <a:xfrm>
              <a:off x="139700" y="111125"/>
              <a:ext cx="533400" cy="561975"/>
            </a:xfrm>
            <a:prstGeom prst="rect">
              <a:avLst/>
            </a:prstGeom>
          </p:spPr>
          <p:txBody>
            <a:bodyPr lIns="50800" tIns="50800" rIns="50800" bIns="50800" rtlCol="0" anchor="ctr"/>
            <a:lstStyle/>
            <a:p>
              <a:pPr marL="0" marR="0" lvl="0" indent="0" algn="ctr" defTabSz="914400" rtl="0" eaLnBrk="1" fontAlgn="auto" latinLnBrk="0" hangingPunct="1">
                <a:lnSpc>
                  <a:spcPts val="2379"/>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62" name="Group 62"/>
          <p:cNvGrpSpPr/>
          <p:nvPr/>
        </p:nvGrpSpPr>
        <p:grpSpPr>
          <a:xfrm>
            <a:off x="195716" y="593502"/>
            <a:ext cx="242972" cy="242972"/>
            <a:chOff x="0" y="0"/>
            <a:chExt cx="812800" cy="812800"/>
          </a:xfrm>
        </p:grpSpPr>
        <p:sp>
          <p:nvSpPr>
            <p:cNvPr id="63" name="Freeform 63"/>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sp>
          <p:nvSpPr>
            <p:cNvPr id="64" name="TextBox 64"/>
            <p:cNvSpPr txBox="1"/>
            <p:nvPr/>
          </p:nvSpPr>
          <p:spPr>
            <a:xfrm>
              <a:off x="76200" y="47625"/>
              <a:ext cx="660400" cy="688975"/>
            </a:xfrm>
            <a:prstGeom prst="rect">
              <a:avLst/>
            </a:prstGeom>
          </p:spPr>
          <p:txBody>
            <a:bodyPr lIns="50800" tIns="50800" rIns="50800" bIns="50800" rtlCol="0" anchor="ctr"/>
            <a:lstStyle/>
            <a:p>
              <a:pPr marL="0" marR="0" lvl="0" indent="0" algn="ctr" defTabSz="914400" rtl="0" eaLnBrk="1" fontAlgn="auto" latinLnBrk="0" hangingPunct="1">
                <a:lnSpc>
                  <a:spcPts val="2379"/>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65" name="Group 65"/>
          <p:cNvGrpSpPr/>
          <p:nvPr/>
        </p:nvGrpSpPr>
        <p:grpSpPr>
          <a:xfrm>
            <a:off x="206787" y="181493"/>
            <a:ext cx="220832" cy="193228"/>
            <a:chOff x="0" y="0"/>
            <a:chExt cx="812800" cy="711200"/>
          </a:xfrm>
        </p:grpSpPr>
        <p:sp>
          <p:nvSpPr>
            <p:cNvPr id="66" name="Freeform 66"/>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sp>
          <p:nvSpPr>
            <p:cNvPr id="67" name="TextBox 67"/>
            <p:cNvSpPr txBox="1"/>
            <p:nvPr/>
          </p:nvSpPr>
          <p:spPr>
            <a:xfrm>
              <a:off x="127000" y="301625"/>
              <a:ext cx="558800" cy="358775"/>
            </a:xfrm>
            <a:prstGeom prst="rect">
              <a:avLst/>
            </a:prstGeom>
          </p:spPr>
          <p:txBody>
            <a:bodyPr lIns="50800" tIns="50800" rIns="50800" bIns="50800" rtlCol="0" anchor="ctr"/>
            <a:lstStyle/>
            <a:p>
              <a:pPr marL="0" marR="0" lvl="0" indent="0" algn="ctr" defTabSz="914400" rtl="0" eaLnBrk="1" fontAlgn="auto" latinLnBrk="0" hangingPunct="1">
                <a:lnSpc>
                  <a:spcPts val="2379"/>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grpSp>
      <p:sp>
        <p:nvSpPr>
          <p:cNvPr id="69" name="TextBox 69"/>
          <p:cNvSpPr txBox="1"/>
          <p:nvPr/>
        </p:nvSpPr>
        <p:spPr>
          <a:xfrm>
            <a:off x="2682766" y="89855"/>
            <a:ext cx="4706005" cy="599459"/>
          </a:xfrm>
          <a:prstGeom prst="rect">
            <a:avLst/>
          </a:prstGeom>
        </p:spPr>
        <p:txBody>
          <a:bodyPr wrap="square" lIns="0" tIns="0" rIns="0" bIns="0" rtlCol="0" anchor="t">
            <a:spAutoFit/>
          </a:bodyPr>
          <a:lstStyle/>
          <a:p>
            <a:pPr marL="0" marR="0" lvl="0" indent="0" algn="l" defTabSz="914400" rtl="0" eaLnBrk="1" fontAlgn="auto" latinLnBrk="0" hangingPunct="1">
              <a:lnSpc>
                <a:spcPts val="4899"/>
              </a:lnSpc>
              <a:spcBef>
                <a:spcPct val="0"/>
              </a:spcBef>
              <a:spcAft>
                <a:spcPts val="0"/>
              </a:spcAft>
              <a:buClrTx/>
              <a:buSzTx/>
              <a:buFontTx/>
              <a:buNone/>
              <a:tabLst/>
              <a:defRPr/>
            </a:pPr>
            <a:r>
              <a:rPr lang="en-US" sz="3499" u="sng" dirty="0">
                <a:solidFill>
                  <a:srgbClr val="000000"/>
                </a:solidFill>
                <a:latin typeface="DM Sans Bold"/>
              </a:rPr>
              <a:t>JANUARY</a:t>
            </a:r>
            <a:r>
              <a:rPr kumimoji="0" lang="en-US" sz="3499" b="0" i="0" u="sng" strike="noStrike" kern="1200" cap="none" spc="0" normalizeH="0" baseline="0" noProof="0" dirty="0">
                <a:ln>
                  <a:noFill/>
                </a:ln>
                <a:solidFill>
                  <a:srgbClr val="000000"/>
                </a:solidFill>
                <a:effectLst/>
                <a:uLnTx/>
                <a:uFillTx/>
                <a:latin typeface="DM Sans Bold"/>
                <a:ea typeface="+mn-ea"/>
                <a:cs typeface="+mn-cs"/>
              </a:rPr>
              <a:t> - WEEK 4</a:t>
            </a:r>
          </a:p>
        </p:txBody>
      </p:sp>
      <p:sp>
        <p:nvSpPr>
          <p:cNvPr id="70" name="TextBox 70"/>
          <p:cNvSpPr txBox="1"/>
          <p:nvPr/>
        </p:nvSpPr>
        <p:spPr>
          <a:xfrm>
            <a:off x="658981" y="127955"/>
            <a:ext cx="1826812" cy="346075"/>
          </a:xfrm>
          <a:prstGeom prst="rect">
            <a:avLst/>
          </a:prstGeom>
        </p:spPr>
        <p:txBody>
          <a:bodyPr lIns="0" tIns="0" rIns="0" bIns="0" rtlCol="0" anchor="t">
            <a:spAutoFit/>
          </a:bodyPr>
          <a:lstStyle/>
          <a:p>
            <a:pPr marL="0" marR="0" lvl="0" indent="0" algn="l" defTabSz="914400" rtl="0" eaLnBrk="1" fontAlgn="auto" latinLnBrk="0" hangingPunct="1">
              <a:lnSpc>
                <a:spcPts val="1400"/>
              </a:lnSpc>
              <a:spcBef>
                <a:spcPct val="0"/>
              </a:spcBef>
              <a:spcAft>
                <a:spcPts val="0"/>
              </a:spcAft>
              <a:buClrTx/>
              <a:buSzTx/>
              <a:buFontTx/>
              <a:buNone/>
              <a:tabLst/>
              <a:defRPr/>
            </a:pPr>
            <a:r>
              <a:rPr kumimoji="0" lang="en-US" sz="1000" b="0" i="0" u="none" strike="noStrike" kern="1200" cap="none" spc="0" normalizeH="0" baseline="0" noProof="0">
                <a:ln>
                  <a:noFill/>
                </a:ln>
                <a:solidFill>
                  <a:srgbClr val="000000"/>
                </a:solidFill>
                <a:effectLst/>
                <a:uLnTx/>
                <a:uFillTx/>
                <a:latin typeface="DM Sans"/>
                <a:ea typeface="+mn-ea"/>
                <a:cs typeface="+mn-cs"/>
              </a:rPr>
              <a:t>Self: Activities that work on the individual</a:t>
            </a:r>
          </a:p>
        </p:txBody>
      </p:sp>
      <p:sp>
        <p:nvSpPr>
          <p:cNvPr id="71" name="TextBox 71"/>
          <p:cNvSpPr txBox="1"/>
          <p:nvPr/>
        </p:nvSpPr>
        <p:spPr>
          <a:xfrm>
            <a:off x="658981" y="545468"/>
            <a:ext cx="1910578" cy="346075"/>
          </a:xfrm>
          <a:prstGeom prst="rect">
            <a:avLst/>
          </a:prstGeom>
        </p:spPr>
        <p:txBody>
          <a:bodyPr lIns="0" tIns="0" rIns="0" bIns="0" rtlCol="0" anchor="t">
            <a:spAutoFit/>
          </a:bodyPr>
          <a:lstStyle/>
          <a:p>
            <a:pPr marL="0" marR="0" lvl="0" indent="0" algn="l" defTabSz="914400" rtl="0" eaLnBrk="1" fontAlgn="auto" latinLnBrk="0" hangingPunct="1">
              <a:lnSpc>
                <a:spcPts val="1400"/>
              </a:lnSpc>
              <a:spcBef>
                <a:spcPct val="0"/>
              </a:spcBef>
              <a:spcAft>
                <a:spcPts val="0"/>
              </a:spcAft>
              <a:buClrTx/>
              <a:buSzTx/>
              <a:buFontTx/>
              <a:buNone/>
              <a:tabLst/>
              <a:defRPr/>
            </a:pPr>
            <a:r>
              <a:rPr kumimoji="0" lang="en-US" sz="1000" b="0" i="0" u="none" strike="noStrike" kern="1200" cap="none" spc="0" normalizeH="0" baseline="0" noProof="0">
                <a:ln>
                  <a:noFill/>
                </a:ln>
                <a:solidFill>
                  <a:srgbClr val="000000"/>
                </a:solidFill>
                <a:effectLst/>
                <a:uLnTx/>
                <a:uFillTx/>
                <a:latin typeface="DM Sans"/>
                <a:ea typeface="+mn-ea"/>
                <a:cs typeface="+mn-cs"/>
              </a:rPr>
              <a:t>Relationships: Activities that work with peers/families/friends</a:t>
            </a:r>
          </a:p>
        </p:txBody>
      </p:sp>
      <p:sp>
        <p:nvSpPr>
          <p:cNvPr id="72" name="TextBox 72"/>
          <p:cNvSpPr txBox="1"/>
          <p:nvPr/>
        </p:nvSpPr>
        <p:spPr>
          <a:xfrm>
            <a:off x="658981" y="960299"/>
            <a:ext cx="1826812" cy="517525"/>
          </a:xfrm>
          <a:prstGeom prst="rect">
            <a:avLst/>
          </a:prstGeom>
        </p:spPr>
        <p:txBody>
          <a:bodyPr lIns="0" tIns="0" rIns="0" bIns="0" rtlCol="0" anchor="t">
            <a:spAutoFit/>
          </a:bodyPr>
          <a:lstStyle/>
          <a:p>
            <a:pPr marL="0" marR="0" lvl="0" indent="0" algn="l" defTabSz="914400" rtl="0" eaLnBrk="1" fontAlgn="auto" latinLnBrk="0" hangingPunct="1">
              <a:lnSpc>
                <a:spcPts val="1400"/>
              </a:lnSpc>
              <a:spcBef>
                <a:spcPct val="0"/>
              </a:spcBef>
              <a:spcAft>
                <a:spcPts val="0"/>
              </a:spcAft>
              <a:buClrTx/>
              <a:buSzTx/>
              <a:buFontTx/>
              <a:buNone/>
              <a:tabLst/>
              <a:defRPr/>
            </a:pPr>
            <a:r>
              <a:rPr kumimoji="0" lang="en-US" sz="1000" b="0" i="0" u="none" strike="noStrike" kern="1200" cap="none" spc="0" normalizeH="0" baseline="0" noProof="0" dirty="0">
                <a:ln>
                  <a:noFill/>
                </a:ln>
                <a:solidFill>
                  <a:srgbClr val="000000"/>
                </a:solidFill>
                <a:effectLst/>
                <a:uLnTx/>
                <a:uFillTx/>
                <a:latin typeface="DM Sans"/>
                <a:ea typeface="+mn-ea"/>
                <a:cs typeface="+mn-cs"/>
              </a:rPr>
              <a:t>Society: Activities contributing to the community outside of the CFO Activity Hub</a:t>
            </a:r>
          </a:p>
        </p:txBody>
      </p:sp>
      <p:grpSp>
        <p:nvGrpSpPr>
          <p:cNvPr id="68" name="Group 49">
            <a:extLst>
              <a:ext uri="{FF2B5EF4-FFF2-40B4-BE49-F238E27FC236}">
                <a16:creationId xmlns:a16="http://schemas.microsoft.com/office/drawing/2014/main" id="{5ADE0809-352C-C8E8-B212-139DEF2034C1}"/>
              </a:ext>
            </a:extLst>
          </p:cNvPr>
          <p:cNvGrpSpPr/>
          <p:nvPr/>
        </p:nvGrpSpPr>
        <p:grpSpPr>
          <a:xfrm>
            <a:off x="344097" y="6391036"/>
            <a:ext cx="2066012" cy="747035"/>
            <a:chOff x="183080" y="0"/>
            <a:chExt cx="2754682" cy="996046"/>
          </a:xfrm>
        </p:grpSpPr>
        <p:sp>
          <p:nvSpPr>
            <p:cNvPr id="73" name="Freeform 50">
              <a:extLst>
                <a:ext uri="{FF2B5EF4-FFF2-40B4-BE49-F238E27FC236}">
                  <a16:creationId xmlns:a16="http://schemas.microsoft.com/office/drawing/2014/main" id="{1A899459-7200-18C3-1AC1-7778D5071E0A}"/>
                </a:ext>
              </a:extLst>
            </p:cNvPr>
            <p:cNvSpPr/>
            <p:nvPr/>
          </p:nvSpPr>
          <p:spPr>
            <a:xfrm>
              <a:off x="694021" y="0"/>
              <a:ext cx="1741685" cy="680233"/>
            </a:xfrm>
            <a:custGeom>
              <a:avLst/>
              <a:gdLst/>
              <a:ahLst/>
              <a:cxnLst/>
              <a:rect l="l" t="t" r="r" b="b"/>
              <a:pathLst>
                <a:path w="1741685" h="680233">
                  <a:moveTo>
                    <a:pt x="0" y="0"/>
                  </a:moveTo>
                  <a:lnTo>
                    <a:pt x="1741685" y="0"/>
                  </a:lnTo>
                  <a:lnTo>
                    <a:pt x="1741685" y="680233"/>
                  </a:lnTo>
                  <a:lnTo>
                    <a:pt x="0" y="680233"/>
                  </a:lnTo>
                  <a:lnTo>
                    <a:pt x="0" y="0"/>
                  </a:lnTo>
                  <a:close/>
                </a:path>
              </a:pathLst>
            </a:custGeom>
            <a:blipFill>
              <a:blip r:embed="rId2"/>
              <a:stretch>
                <a:fillRect t="-974" b="-974"/>
              </a:stretch>
            </a:blip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sp>
          <p:nvSpPr>
            <p:cNvPr id="74" name="TextBox 52">
              <a:extLst>
                <a:ext uri="{FF2B5EF4-FFF2-40B4-BE49-F238E27FC236}">
                  <a16:creationId xmlns:a16="http://schemas.microsoft.com/office/drawing/2014/main" id="{16F6D7DC-2D4E-0A46-946B-F9C2CB3A20B2}"/>
                </a:ext>
              </a:extLst>
            </p:cNvPr>
            <p:cNvSpPr txBox="1"/>
            <p:nvPr/>
          </p:nvSpPr>
          <p:spPr>
            <a:xfrm>
              <a:off x="183080" y="842158"/>
              <a:ext cx="2754682" cy="153888"/>
            </a:xfrm>
            <a:prstGeom prst="rect">
              <a:avLst/>
            </a:prstGeom>
          </p:spPr>
          <p:txBody>
            <a:bodyPr lIns="0" tIns="0" rIns="0" bIns="0" rtlCol="0" anchor="t">
              <a:spAutoFit/>
            </a:bodyPr>
            <a:lstStyle/>
            <a:p>
              <a:pPr marL="0" marR="0" lvl="0" indent="0" algn="ctr" defTabSz="914400" rtl="0" eaLnBrk="1" fontAlgn="auto" latinLnBrk="0" hangingPunct="1">
                <a:lnSpc>
                  <a:spcPts val="877"/>
                </a:lnSpc>
                <a:spcBef>
                  <a:spcPts val="0"/>
                </a:spcBef>
                <a:spcAft>
                  <a:spcPts val="0"/>
                </a:spcAft>
                <a:buClrTx/>
                <a:buSzTx/>
                <a:buFontTx/>
                <a:buNone/>
                <a:tabLst/>
                <a:defRPr/>
              </a:pPr>
              <a:r>
                <a:rPr kumimoji="0" lang="en-US" sz="750" b="0" i="0" u="none" strike="noStrike" kern="1200" cap="none" spc="0" normalizeH="0" baseline="0" noProof="0" dirty="0">
                  <a:ln>
                    <a:noFill/>
                  </a:ln>
                  <a:solidFill>
                    <a:srgbClr val="000000"/>
                  </a:solidFill>
                  <a:effectLst/>
                  <a:uLnTx/>
                  <a:uFillTx/>
                  <a:latin typeface="DM Sans"/>
                  <a:ea typeface="+mn-ea"/>
                  <a:cs typeface="+mn-cs"/>
                </a:rPr>
                <a:t>This </a:t>
              </a:r>
              <a:r>
                <a:rPr kumimoji="0" lang="en-US" sz="750" b="0" i="0" u="none" strike="noStrike" kern="1200" cap="none" spc="0" normalizeH="0" baseline="0" noProof="0" dirty="0" err="1">
                  <a:ln>
                    <a:noFill/>
                  </a:ln>
                  <a:solidFill>
                    <a:srgbClr val="000000"/>
                  </a:solidFill>
                  <a:effectLst/>
                  <a:uLnTx/>
                  <a:uFillTx/>
                  <a:latin typeface="DM Sans"/>
                  <a:ea typeface="+mn-ea"/>
                  <a:cs typeface="+mn-cs"/>
                </a:rPr>
                <a:t>programme</a:t>
              </a:r>
              <a:r>
                <a:rPr kumimoji="0" lang="en-US" sz="750" b="0" i="0" u="none" strike="noStrike" kern="1200" cap="none" spc="0" normalizeH="0" baseline="0" noProof="0" dirty="0">
                  <a:ln>
                    <a:noFill/>
                  </a:ln>
                  <a:solidFill>
                    <a:srgbClr val="000000"/>
                  </a:solidFill>
                  <a:effectLst/>
                  <a:uLnTx/>
                  <a:uFillTx/>
                  <a:latin typeface="DM Sans"/>
                  <a:ea typeface="+mn-ea"/>
                  <a:cs typeface="+mn-cs"/>
                </a:rPr>
                <a:t> is delivered by HMPPS CFO</a:t>
              </a:r>
            </a:p>
          </p:txBody>
        </p:sp>
      </p:grpSp>
      <p:pic>
        <p:nvPicPr>
          <p:cNvPr id="8" name="Picture 2" descr="GC_Landscape_RGB">
            <a:extLst>
              <a:ext uri="{FF2B5EF4-FFF2-40B4-BE49-F238E27FC236}">
                <a16:creationId xmlns:a16="http://schemas.microsoft.com/office/drawing/2014/main" id="{13A41EAC-200E-E49E-30F5-015DFD8EE6B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81989" y="263442"/>
            <a:ext cx="847613" cy="363975"/>
          </a:xfrm>
          <a:prstGeom prst="rect">
            <a:avLst/>
          </a:prstGeom>
          <a:noFill/>
          <a:extLst>
            <a:ext uri="{909E8E84-426E-40DD-AFC4-6F175D3DCCD1}">
              <a14:hiddenFill xmlns:a14="http://schemas.microsoft.com/office/drawing/2010/main">
                <a:solidFill>
                  <a:srgbClr val="FFFFFF"/>
                </a:solidFill>
              </a14:hiddenFill>
            </a:ext>
          </a:extLst>
        </p:spPr>
      </p:pic>
      <p:grpSp>
        <p:nvGrpSpPr>
          <p:cNvPr id="12" name="Group 65">
            <a:extLst>
              <a:ext uri="{FF2B5EF4-FFF2-40B4-BE49-F238E27FC236}">
                <a16:creationId xmlns:a16="http://schemas.microsoft.com/office/drawing/2014/main" id="{CEB46310-9259-8CA5-7498-54C10A75B03E}"/>
              </a:ext>
            </a:extLst>
          </p:cNvPr>
          <p:cNvGrpSpPr/>
          <p:nvPr/>
        </p:nvGrpSpPr>
        <p:grpSpPr>
          <a:xfrm>
            <a:off x="3604132" y="7207652"/>
            <a:ext cx="220832" cy="193228"/>
            <a:chOff x="0" y="0"/>
            <a:chExt cx="812800" cy="711200"/>
          </a:xfrm>
        </p:grpSpPr>
        <p:sp>
          <p:nvSpPr>
            <p:cNvPr id="13" name="Freeform 66">
              <a:extLst>
                <a:ext uri="{FF2B5EF4-FFF2-40B4-BE49-F238E27FC236}">
                  <a16:creationId xmlns:a16="http://schemas.microsoft.com/office/drawing/2014/main" id="{07C93FAB-FBFF-9D06-59C1-678353A96156}"/>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14" name="TextBox 67">
              <a:extLst>
                <a:ext uri="{FF2B5EF4-FFF2-40B4-BE49-F238E27FC236}">
                  <a16:creationId xmlns:a16="http://schemas.microsoft.com/office/drawing/2014/main" id="{99449829-8D01-48FF-19AA-618BC3DF01C5}"/>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grpSp>
        <p:nvGrpSpPr>
          <p:cNvPr id="15" name="Group 65">
            <a:extLst>
              <a:ext uri="{FF2B5EF4-FFF2-40B4-BE49-F238E27FC236}">
                <a16:creationId xmlns:a16="http://schemas.microsoft.com/office/drawing/2014/main" id="{9DD37E0B-9737-B144-75D2-991C4300279F}"/>
              </a:ext>
            </a:extLst>
          </p:cNvPr>
          <p:cNvGrpSpPr/>
          <p:nvPr/>
        </p:nvGrpSpPr>
        <p:grpSpPr>
          <a:xfrm>
            <a:off x="3630385" y="6299592"/>
            <a:ext cx="220832" cy="193228"/>
            <a:chOff x="0" y="0"/>
            <a:chExt cx="812800" cy="711200"/>
          </a:xfrm>
        </p:grpSpPr>
        <p:sp>
          <p:nvSpPr>
            <p:cNvPr id="16" name="Freeform 66">
              <a:extLst>
                <a:ext uri="{FF2B5EF4-FFF2-40B4-BE49-F238E27FC236}">
                  <a16:creationId xmlns:a16="http://schemas.microsoft.com/office/drawing/2014/main" id="{779A420D-35C7-D3FF-41F2-09BDC38136C6}"/>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17" name="TextBox 67">
              <a:extLst>
                <a:ext uri="{FF2B5EF4-FFF2-40B4-BE49-F238E27FC236}">
                  <a16:creationId xmlns:a16="http://schemas.microsoft.com/office/drawing/2014/main" id="{5ABE52B9-2929-BE89-BFCD-8E470397C8E0}"/>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grpSp>
        <p:nvGrpSpPr>
          <p:cNvPr id="29" name="Group 65">
            <a:extLst>
              <a:ext uri="{FF2B5EF4-FFF2-40B4-BE49-F238E27FC236}">
                <a16:creationId xmlns:a16="http://schemas.microsoft.com/office/drawing/2014/main" id="{DFEB65E8-C4A1-50CA-4A9B-32F7E173D02B}"/>
              </a:ext>
            </a:extLst>
          </p:cNvPr>
          <p:cNvGrpSpPr/>
          <p:nvPr/>
        </p:nvGrpSpPr>
        <p:grpSpPr>
          <a:xfrm>
            <a:off x="8921642" y="7220020"/>
            <a:ext cx="220832" cy="193228"/>
            <a:chOff x="0" y="0"/>
            <a:chExt cx="812800" cy="711200"/>
          </a:xfrm>
        </p:grpSpPr>
        <p:sp>
          <p:nvSpPr>
            <p:cNvPr id="30" name="Freeform 66">
              <a:extLst>
                <a:ext uri="{FF2B5EF4-FFF2-40B4-BE49-F238E27FC236}">
                  <a16:creationId xmlns:a16="http://schemas.microsoft.com/office/drawing/2014/main" id="{12F3E152-1834-4F60-E54E-ACC689C8556B}"/>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31" name="TextBox 67">
              <a:extLst>
                <a:ext uri="{FF2B5EF4-FFF2-40B4-BE49-F238E27FC236}">
                  <a16:creationId xmlns:a16="http://schemas.microsoft.com/office/drawing/2014/main" id="{6884F4CA-63D4-43AE-FE95-47D042EE6B54}"/>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32" name="Group 65">
            <a:extLst>
              <a:ext uri="{FF2B5EF4-FFF2-40B4-BE49-F238E27FC236}">
                <a16:creationId xmlns:a16="http://schemas.microsoft.com/office/drawing/2014/main" id="{9D2CE91A-DE8D-71A8-8CBA-6BB738D4A901}"/>
              </a:ext>
            </a:extLst>
          </p:cNvPr>
          <p:cNvGrpSpPr/>
          <p:nvPr/>
        </p:nvGrpSpPr>
        <p:grpSpPr>
          <a:xfrm>
            <a:off x="5486336" y="7237150"/>
            <a:ext cx="220832" cy="193228"/>
            <a:chOff x="0" y="0"/>
            <a:chExt cx="812800" cy="711200"/>
          </a:xfrm>
        </p:grpSpPr>
        <p:sp>
          <p:nvSpPr>
            <p:cNvPr id="33" name="Freeform 66">
              <a:extLst>
                <a:ext uri="{FF2B5EF4-FFF2-40B4-BE49-F238E27FC236}">
                  <a16:creationId xmlns:a16="http://schemas.microsoft.com/office/drawing/2014/main" id="{9F5C72E9-D521-6700-670F-FE5F553222CA}"/>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34" name="TextBox 67">
              <a:extLst>
                <a:ext uri="{FF2B5EF4-FFF2-40B4-BE49-F238E27FC236}">
                  <a16:creationId xmlns:a16="http://schemas.microsoft.com/office/drawing/2014/main" id="{618E5EC6-AE60-2358-59F6-49C8B0500BE8}"/>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grpSp>
        <p:nvGrpSpPr>
          <p:cNvPr id="45" name="Group 65">
            <a:extLst>
              <a:ext uri="{FF2B5EF4-FFF2-40B4-BE49-F238E27FC236}">
                <a16:creationId xmlns:a16="http://schemas.microsoft.com/office/drawing/2014/main" id="{B9FA9BF1-7083-06D3-A0B6-63BC7D0D3F84}"/>
              </a:ext>
            </a:extLst>
          </p:cNvPr>
          <p:cNvGrpSpPr/>
          <p:nvPr/>
        </p:nvGrpSpPr>
        <p:grpSpPr>
          <a:xfrm>
            <a:off x="5462073" y="4198703"/>
            <a:ext cx="220832" cy="193228"/>
            <a:chOff x="0" y="0"/>
            <a:chExt cx="812800" cy="711200"/>
          </a:xfrm>
        </p:grpSpPr>
        <p:sp>
          <p:nvSpPr>
            <p:cNvPr id="49" name="Freeform 66">
              <a:extLst>
                <a:ext uri="{FF2B5EF4-FFF2-40B4-BE49-F238E27FC236}">
                  <a16:creationId xmlns:a16="http://schemas.microsoft.com/office/drawing/2014/main" id="{AAA61CD2-467B-8F29-2270-52FBCFFA3E3B}"/>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sp>
          <p:nvSpPr>
            <p:cNvPr id="50" name="TextBox 67">
              <a:extLst>
                <a:ext uri="{FF2B5EF4-FFF2-40B4-BE49-F238E27FC236}">
                  <a16:creationId xmlns:a16="http://schemas.microsoft.com/office/drawing/2014/main" id="{DFFBE328-16CF-796B-8FD0-673CF323EB5D}"/>
                </a:ext>
              </a:extLst>
            </p:cNvPr>
            <p:cNvSpPr txBox="1"/>
            <p:nvPr/>
          </p:nvSpPr>
          <p:spPr>
            <a:xfrm>
              <a:off x="127000" y="301625"/>
              <a:ext cx="558800" cy="358775"/>
            </a:xfrm>
            <a:prstGeom prst="rect">
              <a:avLst/>
            </a:prstGeom>
          </p:spPr>
          <p:txBody>
            <a:bodyPr lIns="50800" tIns="50800" rIns="50800" bIns="50800" rtlCol="0" anchor="ctr"/>
            <a:lstStyle/>
            <a:p>
              <a:pPr marL="0" marR="0" lvl="0" indent="0" algn="ctr" defTabSz="914400" rtl="0" eaLnBrk="1" fontAlgn="auto" latinLnBrk="0" hangingPunct="1">
                <a:lnSpc>
                  <a:spcPts val="2379"/>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grpSp>
      <p:pic>
        <p:nvPicPr>
          <p:cNvPr id="51" name="Picture 50" descr="Assorted colorful toy blocks">
            <a:extLst>
              <a:ext uri="{FF2B5EF4-FFF2-40B4-BE49-F238E27FC236}">
                <a16:creationId xmlns:a16="http://schemas.microsoft.com/office/drawing/2014/main" id="{D253FE20-0084-C532-ACD8-A461BC1E4C67}"/>
              </a:ext>
            </a:extLst>
          </p:cNvPr>
          <p:cNvPicPr>
            <a:picLocks noChangeAspect="1"/>
          </p:cNvPicPr>
          <p:nvPr/>
        </p:nvPicPr>
        <p:blipFill>
          <a:blip r:embed="rId4" cstate="print">
            <a:extLst>
              <a:ext uri="{BEBA8EAE-BF5A-486C-A8C5-ECC9F3942E4B}">
                <a14:imgProps xmlns:a14="http://schemas.microsoft.com/office/drawing/2010/main">
                  <a14:imgLayer r:embed="rId5">
                    <a14:imgEffect>
                      <a14:backgroundRemoval t="3473" b="95598" l="1777" r="89987">
                        <a14:foregroundMark x1="30659" y1="28110" x2="30659" y2="28110"/>
                        <a14:foregroundMark x1="30767" y1="42407" x2="30767" y2="42407"/>
                        <a14:foregroundMark x1="33997" y1="45638" x2="33997" y2="45638"/>
                        <a14:foregroundMark x1="31844" y1="56866" x2="31844" y2="56866"/>
                        <a14:foregroundMark x1="15532" y1="44911" x2="15532" y2="44911"/>
                        <a14:foregroundMark x1="11413" y1="54200" x2="11413" y2="54200"/>
                        <a14:foregroundMark x1="6595" y1="60380" x2="6595" y2="60380"/>
                        <a14:foregroundMark x1="43742" y1="55089" x2="43742" y2="55089"/>
                        <a14:foregroundMark x1="8452" y1="8481" x2="8452" y2="8481"/>
                        <a14:foregroundMark x1="7187" y1="13530" x2="7187" y2="13530"/>
                        <a14:foregroundMark x1="1857" y1="17488" x2="1857" y2="17488"/>
                        <a14:foregroundMark x1="2261" y1="31220" x2="2261" y2="31220"/>
                        <a14:foregroundMark x1="14051" y1="90186" x2="14051" y2="90186"/>
                        <a14:foregroundMark x1="5222" y1="95638" x2="5222" y2="95638"/>
                        <a14:foregroundMark x1="32544" y1="3473" x2="32544" y2="3473"/>
                      </a14:backgroundRemoval>
                    </a14:imgEffect>
                  </a14:imgLayer>
                </a14:imgProps>
              </a:ext>
              <a:ext uri="{28A0092B-C50C-407E-A947-70E740481C1C}">
                <a14:useLocalDpi xmlns:a14="http://schemas.microsoft.com/office/drawing/2010/main" val="0"/>
              </a:ext>
            </a:extLst>
          </a:blip>
          <a:stretch>
            <a:fillRect/>
          </a:stretch>
        </p:blipFill>
        <p:spPr>
          <a:xfrm>
            <a:off x="4601746" y="6135963"/>
            <a:ext cx="441518" cy="294316"/>
          </a:xfrm>
          <a:prstGeom prst="rect">
            <a:avLst/>
          </a:prstGeom>
        </p:spPr>
      </p:pic>
      <p:grpSp>
        <p:nvGrpSpPr>
          <p:cNvPr id="52" name="Group 65">
            <a:extLst>
              <a:ext uri="{FF2B5EF4-FFF2-40B4-BE49-F238E27FC236}">
                <a16:creationId xmlns:a16="http://schemas.microsoft.com/office/drawing/2014/main" id="{0482B199-A355-3CAD-D028-7812C5B52C5B}"/>
              </a:ext>
            </a:extLst>
          </p:cNvPr>
          <p:cNvGrpSpPr/>
          <p:nvPr/>
        </p:nvGrpSpPr>
        <p:grpSpPr>
          <a:xfrm>
            <a:off x="5440466" y="6344966"/>
            <a:ext cx="220832" cy="193228"/>
            <a:chOff x="0" y="0"/>
            <a:chExt cx="812800" cy="711200"/>
          </a:xfrm>
        </p:grpSpPr>
        <p:sp>
          <p:nvSpPr>
            <p:cNvPr id="53" name="Freeform 66">
              <a:extLst>
                <a:ext uri="{FF2B5EF4-FFF2-40B4-BE49-F238E27FC236}">
                  <a16:creationId xmlns:a16="http://schemas.microsoft.com/office/drawing/2014/main" id="{55B43E8D-DE33-4C76-A3C2-11364E9C0901}"/>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54" name="TextBox 67">
              <a:extLst>
                <a:ext uri="{FF2B5EF4-FFF2-40B4-BE49-F238E27FC236}">
                  <a16:creationId xmlns:a16="http://schemas.microsoft.com/office/drawing/2014/main" id="{F6F195CC-EB8C-54B2-766B-068FCAD5BEEA}"/>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grpSp>
        <p:nvGrpSpPr>
          <p:cNvPr id="57" name="Group 62">
            <a:extLst>
              <a:ext uri="{FF2B5EF4-FFF2-40B4-BE49-F238E27FC236}">
                <a16:creationId xmlns:a16="http://schemas.microsoft.com/office/drawing/2014/main" id="{7BD72BC3-7BDE-1AF3-AD54-1AA3CA1D968C}"/>
              </a:ext>
            </a:extLst>
          </p:cNvPr>
          <p:cNvGrpSpPr/>
          <p:nvPr/>
        </p:nvGrpSpPr>
        <p:grpSpPr>
          <a:xfrm>
            <a:off x="5439933" y="1814105"/>
            <a:ext cx="242972" cy="242972"/>
            <a:chOff x="0" y="0"/>
            <a:chExt cx="812800" cy="812800"/>
          </a:xfrm>
        </p:grpSpPr>
        <p:sp>
          <p:nvSpPr>
            <p:cNvPr id="58" name="Freeform 63">
              <a:extLst>
                <a:ext uri="{FF2B5EF4-FFF2-40B4-BE49-F238E27FC236}">
                  <a16:creationId xmlns:a16="http://schemas.microsoft.com/office/drawing/2014/main" id="{A401E012-A873-104A-C5DD-AFFF24556A79}"/>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59" name="TextBox 64">
              <a:extLst>
                <a:ext uri="{FF2B5EF4-FFF2-40B4-BE49-F238E27FC236}">
                  <a16:creationId xmlns:a16="http://schemas.microsoft.com/office/drawing/2014/main" id="{D20E2485-6EFD-F64C-B6D9-8597E00CC49C}"/>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a:p>
          </p:txBody>
        </p:sp>
      </p:grpSp>
      <p:grpSp>
        <p:nvGrpSpPr>
          <p:cNvPr id="61" name="Group 65">
            <a:extLst>
              <a:ext uri="{FF2B5EF4-FFF2-40B4-BE49-F238E27FC236}">
                <a16:creationId xmlns:a16="http://schemas.microsoft.com/office/drawing/2014/main" id="{81DC12A7-0BC4-93D4-E2A2-C35C13060419}"/>
              </a:ext>
            </a:extLst>
          </p:cNvPr>
          <p:cNvGrpSpPr/>
          <p:nvPr/>
        </p:nvGrpSpPr>
        <p:grpSpPr>
          <a:xfrm>
            <a:off x="8872075" y="6330301"/>
            <a:ext cx="220832" cy="193228"/>
            <a:chOff x="0" y="0"/>
            <a:chExt cx="812800" cy="711200"/>
          </a:xfrm>
        </p:grpSpPr>
        <p:sp>
          <p:nvSpPr>
            <p:cNvPr id="75" name="Freeform 66">
              <a:extLst>
                <a:ext uri="{FF2B5EF4-FFF2-40B4-BE49-F238E27FC236}">
                  <a16:creationId xmlns:a16="http://schemas.microsoft.com/office/drawing/2014/main" id="{A350AC75-3C62-8BED-5391-BACF814B681B}"/>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76" name="TextBox 67">
              <a:extLst>
                <a:ext uri="{FF2B5EF4-FFF2-40B4-BE49-F238E27FC236}">
                  <a16:creationId xmlns:a16="http://schemas.microsoft.com/office/drawing/2014/main" id="{4850BE0E-E425-3CC5-A3D6-0006577B9057}"/>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9" name="Group 65">
            <a:extLst>
              <a:ext uri="{FF2B5EF4-FFF2-40B4-BE49-F238E27FC236}">
                <a16:creationId xmlns:a16="http://schemas.microsoft.com/office/drawing/2014/main" id="{AAD6B06A-1D62-1340-62AF-DFFEBA434728}"/>
              </a:ext>
            </a:extLst>
          </p:cNvPr>
          <p:cNvGrpSpPr/>
          <p:nvPr/>
        </p:nvGrpSpPr>
        <p:grpSpPr>
          <a:xfrm>
            <a:off x="10287922" y="1882780"/>
            <a:ext cx="220832" cy="193228"/>
            <a:chOff x="0" y="0"/>
            <a:chExt cx="812800" cy="711200"/>
          </a:xfrm>
        </p:grpSpPr>
        <p:sp>
          <p:nvSpPr>
            <p:cNvPr id="23" name="Freeform 66">
              <a:extLst>
                <a:ext uri="{FF2B5EF4-FFF2-40B4-BE49-F238E27FC236}">
                  <a16:creationId xmlns:a16="http://schemas.microsoft.com/office/drawing/2014/main" id="{34E49C3E-9350-063B-D8F2-0743579C27D0}"/>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sp>
          <p:nvSpPr>
            <p:cNvPr id="24" name="TextBox 67">
              <a:extLst>
                <a:ext uri="{FF2B5EF4-FFF2-40B4-BE49-F238E27FC236}">
                  <a16:creationId xmlns:a16="http://schemas.microsoft.com/office/drawing/2014/main" id="{7C47239D-E8DD-2470-B812-1D0847E97251}"/>
                </a:ext>
              </a:extLst>
            </p:cNvPr>
            <p:cNvSpPr txBox="1"/>
            <p:nvPr/>
          </p:nvSpPr>
          <p:spPr>
            <a:xfrm>
              <a:off x="127000" y="301625"/>
              <a:ext cx="558800" cy="358775"/>
            </a:xfrm>
            <a:prstGeom prst="rect">
              <a:avLst/>
            </a:prstGeom>
          </p:spPr>
          <p:txBody>
            <a:bodyPr lIns="50800" tIns="50800" rIns="50800" bIns="50800" rtlCol="0" anchor="ctr"/>
            <a:lstStyle/>
            <a:p>
              <a:pPr marL="0" marR="0" lvl="0" indent="0" algn="ctr" defTabSz="914400" rtl="0" eaLnBrk="1" fontAlgn="auto" latinLnBrk="0" hangingPunct="1">
                <a:lnSpc>
                  <a:spcPts val="2379"/>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grpSp>
      <p:grpSp>
        <p:nvGrpSpPr>
          <p:cNvPr id="25" name="Group 65">
            <a:extLst>
              <a:ext uri="{FF2B5EF4-FFF2-40B4-BE49-F238E27FC236}">
                <a16:creationId xmlns:a16="http://schemas.microsoft.com/office/drawing/2014/main" id="{C26EBDD2-ADD3-14CF-2B96-B15C14F9A70D}"/>
              </a:ext>
            </a:extLst>
          </p:cNvPr>
          <p:cNvGrpSpPr/>
          <p:nvPr/>
        </p:nvGrpSpPr>
        <p:grpSpPr>
          <a:xfrm>
            <a:off x="3632535" y="1828281"/>
            <a:ext cx="220832" cy="193228"/>
            <a:chOff x="0" y="0"/>
            <a:chExt cx="812800" cy="711200"/>
          </a:xfrm>
        </p:grpSpPr>
        <p:sp>
          <p:nvSpPr>
            <p:cNvPr id="27" name="Freeform 66">
              <a:extLst>
                <a:ext uri="{FF2B5EF4-FFF2-40B4-BE49-F238E27FC236}">
                  <a16:creationId xmlns:a16="http://schemas.microsoft.com/office/drawing/2014/main" id="{47392B7B-99A5-DAFC-A0D8-ADA1A330097E}"/>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sp>
          <p:nvSpPr>
            <p:cNvPr id="37" name="TextBox 67">
              <a:extLst>
                <a:ext uri="{FF2B5EF4-FFF2-40B4-BE49-F238E27FC236}">
                  <a16:creationId xmlns:a16="http://schemas.microsoft.com/office/drawing/2014/main" id="{DF899FE1-09A3-E8DA-A01C-E2CECA40F9A0}"/>
                </a:ext>
              </a:extLst>
            </p:cNvPr>
            <p:cNvSpPr txBox="1"/>
            <p:nvPr/>
          </p:nvSpPr>
          <p:spPr>
            <a:xfrm>
              <a:off x="127000" y="301625"/>
              <a:ext cx="558800" cy="358775"/>
            </a:xfrm>
            <a:prstGeom prst="rect">
              <a:avLst/>
            </a:prstGeom>
          </p:spPr>
          <p:txBody>
            <a:bodyPr lIns="50800" tIns="50800" rIns="50800" bIns="50800" rtlCol="0" anchor="ctr"/>
            <a:lstStyle/>
            <a:p>
              <a:pPr marL="0" marR="0" lvl="0" indent="0" algn="ctr" defTabSz="914400" rtl="0" eaLnBrk="1" fontAlgn="auto" latinLnBrk="0" hangingPunct="1">
                <a:lnSpc>
                  <a:spcPts val="2379"/>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grpSp>
      <p:sp>
        <p:nvSpPr>
          <p:cNvPr id="39" name="Freeform 63">
            <a:extLst>
              <a:ext uri="{FF2B5EF4-FFF2-40B4-BE49-F238E27FC236}">
                <a16:creationId xmlns:a16="http://schemas.microsoft.com/office/drawing/2014/main" id="{731EB58A-46E3-9E5D-FEE7-6C22862A8C1A}"/>
              </a:ext>
            </a:extLst>
          </p:cNvPr>
          <p:cNvSpPr/>
          <p:nvPr/>
        </p:nvSpPr>
        <p:spPr>
          <a:xfrm>
            <a:off x="7047092" y="1809834"/>
            <a:ext cx="242972" cy="242972"/>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grpSp>
        <p:nvGrpSpPr>
          <p:cNvPr id="44" name="Group 65">
            <a:extLst>
              <a:ext uri="{FF2B5EF4-FFF2-40B4-BE49-F238E27FC236}">
                <a16:creationId xmlns:a16="http://schemas.microsoft.com/office/drawing/2014/main" id="{49B0C945-CFE1-8298-0809-637BBEBF889D}"/>
              </a:ext>
            </a:extLst>
          </p:cNvPr>
          <p:cNvGrpSpPr/>
          <p:nvPr/>
        </p:nvGrpSpPr>
        <p:grpSpPr>
          <a:xfrm>
            <a:off x="8872075" y="4246152"/>
            <a:ext cx="220832" cy="193228"/>
            <a:chOff x="0" y="0"/>
            <a:chExt cx="812800" cy="711200"/>
          </a:xfrm>
        </p:grpSpPr>
        <p:sp>
          <p:nvSpPr>
            <p:cNvPr id="55" name="Freeform 66">
              <a:extLst>
                <a:ext uri="{FF2B5EF4-FFF2-40B4-BE49-F238E27FC236}">
                  <a16:creationId xmlns:a16="http://schemas.microsoft.com/office/drawing/2014/main" id="{7D229D14-96CD-4152-2BB2-1BA4DC26F81E}"/>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sp>
          <p:nvSpPr>
            <p:cNvPr id="56" name="TextBox 67">
              <a:extLst>
                <a:ext uri="{FF2B5EF4-FFF2-40B4-BE49-F238E27FC236}">
                  <a16:creationId xmlns:a16="http://schemas.microsoft.com/office/drawing/2014/main" id="{D4987DB4-963B-83E4-0510-9B659C54689C}"/>
                </a:ext>
              </a:extLst>
            </p:cNvPr>
            <p:cNvSpPr txBox="1"/>
            <p:nvPr/>
          </p:nvSpPr>
          <p:spPr>
            <a:xfrm>
              <a:off x="127000" y="301625"/>
              <a:ext cx="558800" cy="358775"/>
            </a:xfrm>
            <a:prstGeom prst="rect">
              <a:avLst/>
            </a:prstGeom>
          </p:spPr>
          <p:txBody>
            <a:bodyPr lIns="50800" tIns="50800" rIns="50800" bIns="50800" rtlCol="0" anchor="ctr"/>
            <a:lstStyle/>
            <a:p>
              <a:pPr marL="0" marR="0" lvl="0" indent="0" algn="ctr" defTabSz="914400" rtl="0" eaLnBrk="1" fontAlgn="auto" latinLnBrk="0" hangingPunct="1">
                <a:lnSpc>
                  <a:spcPts val="2379"/>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grpSp>
      <p:grpSp>
        <p:nvGrpSpPr>
          <p:cNvPr id="77" name="Group 65">
            <a:extLst>
              <a:ext uri="{FF2B5EF4-FFF2-40B4-BE49-F238E27FC236}">
                <a16:creationId xmlns:a16="http://schemas.microsoft.com/office/drawing/2014/main" id="{4FCFE99D-9677-29CC-5249-0337D5650066}"/>
              </a:ext>
            </a:extLst>
          </p:cNvPr>
          <p:cNvGrpSpPr/>
          <p:nvPr/>
        </p:nvGrpSpPr>
        <p:grpSpPr>
          <a:xfrm>
            <a:off x="7103732" y="4234559"/>
            <a:ext cx="220832" cy="193228"/>
            <a:chOff x="0" y="0"/>
            <a:chExt cx="812800" cy="711200"/>
          </a:xfrm>
        </p:grpSpPr>
        <p:sp>
          <p:nvSpPr>
            <p:cNvPr id="78" name="Freeform 66">
              <a:extLst>
                <a:ext uri="{FF2B5EF4-FFF2-40B4-BE49-F238E27FC236}">
                  <a16:creationId xmlns:a16="http://schemas.microsoft.com/office/drawing/2014/main" id="{8C79983A-E5EF-DAF5-C62A-C38B6C34345E}"/>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sp>
          <p:nvSpPr>
            <p:cNvPr id="79" name="TextBox 67">
              <a:extLst>
                <a:ext uri="{FF2B5EF4-FFF2-40B4-BE49-F238E27FC236}">
                  <a16:creationId xmlns:a16="http://schemas.microsoft.com/office/drawing/2014/main" id="{D6D46601-1840-A492-7F7C-B85436375CA1}"/>
                </a:ext>
              </a:extLst>
            </p:cNvPr>
            <p:cNvSpPr txBox="1"/>
            <p:nvPr/>
          </p:nvSpPr>
          <p:spPr>
            <a:xfrm>
              <a:off x="127000" y="301625"/>
              <a:ext cx="558800" cy="358775"/>
            </a:xfrm>
            <a:prstGeom prst="rect">
              <a:avLst/>
            </a:prstGeom>
          </p:spPr>
          <p:txBody>
            <a:bodyPr lIns="50800" tIns="50800" rIns="50800" bIns="50800" rtlCol="0" anchor="ctr"/>
            <a:lstStyle/>
            <a:p>
              <a:pPr marL="0" marR="0" lvl="0" indent="0" algn="ctr" defTabSz="914400" rtl="0" eaLnBrk="1" fontAlgn="auto" latinLnBrk="0" hangingPunct="1">
                <a:lnSpc>
                  <a:spcPts val="2379"/>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83" name="Group 65">
            <a:extLst>
              <a:ext uri="{FF2B5EF4-FFF2-40B4-BE49-F238E27FC236}">
                <a16:creationId xmlns:a16="http://schemas.microsoft.com/office/drawing/2014/main" id="{C4F9C3CF-8452-F479-A799-5B6355C97FD9}"/>
              </a:ext>
            </a:extLst>
          </p:cNvPr>
          <p:cNvGrpSpPr/>
          <p:nvPr/>
        </p:nvGrpSpPr>
        <p:grpSpPr>
          <a:xfrm>
            <a:off x="10277551" y="7226596"/>
            <a:ext cx="220832" cy="193228"/>
            <a:chOff x="0" y="0"/>
            <a:chExt cx="812800" cy="711200"/>
          </a:xfrm>
        </p:grpSpPr>
        <p:sp>
          <p:nvSpPr>
            <p:cNvPr id="84" name="Freeform 66">
              <a:extLst>
                <a:ext uri="{FF2B5EF4-FFF2-40B4-BE49-F238E27FC236}">
                  <a16:creationId xmlns:a16="http://schemas.microsoft.com/office/drawing/2014/main" id="{B03D002E-5D53-3220-97A4-A8AC09139C30}"/>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85" name="TextBox 67">
              <a:extLst>
                <a:ext uri="{FF2B5EF4-FFF2-40B4-BE49-F238E27FC236}">
                  <a16:creationId xmlns:a16="http://schemas.microsoft.com/office/drawing/2014/main" id="{AF88EDCA-2F68-A61D-2C8A-9DD917A7202D}"/>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grpSp>
        <p:nvGrpSpPr>
          <p:cNvPr id="86" name="Group 62">
            <a:extLst>
              <a:ext uri="{FF2B5EF4-FFF2-40B4-BE49-F238E27FC236}">
                <a16:creationId xmlns:a16="http://schemas.microsoft.com/office/drawing/2014/main" id="{91493E65-F142-2AA0-F553-A822A3F241B4}"/>
              </a:ext>
            </a:extLst>
          </p:cNvPr>
          <p:cNvGrpSpPr/>
          <p:nvPr/>
        </p:nvGrpSpPr>
        <p:grpSpPr>
          <a:xfrm>
            <a:off x="10266481" y="4191175"/>
            <a:ext cx="242972" cy="242972"/>
            <a:chOff x="0" y="0"/>
            <a:chExt cx="812800" cy="812800"/>
          </a:xfrm>
        </p:grpSpPr>
        <p:sp>
          <p:nvSpPr>
            <p:cNvPr id="87" name="Freeform 63">
              <a:extLst>
                <a:ext uri="{FF2B5EF4-FFF2-40B4-BE49-F238E27FC236}">
                  <a16:creationId xmlns:a16="http://schemas.microsoft.com/office/drawing/2014/main" id="{CF0C8678-6E69-AE05-25D0-610C1DC84485}"/>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88" name="TextBox 64">
              <a:extLst>
                <a:ext uri="{FF2B5EF4-FFF2-40B4-BE49-F238E27FC236}">
                  <a16:creationId xmlns:a16="http://schemas.microsoft.com/office/drawing/2014/main" id="{43BE7319-4DE0-8C2B-82FA-26FCC69A0591}"/>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a:p>
          </p:txBody>
        </p:sp>
      </p:grpSp>
      <p:grpSp>
        <p:nvGrpSpPr>
          <p:cNvPr id="18" name="Group 65">
            <a:extLst>
              <a:ext uri="{FF2B5EF4-FFF2-40B4-BE49-F238E27FC236}">
                <a16:creationId xmlns:a16="http://schemas.microsoft.com/office/drawing/2014/main" id="{7B5A5DDC-2C61-681F-5508-29FFA046EF9A}"/>
              </a:ext>
            </a:extLst>
          </p:cNvPr>
          <p:cNvGrpSpPr/>
          <p:nvPr/>
        </p:nvGrpSpPr>
        <p:grpSpPr>
          <a:xfrm>
            <a:off x="8872075" y="5484783"/>
            <a:ext cx="220832" cy="193228"/>
            <a:chOff x="0" y="0"/>
            <a:chExt cx="812800" cy="711200"/>
          </a:xfrm>
        </p:grpSpPr>
        <p:sp>
          <p:nvSpPr>
            <p:cNvPr id="19" name="Freeform 66">
              <a:extLst>
                <a:ext uri="{FF2B5EF4-FFF2-40B4-BE49-F238E27FC236}">
                  <a16:creationId xmlns:a16="http://schemas.microsoft.com/office/drawing/2014/main" id="{15F550FF-738D-7E25-0951-E5EF6BA4EB63}"/>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20" name="TextBox 67">
              <a:extLst>
                <a:ext uri="{FF2B5EF4-FFF2-40B4-BE49-F238E27FC236}">
                  <a16:creationId xmlns:a16="http://schemas.microsoft.com/office/drawing/2014/main" id="{F7F10C72-1CF8-3EAC-0420-0168DEE475A7}"/>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100" name="Group 65">
            <a:extLst>
              <a:ext uri="{FF2B5EF4-FFF2-40B4-BE49-F238E27FC236}">
                <a16:creationId xmlns:a16="http://schemas.microsoft.com/office/drawing/2014/main" id="{1C0C7772-6A90-8EF9-43C4-84B2018217E5}"/>
              </a:ext>
            </a:extLst>
          </p:cNvPr>
          <p:cNvGrpSpPr/>
          <p:nvPr/>
        </p:nvGrpSpPr>
        <p:grpSpPr>
          <a:xfrm>
            <a:off x="7034727" y="7254093"/>
            <a:ext cx="220832" cy="193228"/>
            <a:chOff x="0" y="0"/>
            <a:chExt cx="812800" cy="711200"/>
          </a:xfrm>
        </p:grpSpPr>
        <p:sp>
          <p:nvSpPr>
            <p:cNvPr id="101" name="Freeform 66">
              <a:extLst>
                <a:ext uri="{FF2B5EF4-FFF2-40B4-BE49-F238E27FC236}">
                  <a16:creationId xmlns:a16="http://schemas.microsoft.com/office/drawing/2014/main" id="{C07EB394-7ABE-1AAB-C360-D105294C1488}"/>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102" name="TextBox 67">
              <a:extLst>
                <a:ext uri="{FF2B5EF4-FFF2-40B4-BE49-F238E27FC236}">
                  <a16:creationId xmlns:a16="http://schemas.microsoft.com/office/drawing/2014/main" id="{30CA67D9-1C78-11C3-CB61-3B993B1FDA35}"/>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pic>
        <p:nvPicPr>
          <p:cNvPr id="60" name="Picture 59" descr="A close up of a logo&#10;&#10;Description automatically generated">
            <a:extLst>
              <a:ext uri="{FF2B5EF4-FFF2-40B4-BE49-F238E27FC236}">
                <a16:creationId xmlns:a16="http://schemas.microsoft.com/office/drawing/2014/main" id="{0E63E81C-2982-3411-492F-35387335D956}"/>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168456" y="218158"/>
            <a:ext cx="1148311" cy="365119"/>
          </a:xfrm>
          <a:prstGeom prst="rect">
            <a:avLst/>
          </a:prstGeom>
        </p:spPr>
      </p:pic>
      <p:grpSp>
        <p:nvGrpSpPr>
          <p:cNvPr id="96" name="Group 65">
            <a:extLst>
              <a:ext uri="{FF2B5EF4-FFF2-40B4-BE49-F238E27FC236}">
                <a16:creationId xmlns:a16="http://schemas.microsoft.com/office/drawing/2014/main" id="{6C275561-870A-4307-78FD-86F2719878B3}"/>
              </a:ext>
            </a:extLst>
          </p:cNvPr>
          <p:cNvGrpSpPr/>
          <p:nvPr/>
        </p:nvGrpSpPr>
        <p:grpSpPr>
          <a:xfrm>
            <a:off x="3606513" y="4211776"/>
            <a:ext cx="220832" cy="193228"/>
            <a:chOff x="0" y="0"/>
            <a:chExt cx="812800" cy="711200"/>
          </a:xfrm>
        </p:grpSpPr>
        <p:sp>
          <p:nvSpPr>
            <p:cNvPr id="98" name="Freeform 66">
              <a:extLst>
                <a:ext uri="{FF2B5EF4-FFF2-40B4-BE49-F238E27FC236}">
                  <a16:creationId xmlns:a16="http://schemas.microsoft.com/office/drawing/2014/main" id="{6E26EBDA-BB86-A7B3-EED9-CA5B06AD5785}"/>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sp>
          <p:nvSpPr>
            <p:cNvPr id="103" name="TextBox 67">
              <a:extLst>
                <a:ext uri="{FF2B5EF4-FFF2-40B4-BE49-F238E27FC236}">
                  <a16:creationId xmlns:a16="http://schemas.microsoft.com/office/drawing/2014/main" id="{304158D4-6CFC-901C-67BA-1193FE2AE049}"/>
                </a:ext>
              </a:extLst>
            </p:cNvPr>
            <p:cNvSpPr txBox="1"/>
            <p:nvPr/>
          </p:nvSpPr>
          <p:spPr>
            <a:xfrm>
              <a:off x="127000" y="301625"/>
              <a:ext cx="558800" cy="358775"/>
            </a:xfrm>
            <a:prstGeom prst="rect">
              <a:avLst/>
            </a:prstGeom>
          </p:spPr>
          <p:txBody>
            <a:bodyPr lIns="50800" tIns="50800" rIns="50800" bIns="50800" rtlCol="0" anchor="ctr"/>
            <a:lstStyle/>
            <a:p>
              <a:pPr marL="0" marR="0" lvl="0" indent="0" algn="ctr" defTabSz="914400" rtl="0" eaLnBrk="1" fontAlgn="auto" latinLnBrk="0" hangingPunct="1">
                <a:lnSpc>
                  <a:spcPts val="2379"/>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grpSp>
      <p:pic>
        <p:nvPicPr>
          <p:cNvPr id="7" name="Picture 6" descr="Watercolor palette">
            <a:extLst>
              <a:ext uri="{FF2B5EF4-FFF2-40B4-BE49-F238E27FC236}">
                <a16:creationId xmlns:a16="http://schemas.microsoft.com/office/drawing/2014/main" id="{E73B0413-FE7E-840E-8D43-BBF566BCEC38}"/>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465678" y="3930206"/>
            <a:ext cx="667043" cy="444695"/>
          </a:xfrm>
          <a:prstGeom prst="rect">
            <a:avLst/>
          </a:prstGeom>
        </p:spPr>
      </p:pic>
      <p:grpSp>
        <p:nvGrpSpPr>
          <p:cNvPr id="11" name="Group 65">
            <a:extLst>
              <a:ext uri="{FF2B5EF4-FFF2-40B4-BE49-F238E27FC236}">
                <a16:creationId xmlns:a16="http://schemas.microsoft.com/office/drawing/2014/main" id="{1502E2CC-F43C-CCD4-23C8-42DF6692E4F1}"/>
              </a:ext>
            </a:extLst>
          </p:cNvPr>
          <p:cNvGrpSpPr/>
          <p:nvPr/>
        </p:nvGrpSpPr>
        <p:grpSpPr>
          <a:xfrm>
            <a:off x="8861605" y="1842083"/>
            <a:ext cx="220832" cy="193228"/>
            <a:chOff x="0" y="0"/>
            <a:chExt cx="812800" cy="711200"/>
          </a:xfrm>
        </p:grpSpPr>
        <p:sp>
          <p:nvSpPr>
            <p:cNvPr id="21" name="Freeform 66">
              <a:extLst>
                <a:ext uri="{FF2B5EF4-FFF2-40B4-BE49-F238E27FC236}">
                  <a16:creationId xmlns:a16="http://schemas.microsoft.com/office/drawing/2014/main" id="{532A3039-16D7-A4F1-7387-D28D0738CA1E}"/>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sp>
          <p:nvSpPr>
            <p:cNvPr id="22" name="TextBox 67">
              <a:extLst>
                <a:ext uri="{FF2B5EF4-FFF2-40B4-BE49-F238E27FC236}">
                  <a16:creationId xmlns:a16="http://schemas.microsoft.com/office/drawing/2014/main" id="{7DE6F851-4F37-32C4-9C4B-31AD65C385AF}"/>
                </a:ext>
              </a:extLst>
            </p:cNvPr>
            <p:cNvSpPr txBox="1"/>
            <p:nvPr/>
          </p:nvSpPr>
          <p:spPr>
            <a:xfrm>
              <a:off x="127000" y="301625"/>
              <a:ext cx="558800" cy="358775"/>
            </a:xfrm>
            <a:prstGeom prst="rect">
              <a:avLst/>
            </a:prstGeom>
          </p:spPr>
          <p:txBody>
            <a:bodyPr lIns="50800" tIns="50800" rIns="50800" bIns="50800" rtlCol="0" anchor="ctr"/>
            <a:lstStyle/>
            <a:p>
              <a:pPr marL="0" marR="0" lvl="0" indent="0" algn="ctr" defTabSz="914400" rtl="0" eaLnBrk="1" fontAlgn="auto" latinLnBrk="0" hangingPunct="1">
                <a:lnSpc>
                  <a:spcPts val="2379"/>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grpSp>
      <p:pic>
        <p:nvPicPr>
          <p:cNvPr id="36" name="Picture 35" descr="Teapot and cup">
            <a:extLst>
              <a:ext uri="{FF2B5EF4-FFF2-40B4-BE49-F238E27FC236}">
                <a16:creationId xmlns:a16="http://schemas.microsoft.com/office/drawing/2014/main" id="{7B2C5BED-727A-B24C-E30F-644AEDF76D78}"/>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202037" y="3930206"/>
            <a:ext cx="645467" cy="424103"/>
          </a:xfrm>
          <a:prstGeom prst="rect">
            <a:avLst/>
          </a:prstGeom>
        </p:spPr>
      </p:pic>
      <p:pic>
        <p:nvPicPr>
          <p:cNvPr id="40" name="Picture 39" descr="Colorful ukuleles on display">
            <a:extLst>
              <a:ext uri="{FF2B5EF4-FFF2-40B4-BE49-F238E27FC236}">
                <a16:creationId xmlns:a16="http://schemas.microsoft.com/office/drawing/2014/main" id="{E78C067C-2CCA-D5D7-4651-6A5230289368}"/>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9600525" y="6106001"/>
            <a:ext cx="535017" cy="354240"/>
          </a:xfrm>
          <a:prstGeom prst="rect">
            <a:avLst/>
          </a:prstGeom>
        </p:spPr>
      </p:pic>
      <p:grpSp>
        <p:nvGrpSpPr>
          <p:cNvPr id="90" name="Group 65">
            <a:extLst>
              <a:ext uri="{FF2B5EF4-FFF2-40B4-BE49-F238E27FC236}">
                <a16:creationId xmlns:a16="http://schemas.microsoft.com/office/drawing/2014/main" id="{77EDA616-35A8-DC47-65C8-95358A68F3C5}"/>
              </a:ext>
            </a:extLst>
          </p:cNvPr>
          <p:cNvGrpSpPr/>
          <p:nvPr/>
        </p:nvGrpSpPr>
        <p:grpSpPr>
          <a:xfrm>
            <a:off x="10253417" y="6303821"/>
            <a:ext cx="220832" cy="193228"/>
            <a:chOff x="0" y="0"/>
            <a:chExt cx="812800" cy="711200"/>
          </a:xfrm>
        </p:grpSpPr>
        <p:sp>
          <p:nvSpPr>
            <p:cNvPr id="97" name="Freeform 66">
              <a:extLst>
                <a:ext uri="{FF2B5EF4-FFF2-40B4-BE49-F238E27FC236}">
                  <a16:creationId xmlns:a16="http://schemas.microsoft.com/office/drawing/2014/main" id="{9EC4868B-3054-3570-224F-9CD291662177}"/>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99" name="TextBox 67">
              <a:extLst>
                <a:ext uri="{FF2B5EF4-FFF2-40B4-BE49-F238E27FC236}">
                  <a16:creationId xmlns:a16="http://schemas.microsoft.com/office/drawing/2014/main" id="{1F6747E3-D98C-8547-1A8C-9F9F969185FE}"/>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pic>
        <p:nvPicPr>
          <p:cNvPr id="111" name="Picture 110" descr="Chairs in a cinema">
            <a:extLst>
              <a:ext uri="{FF2B5EF4-FFF2-40B4-BE49-F238E27FC236}">
                <a16:creationId xmlns:a16="http://schemas.microsoft.com/office/drawing/2014/main" id="{BA4E2D6E-6B0B-0496-FB6A-A13F81A8DEAE}"/>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2923434" y="6175638"/>
            <a:ext cx="577329" cy="359801"/>
          </a:xfrm>
          <a:prstGeom prst="rect">
            <a:avLst/>
          </a:prstGeom>
        </p:spPr>
      </p:pic>
      <p:pic>
        <p:nvPicPr>
          <p:cNvPr id="115" name="Picture 114" descr="Hands holding pieces of chart">
            <a:extLst>
              <a:ext uri="{FF2B5EF4-FFF2-40B4-BE49-F238E27FC236}">
                <a16:creationId xmlns:a16="http://schemas.microsoft.com/office/drawing/2014/main" id="{91FB35DA-8CB0-46A7-F82E-FF0EBACF1088}"/>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6231812" y="6002748"/>
            <a:ext cx="653762" cy="472058"/>
          </a:xfrm>
          <a:prstGeom prst="rect">
            <a:avLst/>
          </a:prstGeom>
        </p:spPr>
      </p:pic>
      <p:pic>
        <p:nvPicPr>
          <p:cNvPr id="10" name="Picture 9" descr="Books and mortarboard illustration">
            <a:extLst>
              <a:ext uri="{FF2B5EF4-FFF2-40B4-BE49-F238E27FC236}">
                <a16:creationId xmlns:a16="http://schemas.microsoft.com/office/drawing/2014/main" id="{09EAD075-EA62-1910-E97D-BCC62E092CE0}"/>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9540938" y="3751540"/>
            <a:ext cx="617298" cy="529112"/>
          </a:xfrm>
          <a:prstGeom prst="rect">
            <a:avLst/>
          </a:prstGeom>
        </p:spPr>
      </p:pic>
      <p:pic>
        <p:nvPicPr>
          <p:cNvPr id="6" name="Picture 5" descr="Person rolling a yoga mat">
            <a:extLst>
              <a:ext uri="{FF2B5EF4-FFF2-40B4-BE49-F238E27FC236}">
                <a16:creationId xmlns:a16="http://schemas.microsoft.com/office/drawing/2014/main" id="{AB0AB1D1-1B9F-90D1-31B3-B9954F2325A1}"/>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2873819" y="3999001"/>
            <a:ext cx="684987" cy="424169"/>
          </a:xfrm>
          <a:prstGeom prst="rect">
            <a:avLst/>
          </a:prstGeom>
        </p:spPr>
      </p:pic>
      <p:grpSp>
        <p:nvGrpSpPr>
          <p:cNvPr id="26" name="Group 65">
            <a:extLst>
              <a:ext uri="{FF2B5EF4-FFF2-40B4-BE49-F238E27FC236}">
                <a16:creationId xmlns:a16="http://schemas.microsoft.com/office/drawing/2014/main" id="{15FB85FC-AA8F-F367-5602-B068C490A288}"/>
              </a:ext>
            </a:extLst>
          </p:cNvPr>
          <p:cNvGrpSpPr/>
          <p:nvPr/>
        </p:nvGrpSpPr>
        <p:grpSpPr>
          <a:xfrm>
            <a:off x="7080974" y="6303821"/>
            <a:ext cx="220832" cy="193228"/>
            <a:chOff x="0" y="0"/>
            <a:chExt cx="812800" cy="711200"/>
          </a:xfrm>
        </p:grpSpPr>
        <p:sp>
          <p:nvSpPr>
            <p:cNvPr id="28" name="Freeform 66">
              <a:extLst>
                <a:ext uri="{FF2B5EF4-FFF2-40B4-BE49-F238E27FC236}">
                  <a16:creationId xmlns:a16="http://schemas.microsoft.com/office/drawing/2014/main" id="{30BF40EF-F804-5B0F-C9B5-59AABAE93FC7}"/>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35" name="TextBox 67">
              <a:extLst>
                <a:ext uri="{FF2B5EF4-FFF2-40B4-BE49-F238E27FC236}">
                  <a16:creationId xmlns:a16="http://schemas.microsoft.com/office/drawing/2014/main" id="{072B0ACA-93CC-AD51-D159-F92F90DDD4C0}"/>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pic>
        <p:nvPicPr>
          <p:cNvPr id="43" name="Picture 42" descr="Microphone in a bar">
            <a:extLst>
              <a:ext uri="{FF2B5EF4-FFF2-40B4-BE49-F238E27FC236}">
                <a16:creationId xmlns:a16="http://schemas.microsoft.com/office/drawing/2014/main" id="{4F135A7C-45DD-4583-89AA-383E738F8286}"/>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7975019" y="3930206"/>
            <a:ext cx="689548" cy="459699"/>
          </a:xfrm>
          <a:prstGeom prst="rect">
            <a:avLst/>
          </a:prstGeom>
        </p:spPr>
      </p:pic>
    </p:spTree>
    <p:extLst>
      <p:ext uri="{BB962C8B-B14F-4D97-AF65-F5344CB8AC3E}">
        <p14:creationId xmlns:p14="http://schemas.microsoft.com/office/powerpoint/2010/main" val="11509532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3"/>
          <p:cNvGrpSpPr/>
          <p:nvPr/>
        </p:nvGrpSpPr>
        <p:grpSpPr>
          <a:xfrm>
            <a:off x="136176" y="89827"/>
            <a:ext cx="2413006" cy="1541958"/>
            <a:chOff x="0" y="-461294"/>
            <a:chExt cx="879009" cy="2600947"/>
          </a:xfrm>
        </p:grpSpPr>
        <p:sp>
          <p:nvSpPr>
            <p:cNvPr id="4" name="Freeform 4"/>
            <p:cNvSpPr/>
            <p:nvPr/>
          </p:nvSpPr>
          <p:spPr>
            <a:xfrm>
              <a:off x="0" y="-461294"/>
              <a:ext cx="868775" cy="2600947"/>
            </a:xfrm>
            <a:custGeom>
              <a:avLst/>
              <a:gdLst/>
              <a:ahLst/>
              <a:cxnLst/>
              <a:rect l="l" t="t" r="r" b="b"/>
              <a:pathLst>
                <a:path w="868775" h="1669301">
                  <a:moveTo>
                    <a:pt x="0" y="0"/>
                  </a:moveTo>
                  <a:lnTo>
                    <a:pt x="868775" y="0"/>
                  </a:lnTo>
                  <a:lnTo>
                    <a:pt x="868775" y="1669301"/>
                  </a:lnTo>
                  <a:lnTo>
                    <a:pt x="0" y="1669301"/>
                  </a:lnTo>
                  <a:close/>
                </a:path>
              </a:pathLst>
            </a:custGeom>
            <a:solidFill>
              <a:srgbClr val="34586E"/>
            </a:solidFill>
            <a:ln w="9525" cap="sq">
              <a:solidFill>
                <a:srgbClr val="000000"/>
              </a:solidFill>
              <a:prstDash val="solid"/>
              <a:miter/>
            </a:ln>
          </p:spPr>
          <p:txBody>
            <a:bodyPr/>
            <a:lstStyle/>
            <a:p>
              <a:endParaRPr lang="en-GB">
                <a:latin typeface="+mj-lt"/>
              </a:endParaRPr>
            </a:p>
          </p:txBody>
        </p:sp>
        <p:sp>
          <p:nvSpPr>
            <p:cNvPr id="5" name="TextBox 5"/>
            <p:cNvSpPr txBox="1"/>
            <p:nvPr/>
          </p:nvSpPr>
          <p:spPr>
            <a:xfrm>
              <a:off x="10234" y="486808"/>
              <a:ext cx="868775" cy="1583043"/>
            </a:xfrm>
            <a:prstGeom prst="rect">
              <a:avLst/>
            </a:prstGeom>
          </p:spPr>
          <p:txBody>
            <a:bodyPr lIns="50800" tIns="50800" rIns="50800" bIns="50800" rtlCol="0" anchor="ctr"/>
            <a:lstStyle/>
            <a:p>
              <a:pPr algn="ctr">
                <a:lnSpc>
                  <a:spcPts val="2379"/>
                </a:lnSpc>
              </a:pPr>
              <a:r>
                <a:rPr lang="en-GB" sz="1600" b="1" dirty="0">
                  <a:solidFill>
                    <a:schemeClr val="bg1"/>
                  </a:solidFill>
                  <a:latin typeface="+mj-lt"/>
                </a:rPr>
                <a:t>Address: First Floor, </a:t>
              </a:r>
            </a:p>
            <a:p>
              <a:pPr algn="ctr">
                <a:lnSpc>
                  <a:spcPts val="2379"/>
                </a:lnSpc>
              </a:pPr>
              <a:r>
                <a:rPr lang="en-GB" sz="1600" b="1" dirty="0">
                  <a:solidFill>
                    <a:schemeClr val="bg1"/>
                  </a:solidFill>
                  <a:latin typeface="+mj-lt"/>
                </a:rPr>
                <a:t>State House, 22 Dale St, L2 4TR</a:t>
              </a:r>
            </a:p>
            <a:p>
              <a:pPr algn="ctr">
                <a:lnSpc>
                  <a:spcPts val="2379"/>
                </a:lnSpc>
              </a:pPr>
              <a:r>
                <a:rPr lang="en-US" sz="1600" b="1" dirty="0">
                  <a:solidFill>
                    <a:srgbClr val="FFFFFF"/>
                  </a:solidFill>
                  <a:latin typeface="+mj-lt"/>
                </a:rPr>
                <a:t>Tel: </a:t>
              </a:r>
              <a:r>
                <a:rPr lang="en-GB" sz="1800" dirty="0">
                  <a:solidFill>
                    <a:schemeClr val="bg1"/>
                  </a:solidFill>
                  <a:effectLst/>
                  <a:latin typeface="Calibri" panose="020F0502020204030204" pitchFamily="34" charset="0"/>
                  <a:ea typeface="Calibri" panose="020F0502020204030204" pitchFamily="34" charset="0"/>
                </a:rPr>
                <a:t>07586115855</a:t>
              </a:r>
              <a:endParaRPr lang="en-GB" sz="1200" b="1" dirty="0">
                <a:solidFill>
                  <a:schemeClr val="bg1"/>
                </a:solidFill>
                <a:latin typeface="+mj-lt"/>
              </a:endParaRPr>
            </a:p>
            <a:p>
              <a:pPr algn="ctr">
                <a:lnSpc>
                  <a:spcPts val="2379"/>
                </a:lnSpc>
              </a:pPr>
              <a:endParaRPr lang="en-US" sz="1699" dirty="0">
                <a:solidFill>
                  <a:srgbClr val="FFFFFF"/>
                </a:solidFill>
                <a:latin typeface="+mj-lt"/>
              </a:endParaRPr>
            </a:p>
          </p:txBody>
        </p:sp>
      </p:grpSp>
      <p:sp>
        <p:nvSpPr>
          <p:cNvPr id="69" name="TextBox 69"/>
          <p:cNvSpPr txBox="1"/>
          <p:nvPr/>
        </p:nvSpPr>
        <p:spPr>
          <a:xfrm>
            <a:off x="2740976" y="-23974"/>
            <a:ext cx="6886500" cy="559192"/>
          </a:xfrm>
          <a:prstGeom prst="rect">
            <a:avLst/>
          </a:prstGeom>
        </p:spPr>
        <p:txBody>
          <a:bodyPr wrap="square" lIns="0" tIns="0" rIns="0" bIns="0" rtlCol="0" anchor="t">
            <a:spAutoFit/>
          </a:bodyPr>
          <a:lstStyle/>
          <a:p>
            <a:pPr>
              <a:lnSpc>
                <a:spcPts val="4899"/>
              </a:lnSpc>
              <a:spcBef>
                <a:spcPct val="0"/>
              </a:spcBef>
            </a:pPr>
            <a:r>
              <a:rPr lang="en-US" sz="2400" u="sng" dirty="0">
                <a:solidFill>
                  <a:srgbClr val="000000"/>
                </a:solidFill>
                <a:latin typeface="DM Sans Bold"/>
              </a:rPr>
              <a:t>January Activities to look out for…</a:t>
            </a:r>
          </a:p>
        </p:txBody>
      </p:sp>
      <p:grpSp>
        <p:nvGrpSpPr>
          <p:cNvPr id="101" name="Group 49">
            <a:extLst>
              <a:ext uri="{FF2B5EF4-FFF2-40B4-BE49-F238E27FC236}">
                <a16:creationId xmlns:a16="http://schemas.microsoft.com/office/drawing/2014/main" id="{D0FBB3A9-1263-9EF9-6A48-E550B1A42133}"/>
              </a:ext>
            </a:extLst>
          </p:cNvPr>
          <p:cNvGrpSpPr/>
          <p:nvPr/>
        </p:nvGrpSpPr>
        <p:grpSpPr>
          <a:xfrm>
            <a:off x="12919" y="6533523"/>
            <a:ext cx="2536263" cy="836331"/>
            <a:chOff x="183080" y="146428"/>
            <a:chExt cx="2754682" cy="849618"/>
          </a:xfrm>
        </p:grpSpPr>
        <p:sp>
          <p:nvSpPr>
            <p:cNvPr id="102" name="Freeform 50">
              <a:extLst>
                <a:ext uri="{FF2B5EF4-FFF2-40B4-BE49-F238E27FC236}">
                  <a16:creationId xmlns:a16="http://schemas.microsoft.com/office/drawing/2014/main" id="{B3AB1A79-48FC-1388-18D1-8C3463E5BA8A}"/>
                </a:ext>
              </a:extLst>
            </p:cNvPr>
            <p:cNvSpPr/>
            <p:nvPr/>
          </p:nvSpPr>
          <p:spPr>
            <a:xfrm>
              <a:off x="689579" y="146428"/>
              <a:ext cx="1741685" cy="680233"/>
            </a:xfrm>
            <a:custGeom>
              <a:avLst/>
              <a:gdLst/>
              <a:ahLst/>
              <a:cxnLst/>
              <a:rect l="l" t="t" r="r" b="b"/>
              <a:pathLst>
                <a:path w="1741685" h="680233">
                  <a:moveTo>
                    <a:pt x="0" y="0"/>
                  </a:moveTo>
                  <a:lnTo>
                    <a:pt x="1741685" y="0"/>
                  </a:lnTo>
                  <a:lnTo>
                    <a:pt x="1741685" y="680233"/>
                  </a:lnTo>
                  <a:lnTo>
                    <a:pt x="0" y="680233"/>
                  </a:lnTo>
                  <a:lnTo>
                    <a:pt x="0" y="0"/>
                  </a:lnTo>
                  <a:close/>
                </a:path>
              </a:pathLst>
            </a:custGeom>
            <a:blipFill>
              <a:blip r:embed="rId3"/>
              <a:stretch>
                <a:fillRect t="-974" b="-974"/>
              </a:stretch>
            </a:blipFill>
          </p:spPr>
          <p:txBody>
            <a:bodyPr/>
            <a:lstStyle/>
            <a:p>
              <a:endParaRPr lang="en-GB"/>
            </a:p>
          </p:txBody>
        </p:sp>
        <p:sp>
          <p:nvSpPr>
            <p:cNvPr id="103" name="TextBox 52">
              <a:extLst>
                <a:ext uri="{FF2B5EF4-FFF2-40B4-BE49-F238E27FC236}">
                  <a16:creationId xmlns:a16="http://schemas.microsoft.com/office/drawing/2014/main" id="{2A5A7AEA-F0E3-87D2-8207-4D9334926A55}"/>
                </a:ext>
              </a:extLst>
            </p:cNvPr>
            <p:cNvSpPr txBox="1"/>
            <p:nvPr/>
          </p:nvSpPr>
          <p:spPr>
            <a:xfrm>
              <a:off x="183080" y="842158"/>
              <a:ext cx="2754682" cy="153888"/>
            </a:xfrm>
            <a:prstGeom prst="rect">
              <a:avLst/>
            </a:prstGeom>
          </p:spPr>
          <p:txBody>
            <a:bodyPr lIns="0" tIns="0" rIns="0" bIns="0" rtlCol="0" anchor="t">
              <a:spAutoFit/>
            </a:bodyPr>
            <a:lstStyle/>
            <a:p>
              <a:pPr algn="ctr">
                <a:lnSpc>
                  <a:spcPts val="877"/>
                </a:lnSpc>
              </a:pPr>
              <a:r>
                <a:rPr lang="en-US" sz="750">
                  <a:solidFill>
                    <a:srgbClr val="000000"/>
                  </a:solidFill>
                  <a:latin typeface="DM Sans"/>
                </a:rPr>
                <a:t>This </a:t>
              </a:r>
              <a:r>
                <a:rPr lang="en-US" sz="750" err="1">
                  <a:solidFill>
                    <a:srgbClr val="000000"/>
                  </a:solidFill>
                  <a:latin typeface="DM Sans"/>
                </a:rPr>
                <a:t>programme</a:t>
              </a:r>
              <a:r>
                <a:rPr lang="en-US" sz="750">
                  <a:solidFill>
                    <a:srgbClr val="000000"/>
                  </a:solidFill>
                  <a:latin typeface="DM Sans"/>
                </a:rPr>
                <a:t> is delivered by HMPPS CFO</a:t>
              </a:r>
            </a:p>
          </p:txBody>
        </p:sp>
      </p:grpSp>
      <p:pic>
        <p:nvPicPr>
          <p:cNvPr id="12" name="Picture 11">
            <a:extLst>
              <a:ext uri="{FF2B5EF4-FFF2-40B4-BE49-F238E27FC236}">
                <a16:creationId xmlns:a16="http://schemas.microsoft.com/office/drawing/2014/main" id="{6537D8A2-1ADA-A599-B149-8F82041A033D}"/>
              </a:ext>
            </a:extLst>
          </p:cNvPr>
          <p:cNvPicPr>
            <a:picLocks noChangeAspect="1"/>
          </p:cNvPicPr>
          <p:nvPr/>
        </p:nvPicPr>
        <p:blipFill>
          <a:blip r:embed="rId4"/>
          <a:stretch>
            <a:fillRect/>
          </a:stretch>
        </p:blipFill>
        <p:spPr>
          <a:xfrm>
            <a:off x="9409808" y="75858"/>
            <a:ext cx="1181202" cy="624894"/>
          </a:xfrm>
          <a:prstGeom prst="rect">
            <a:avLst/>
          </a:prstGeom>
        </p:spPr>
      </p:pic>
      <p:sp>
        <p:nvSpPr>
          <p:cNvPr id="16" name="TextBox 15">
            <a:extLst>
              <a:ext uri="{FF2B5EF4-FFF2-40B4-BE49-F238E27FC236}">
                <a16:creationId xmlns:a16="http://schemas.microsoft.com/office/drawing/2014/main" id="{B6F42CB9-BC15-812E-2863-D4A06D55691A}"/>
              </a:ext>
            </a:extLst>
          </p:cNvPr>
          <p:cNvSpPr txBox="1"/>
          <p:nvPr/>
        </p:nvSpPr>
        <p:spPr>
          <a:xfrm>
            <a:off x="3435735" y="1254777"/>
            <a:ext cx="4518715" cy="1077218"/>
          </a:xfrm>
          <a:prstGeom prst="rect">
            <a:avLst/>
          </a:prstGeom>
          <a:noFill/>
        </p:spPr>
        <p:txBody>
          <a:bodyPr wrap="square" rtlCol="0">
            <a:spAutoFit/>
          </a:bodyPr>
          <a:lstStyle/>
          <a:p>
            <a:r>
              <a:rPr lang="en-GB" sz="1600" dirty="0"/>
              <a:t>These sessions will introduce new interests and help you widen your knowledge. You might learn something new and you might also share your knowledge with others.</a:t>
            </a:r>
          </a:p>
        </p:txBody>
      </p:sp>
      <p:sp>
        <p:nvSpPr>
          <p:cNvPr id="17" name="TextBox 16">
            <a:extLst>
              <a:ext uri="{FF2B5EF4-FFF2-40B4-BE49-F238E27FC236}">
                <a16:creationId xmlns:a16="http://schemas.microsoft.com/office/drawing/2014/main" id="{817A9ED9-CCD3-C028-02F1-85735D9F917E}"/>
              </a:ext>
            </a:extLst>
          </p:cNvPr>
          <p:cNvSpPr txBox="1"/>
          <p:nvPr/>
        </p:nvSpPr>
        <p:spPr>
          <a:xfrm>
            <a:off x="2844046" y="674562"/>
            <a:ext cx="5005307" cy="369332"/>
          </a:xfrm>
          <a:prstGeom prst="rect">
            <a:avLst/>
          </a:prstGeom>
          <a:noFill/>
        </p:spPr>
        <p:txBody>
          <a:bodyPr wrap="square" rtlCol="0">
            <a:spAutoFit/>
          </a:bodyPr>
          <a:lstStyle/>
          <a:p>
            <a:r>
              <a:rPr lang="en-GB" b="1" dirty="0"/>
              <a:t>Interested in gaining new knowledge, ask about </a:t>
            </a:r>
            <a:r>
              <a:rPr lang="en-GB" b="1" dirty="0">
                <a:sym typeface="Wingdings" panose="05000000000000000000" pitchFamily="2" charset="2"/>
              </a:rPr>
              <a:t></a:t>
            </a:r>
            <a:endParaRPr lang="en-GB" b="1" dirty="0"/>
          </a:p>
        </p:txBody>
      </p:sp>
      <p:cxnSp>
        <p:nvCxnSpPr>
          <p:cNvPr id="49" name="Straight Connector 48">
            <a:extLst>
              <a:ext uri="{FF2B5EF4-FFF2-40B4-BE49-F238E27FC236}">
                <a16:creationId xmlns:a16="http://schemas.microsoft.com/office/drawing/2014/main" id="{4FB673AA-25B3-9A20-74E7-934F9D140615}"/>
              </a:ext>
            </a:extLst>
          </p:cNvPr>
          <p:cNvCxnSpPr/>
          <p:nvPr/>
        </p:nvCxnSpPr>
        <p:spPr>
          <a:xfrm>
            <a:off x="385203" y="2286000"/>
            <a:ext cx="9828604" cy="0"/>
          </a:xfrm>
          <a:prstGeom prst="line">
            <a:avLst/>
          </a:prstGeom>
        </p:spPr>
        <p:style>
          <a:lnRef idx="1">
            <a:schemeClr val="accent1"/>
          </a:lnRef>
          <a:fillRef idx="0">
            <a:schemeClr val="accent1"/>
          </a:fillRef>
          <a:effectRef idx="0">
            <a:schemeClr val="accent1"/>
          </a:effectRef>
          <a:fontRef idx="minor">
            <a:schemeClr val="tx1"/>
          </a:fontRef>
        </p:style>
      </p:cxnSp>
      <p:sp>
        <p:nvSpPr>
          <p:cNvPr id="62" name="TextBox 61">
            <a:extLst>
              <a:ext uri="{FF2B5EF4-FFF2-40B4-BE49-F238E27FC236}">
                <a16:creationId xmlns:a16="http://schemas.microsoft.com/office/drawing/2014/main" id="{ACB01410-E372-51FC-04DB-E62AD094AEE4}"/>
              </a:ext>
            </a:extLst>
          </p:cNvPr>
          <p:cNvSpPr txBox="1"/>
          <p:nvPr/>
        </p:nvSpPr>
        <p:spPr>
          <a:xfrm>
            <a:off x="4148287" y="3532419"/>
            <a:ext cx="4758550" cy="984885"/>
          </a:xfrm>
          <a:prstGeom prst="rect">
            <a:avLst/>
          </a:prstGeom>
          <a:noFill/>
        </p:spPr>
        <p:txBody>
          <a:bodyPr wrap="square" rtlCol="0">
            <a:spAutoFit/>
          </a:bodyPr>
          <a:lstStyle/>
          <a:p>
            <a:r>
              <a:rPr lang="en-GB" sz="1400" dirty="0"/>
              <a:t>Get support breaking down big goals, into smaller, more manageable steps, build confidence and motivation to achieve these goals and focus on a positive future. Improve mental, physical and social wellbeing</a:t>
            </a:r>
            <a:r>
              <a:rPr lang="en-GB" sz="1600" dirty="0"/>
              <a:t>.</a:t>
            </a:r>
          </a:p>
        </p:txBody>
      </p:sp>
      <p:pic>
        <p:nvPicPr>
          <p:cNvPr id="2062" name="Picture 14" descr="6 Reasons Why Goal Setting Doesn't Work - Sports Psychology">
            <a:extLst>
              <a:ext uri="{FF2B5EF4-FFF2-40B4-BE49-F238E27FC236}">
                <a16:creationId xmlns:a16="http://schemas.microsoft.com/office/drawing/2014/main" id="{CDCE2DE1-4644-FC14-2DD2-6EC383B35A6D}"/>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85778" y="2902531"/>
            <a:ext cx="1690730" cy="1127237"/>
          </a:xfrm>
          <a:prstGeom prst="rect">
            <a:avLst/>
          </a:prstGeom>
          <a:noFill/>
          <a:extLst>
            <a:ext uri="{909E8E84-426E-40DD-AFC4-6F175D3DCCD1}">
              <a14:hiddenFill xmlns:a14="http://schemas.microsoft.com/office/drawing/2010/main">
                <a:solidFill>
                  <a:srgbClr val="FFFFFF"/>
                </a:solidFill>
              </a14:hiddenFill>
            </a:ext>
          </a:extLst>
        </p:spPr>
      </p:pic>
      <p:sp>
        <p:nvSpPr>
          <p:cNvPr id="63" name="TextBox 62">
            <a:extLst>
              <a:ext uri="{FF2B5EF4-FFF2-40B4-BE49-F238E27FC236}">
                <a16:creationId xmlns:a16="http://schemas.microsoft.com/office/drawing/2014/main" id="{EAF32062-3277-0022-2FC6-1546CCA07A46}"/>
              </a:ext>
            </a:extLst>
          </p:cNvPr>
          <p:cNvSpPr txBox="1"/>
          <p:nvPr/>
        </p:nvSpPr>
        <p:spPr>
          <a:xfrm>
            <a:off x="2914032" y="2672418"/>
            <a:ext cx="3979019" cy="646331"/>
          </a:xfrm>
          <a:prstGeom prst="rect">
            <a:avLst/>
          </a:prstGeom>
          <a:noFill/>
        </p:spPr>
        <p:txBody>
          <a:bodyPr wrap="square" rtlCol="0">
            <a:spAutoFit/>
          </a:bodyPr>
          <a:lstStyle/>
          <a:p>
            <a:r>
              <a:rPr lang="en-GB" b="1" dirty="0"/>
              <a:t>For support with motivation, confidence, isolation, ask about </a:t>
            </a:r>
            <a:r>
              <a:rPr lang="en-GB" b="1" dirty="0">
                <a:sym typeface="Wingdings" panose="05000000000000000000" pitchFamily="2" charset="2"/>
              </a:rPr>
              <a:t></a:t>
            </a:r>
            <a:endParaRPr lang="en-GB" b="1" dirty="0"/>
          </a:p>
        </p:txBody>
      </p:sp>
      <p:cxnSp>
        <p:nvCxnSpPr>
          <p:cNvPr id="80" name="Straight Connector 79">
            <a:extLst>
              <a:ext uri="{FF2B5EF4-FFF2-40B4-BE49-F238E27FC236}">
                <a16:creationId xmlns:a16="http://schemas.microsoft.com/office/drawing/2014/main" id="{BB572D46-10FB-276A-4230-79A591470006}"/>
              </a:ext>
            </a:extLst>
          </p:cNvPr>
          <p:cNvCxnSpPr>
            <a:cxnSpLocks/>
          </p:cNvCxnSpPr>
          <p:nvPr/>
        </p:nvCxnSpPr>
        <p:spPr>
          <a:xfrm flipV="1">
            <a:off x="385203" y="4499603"/>
            <a:ext cx="9923568" cy="2774"/>
          </a:xfrm>
          <a:prstGeom prst="line">
            <a:avLst/>
          </a:prstGeom>
        </p:spPr>
        <p:style>
          <a:lnRef idx="1">
            <a:schemeClr val="accent1"/>
          </a:lnRef>
          <a:fillRef idx="0">
            <a:schemeClr val="accent1"/>
          </a:fillRef>
          <a:effectRef idx="0">
            <a:schemeClr val="accent1"/>
          </a:effectRef>
          <a:fontRef idx="minor">
            <a:schemeClr val="tx1"/>
          </a:fontRef>
        </p:style>
      </p:cxnSp>
      <p:pic>
        <p:nvPicPr>
          <p:cNvPr id="2064" name="Picture 16" descr="Did you know? Fewer than 100 people have a photographic memory | New  Scientist">
            <a:extLst>
              <a:ext uri="{FF2B5EF4-FFF2-40B4-BE49-F238E27FC236}">
                <a16:creationId xmlns:a16="http://schemas.microsoft.com/office/drawing/2014/main" id="{E767CC00-B076-5D7D-E91A-A48B84FE13C5}"/>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85203" y="4770541"/>
            <a:ext cx="1746563" cy="982442"/>
          </a:xfrm>
          <a:prstGeom prst="rect">
            <a:avLst/>
          </a:prstGeom>
          <a:noFill/>
          <a:extLst>
            <a:ext uri="{909E8E84-426E-40DD-AFC4-6F175D3DCCD1}">
              <a14:hiddenFill xmlns:a14="http://schemas.microsoft.com/office/drawing/2010/main">
                <a:solidFill>
                  <a:srgbClr val="FFFFFF"/>
                </a:solidFill>
              </a14:hiddenFill>
            </a:ext>
          </a:extLst>
        </p:spPr>
      </p:pic>
      <p:sp>
        <p:nvSpPr>
          <p:cNvPr id="83" name="TextBox 82">
            <a:extLst>
              <a:ext uri="{FF2B5EF4-FFF2-40B4-BE49-F238E27FC236}">
                <a16:creationId xmlns:a16="http://schemas.microsoft.com/office/drawing/2014/main" id="{40AC6C46-E95C-3EF6-5126-3BCCF0AAB758}"/>
              </a:ext>
            </a:extLst>
          </p:cNvPr>
          <p:cNvSpPr txBox="1"/>
          <p:nvPr/>
        </p:nvSpPr>
        <p:spPr>
          <a:xfrm>
            <a:off x="2885026" y="4903721"/>
            <a:ext cx="4008026" cy="369332"/>
          </a:xfrm>
          <a:prstGeom prst="rect">
            <a:avLst/>
          </a:prstGeom>
          <a:noFill/>
        </p:spPr>
        <p:txBody>
          <a:bodyPr wrap="square" rtlCol="0">
            <a:spAutoFit/>
          </a:bodyPr>
          <a:lstStyle/>
          <a:p>
            <a:r>
              <a:rPr lang="en-GB" b="1" dirty="0"/>
              <a:t>For employment support, ask about </a:t>
            </a:r>
            <a:r>
              <a:rPr lang="en-GB" b="1" dirty="0">
                <a:sym typeface="Wingdings" panose="05000000000000000000" pitchFamily="2" charset="2"/>
              </a:rPr>
              <a:t></a:t>
            </a:r>
            <a:endParaRPr lang="en-GB" b="1" dirty="0"/>
          </a:p>
        </p:txBody>
      </p:sp>
      <p:sp>
        <p:nvSpPr>
          <p:cNvPr id="84" name="TextBox 83">
            <a:extLst>
              <a:ext uri="{FF2B5EF4-FFF2-40B4-BE49-F238E27FC236}">
                <a16:creationId xmlns:a16="http://schemas.microsoft.com/office/drawing/2014/main" id="{03B7904F-59FD-0B82-232D-A43A1E53F126}"/>
              </a:ext>
            </a:extLst>
          </p:cNvPr>
          <p:cNvSpPr txBox="1"/>
          <p:nvPr/>
        </p:nvSpPr>
        <p:spPr>
          <a:xfrm>
            <a:off x="3369723" y="5563076"/>
            <a:ext cx="5537114" cy="738664"/>
          </a:xfrm>
          <a:prstGeom prst="rect">
            <a:avLst/>
          </a:prstGeom>
          <a:noFill/>
        </p:spPr>
        <p:txBody>
          <a:bodyPr wrap="square" rtlCol="0">
            <a:spAutoFit/>
          </a:bodyPr>
          <a:lstStyle/>
          <a:p>
            <a:r>
              <a:rPr lang="en-GB" sz="1400" dirty="0"/>
              <a:t>Looking for employment and unsure where to start? These sessions will give you a chance to prepare for job applications, interviews and employment and allow you to improve these skills for the future.</a:t>
            </a:r>
          </a:p>
        </p:txBody>
      </p:sp>
      <p:cxnSp>
        <p:nvCxnSpPr>
          <p:cNvPr id="86" name="Straight Connector 85">
            <a:extLst>
              <a:ext uri="{FF2B5EF4-FFF2-40B4-BE49-F238E27FC236}">
                <a16:creationId xmlns:a16="http://schemas.microsoft.com/office/drawing/2014/main" id="{C27CD12E-B590-436B-238B-85A31AAFCFB8}"/>
              </a:ext>
            </a:extLst>
          </p:cNvPr>
          <p:cNvCxnSpPr>
            <a:cxnSpLocks/>
          </p:cNvCxnSpPr>
          <p:nvPr/>
        </p:nvCxnSpPr>
        <p:spPr>
          <a:xfrm>
            <a:off x="385203" y="6379029"/>
            <a:ext cx="9923568" cy="27514"/>
          </a:xfrm>
          <a:prstGeom prst="line">
            <a:avLst/>
          </a:prstGeom>
        </p:spPr>
        <p:style>
          <a:lnRef idx="1">
            <a:schemeClr val="accent1"/>
          </a:lnRef>
          <a:fillRef idx="0">
            <a:schemeClr val="accent1"/>
          </a:fillRef>
          <a:effectRef idx="0">
            <a:schemeClr val="accent1"/>
          </a:effectRef>
          <a:fontRef idx="minor">
            <a:schemeClr val="tx1"/>
          </a:fontRef>
        </p:style>
      </p:cxnSp>
      <p:pic>
        <p:nvPicPr>
          <p:cNvPr id="6" name="Picture 5" descr="A close up of a logo&#10;&#10;Description automatically generated">
            <a:extLst>
              <a:ext uri="{FF2B5EF4-FFF2-40B4-BE49-F238E27FC236}">
                <a16:creationId xmlns:a16="http://schemas.microsoft.com/office/drawing/2014/main" id="{636EAA63-225F-4717-422D-CCCF43FA15B0}"/>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211538" y="167133"/>
            <a:ext cx="1148311" cy="365119"/>
          </a:xfrm>
          <a:prstGeom prst="rect">
            <a:avLst/>
          </a:prstGeom>
        </p:spPr>
      </p:pic>
      <p:sp>
        <p:nvSpPr>
          <p:cNvPr id="7" name="TextBox 6">
            <a:extLst>
              <a:ext uri="{FF2B5EF4-FFF2-40B4-BE49-F238E27FC236}">
                <a16:creationId xmlns:a16="http://schemas.microsoft.com/office/drawing/2014/main" id="{1F35B889-A39B-C8FB-44CA-5E36DA3B1135}"/>
              </a:ext>
            </a:extLst>
          </p:cNvPr>
          <p:cNvSpPr txBox="1"/>
          <p:nvPr/>
        </p:nvSpPr>
        <p:spPr>
          <a:xfrm>
            <a:off x="6687565" y="2587162"/>
            <a:ext cx="3047946" cy="923330"/>
          </a:xfrm>
          <a:prstGeom prst="rect">
            <a:avLst/>
          </a:prstGeom>
          <a:noFill/>
        </p:spPr>
        <p:txBody>
          <a:bodyPr wrap="square" rtlCol="0">
            <a:spAutoFit/>
          </a:bodyPr>
          <a:lstStyle/>
          <a:p>
            <a:pPr algn="just"/>
            <a:r>
              <a:rPr lang="en-GB" b="1" dirty="0"/>
              <a:t>Lego sessions, Wellbeing sessions, CBT, therapy dogs, arts&amp;crafts …</a:t>
            </a:r>
          </a:p>
        </p:txBody>
      </p:sp>
      <p:sp>
        <p:nvSpPr>
          <p:cNvPr id="10" name="TextBox 9">
            <a:extLst>
              <a:ext uri="{FF2B5EF4-FFF2-40B4-BE49-F238E27FC236}">
                <a16:creationId xmlns:a16="http://schemas.microsoft.com/office/drawing/2014/main" id="{56285F27-5073-55C6-4C68-1E30737AB5B5}"/>
              </a:ext>
            </a:extLst>
          </p:cNvPr>
          <p:cNvSpPr txBox="1"/>
          <p:nvPr/>
        </p:nvSpPr>
        <p:spPr>
          <a:xfrm>
            <a:off x="6670669" y="4601102"/>
            <a:ext cx="2800245" cy="923330"/>
          </a:xfrm>
          <a:prstGeom prst="rect">
            <a:avLst/>
          </a:prstGeom>
          <a:noFill/>
        </p:spPr>
        <p:txBody>
          <a:bodyPr wrap="square" rtlCol="0">
            <a:spAutoFit/>
          </a:bodyPr>
          <a:lstStyle/>
          <a:p>
            <a:pPr algn="just"/>
            <a:r>
              <a:rPr lang="en-GB" b="1" dirty="0"/>
              <a:t>CV writing, disclosure letter writing, job searching, mock interviews …</a:t>
            </a:r>
          </a:p>
        </p:txBody>
      </p:sp>
      <p:sp>
        <p:nvSpPr>
          <p:cNvPr id="11" name="TextBox 10">
            <a:extLst>
              <a:ext uri="{FF2B5EF4-FFF2-40B4-BE49-F238E27FC236}">
                <a16:creationId xmlns:a16="http://schemas.microsoft.com/office/drawing/2014/main" id="{EA2A5D24-000B-574D-323A-8BD7BC8649FD}"/>
              </a:ext>
            </a:extLst>
          </p:cNvPr>
          <p:cNvSpPr txBox="1"/>
          <p:nvPr/>
        </p:nvSpPr>
        <p:spPr>
          <a:xfrm>
            <a:off x="7849352" y="708796"/>
            <a:ext cx="2494131" cy="923330"/>
          </a:xfrm>
          <a:prstGeom prst="rect">
            <a:avLst/>
          </a:prstGeom>
          <a:noFill/>
        </p:spPr>
        <p:txBody>
          <a:bodyPr wrap="square" rtlCol="0">
            <a:spAutoFit/>
          </a:bodyPr>
          <a:lstStyle/>
          <a:p>
            <a:pPr algn="just"/>
            <a:r>
              <a:rPr lang="en-GB" b="1" dirty="0"/>
              <a:t>Pass the Baton, Walks, Coffee morning, How to sessions …</a:t>
            </a:r>
          </a:p>
        </p:txBody>
      </p:sp>
    </p:spTree>
    <p:extLst>
      <p:ext uri="{BB962C8B-B14F-4D97-AF65-F5344CB8AC3E}">
        <p14:creationId xmlns:p14="http://schemas.microsoft.com/office/powerpoint/2010/main" val="2603510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E0EB63A1E2B0A43B803C23E62A33D0E" ma:contentTypeVersion="" ma:contentTypeDescription="Create a new document." ma:contentTypeScope="" ma:versionID="0cfa3af12dacb6d37d9e170e2f24502f">
  <xsd:schema xmlns:xsd="http://www.w3.org/2001/XMLSchema" xmlns:xs="http://www.w3.org/2001/XMLSchema" xmlns:p="http://schemas.microsoft.com/office/2006/metadata/properties" xmlns:ns2="58C8E540-CDFE-4713-BFF0-4351D38ADE9D" xmlns:ns3="4d30bb2a-f321-43c9-acb7-6f415d4a716e" xmlns:ns4="58c8e540-cdfe-4713-bff0-4351d38ade9d" xmlns:ns5="0a6be467-e76b-4869-981c-41fd8dac8726" targetNamespace="http://schemas.microsoft.com/office/2006/metadata/properties" ma:root="true" ma:fieldsID="fa2ef7831d9e497843b63c8d01ff9d56" ns2:_="" ns3:_="" ns4:_="" ns5:_="">
    <xsd:import namespace="58C8E540-CDFE-4713-BFF0-4351D38ADE9D"/>
    <xsd:import namespace="4d30bb2a-f321-43c9-acb7-6f415d4a716e"/>
    <xsd:import namespace="58c8e540-cdfe-4713-bff0-4351d38ade9d"/>
    <xsd:import namespace="0a6be467-e76b-4869-981c-41fd8dac872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3:SharedWithUsers" minOccurs="0"/>
                <xsd:element ref="ns3:SharedWithDetails" minOccurs="0"/>
                <xsd:element ref="ns4:MediaServiceGenerationTime" minOccurs="0"/>
                <xsd:element ref="ns4:MediaServiceEventHashCode" minOccurs="0"/>
                <xsd:element ref="ns4:MediaServiceAutoKeyPoints" minOccurs="0"/>
                <xsd:element ref="ns4:MediaServiceKeyPoints" minOccurs="0"/>
                <xsd:element ref="ns4:Number" minOccurs="0"/>
                <xsd:element ref="ns4:MediaLengthInSeconds" minOccurs="0"/>
                <xsd:element ref="ns4:lcf76f155ced4ddcb4097134ff3c332f" minOccurs="0"/>
                <xsd:element ref="ns5:TaxCatchAll" minOccurs="0"/>
                <xsd:element ref="ns4:MediaServiceSearchProperties" minOccurs="0"/>
                <xsd:element ref="ns4: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8C8E540-CDFE-4713-BFF0-4351D38ADE9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d30bb2a-f321-43c9-acb7-6f415d4a716e"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8c8e540-cdfe-4713-bff0-4351d38ade9d" elementFormDefault="qualified">
    <xsd:import namespace="http://schemas.microsoft.com/office/2006/documentManagement/types"/>
    <xsd:import namespace="http://schemas.microsoft.com/office/infopath/2007/PartnerControls"/>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Number" ma:index="20" nillable="true" ma:displayName="Number" ma:format="Dropdown" ma:internalName="Number" ma:percentage="FALSE">
      <xsd:simpleType>
        <xsd:restriction base="dms:Number"/>
      </xsd:simpleType>
    </xsd:element>
    <xsd:element name="MediaLengthInSeconds" ma:index="21"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0a722410-03a9-4718-9392-c4089ca5a50e" ma:termSetId="09814cd3-568e-fe90-9814-8d621ff8fb84" ma:anchorId="fba54fb3-c3e1-fe81-a776-ca4b69148c4d" ma:open="true" ma:isKeyword="false">
      <xsd:complexType>
        <xsd:sequence>
          <xsd:element ref="pc:Terms" minOccurs="0" maxOccurs="1"/>
        </xsd:sequence>
      </xsd:complexType>
    </xsd:element>
    <xsd:element name="MediaServiceSearchProperties" ma:index="25" nillable="true" ma:displayName="MediaServiceSearchProperties" ma:hidden="true" ma:internalName="MediaServiceSearchProperties" ma:readOnly="true">
      <xsd:simpleType>
        <xsd:restriction base="dms:Note"/>
      </xsd:simpleType>
    </xsd:element>
    <xsd:element name="MediaServiceObjectDetectorVersions" ma:index="26"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a6be467-e76b-4869-981c-41fd8dac8726" elementFormDefault="qualified">
    <xsd:import namespace="http://schemas.microsoft.com/office/2006/documentManagement/types"/>
    <xsd:import namespace="http://schemas.microsoft.com/office/infopath/2007/PartnerControls"/>
    <xsd:element name="TaxCatchAll" ma:index="24" nillable="true" ma:displayName="Taxonomy Catch All Column" ma:hidden="true" ma:list="{be8a2237-55ea-4d70-868f-dd5aeff31326}" ma:internalName="TaxCatchAll" ma:showField="CatchAllData" ma:web="0a6be467-e76b-4869-981c-41fd8dac872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0a6be467-e76b-4869-981c-41fd8dac8726" xsi:nil="true"/>
    <lcf76f155ced4ddcb4097134ff3c332f xmlns="58c8e540-cdfe-4713-bff0-4351d38ade9d">
      <Terms xmlns="http://schemas.microsoft.com/office/infopath/2007/PartnerControls"/>
    </lcf76f155ced4ddcb4097134ff3c332f>
    <Number xmlns="58c8e540-cdfe-4713-bff0-4351d38ade9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6B0EB70-92FC-4D79-A57D-D6E03F4910BE}"/>
</file>

<file path=customXml/itemProps2.xml><?xml version="1.0" encoding="utf-8"?>
<ds:datastoreItem xmlns:ds="http://schemas.openxmlformats.org/officeDocument/2006/customXml" ds:itemID="{12D4F630-F244-4249-A1DD-CAF66701C44D}">
  <ds:schemaRefs>
    <ds:schemaRef ds:uri="http://purl.org/dc/terms/"/>
    <ds:schemaRef ds:uri="http://schemas.microsoft.com/office/2006/metadata/properties"/>
    <ds:schemaRef ds:uri="http://schemas.microsoft.com/office/2006/documentManagement/types"/>
    <ds:schemaRef ds:uri="http://purl.org/dc/elements/1.1/"/>
    <ds:schemaRef ds:uri="39022ca7-da8b-462c-ac53-cf911d2e7c5d"/>
    <ds:schemaRef ds:uri="http://schemas.openxmlformats.org/package/2006/metadata/core-properties"/>
    <ds:schemaRef ds:uri="http://www.w3.org/XML/1998/namespace"/>
    <ds:schemaRef ds:uri="http://purl.org/dc/dcmitype/"/>
    <ds:schemaRef ds:uri="http://schemas.microsoft.com/office/infopath/2007/PartnerControls"/>
    <ds:schemaRef ds:uri="21fe2dc5-e687-4b08-a992-8b5ade4d5474"/>
    <ds:schemaRef ds:uri="http://schemas.microsoft.com/sharepoint/v3"/>
  </ds:schemaRefs>
</ds:datastoreItem>
</file>

<file path=customXml/itemProps3.xml><?xml version="1.0" encoding="utf-8"?>
<ds:datastoreItem xmlns:ds="http://schemas.openxmlformats.org/officeDocument/2006/customXml" ds:itemID="{EE53B0B3-0F5A-401C-97A3-2E7FE5C3857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2657</TotalTime>
  <Words>1208</Words>
  <Application>Microsoft Office PowerPoint</Application>
  <PresentationFormat>Custom</PresentationFormat>
  <Paragraphs>346</Paragraphs>
  <Slides>5</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Calibri</vt:lpstr>
      <vt:lpstr>DM Sans</vt:lpstr>
      <vt:lpstr>Wingdings</vt:lpstr>
      <vt:lpstr>Arial</vt:lpstr>
      <vt:lpstr>DM Sans Bold</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CFO Activity Schedule TEMPLATE</dc:title>
  <dc:creator>Hvalec, Julia (Growth Company)</dc:creator>
  <cp:lastModifiedBy>Hvalec, Julia (Growth Company)</cp:lastModifiedBy>
  <cp:revision>186</cp:revision>
  <cp:lastPrinted>2024-09-30T08:24:20Z</cp:lastPrinted>
  <dcterms:created xsi:type="dcterms:W3CDTF">2006-08-16T00:00:00Z</dcterms:created>
  <dcterms:modified xsi:type="dcterms:W3CDTF">2025-01-13T11:09:28Z</dcterms:modified>
  <dc:identifier>DAFxy3nWgJM</dc:identifie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0x010100EE0EB63A1E2B0A43B803C23E62A33D0E</vt:lpwstr>
  </property>
</Properties>
</file>