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1"/>
  </p:notesMasterIdLst>
  <p:sldIdLst>
    <p:sldId id="257" r:id="rId5"/>
    <p:sldId id="258" r:id="rId6"/>
    <p:sldId id="259" r:id="rId7"/>
    <p:sldId id="260" r:id="rId8"/>
    <p:sldId id="273" r:id="rId9"/>
    <p:sldId id="272" r:id="rId10"/>
  </p:sldIdLst>
  <p:sldSz cx="10693400" cy="7556500"/>
  <p:notesSz cx="6797675" cy="9926638"/>
  <p:embeddedFontLst>
    <p:embeddedFont>
      <p:font typeface="DM Sans" pitchFamily="2" charset="0"/>
      <p:regular r:id="rId12"/>
      <p:bold r:id="rId13"/>
      <p:italic r:id="rId14"/>
      <p:boldItalic r:id="rId15"/>
    </p:embeddedFont>
    <p:embeddedFont>
      <p:font typeface="DM Sans Bold" charset="0"/>
      <p:regular r:id="rId16"/>
      <p:bold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1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0204" autoAdjust="0"/>
  </p:normalViewPr>
  <p:slideViewPr>
    <p:cSldViewPr snapToGrid="0">
      <p:cViewPr varScale="1">
        <p:scale>
          <a:sx n="67" d="100"/>
          <a:sy n="67" d="100"/>
        </p:scale>
        <p:origin x="1709"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EE9D75-2258-4CDE-B922-CD31A06CE714}" type="datetimeFigureOut">
              <a:rPr lang="en-GB" smtClean="0"/>
              <a:t>12/02/2025</a:t>
            </a:fld>
            <a:endParaRPr lang="en-GB"/>
          </a:p>
        </p:txBody>
      </p:sp>
      <p:sp>
        <p:nvSpPr>
          <p:cNvPr id="4" name="Slide Image Placeholder 3"/>
          <p:cNvSpPr>
            <a:spLocks noGrp="1" noRot="1" noChangeAspect="1"/>
          </p:cNvSpPr>
          <p:nvPr>
            <p:ph type="sldImg" idx="2"/>
          </p:nvPr>
        </p:nvSpPr>
        <p:spPr>
          <a:xfrm>
            <a:off x="1028700" y="1241425"/>
            <a:ext cx="47402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E96549-2D17-4D23-87F2-79795A47FF7D}" type="slidenum">
              <a:rPr lang="en-GB" smtClean="0"/>
              <a:t>‹#›</a:t>
            </a:fld>
            <a:endParaRPr lang="en-GB"/>
          </a:p>
        </p:txBody>
      </p:sp>
    </p:spTree>
    <p:extLst>
      <p:ext uri="{BB962C8B-B14F-4D97-AF65-F5344CB8AC3E}">
        <p14:creationId xmlns:p14="http://schemas.microsoft.com/office/powerpoint/2010/main" val="217905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AE96549-2D17-4D23-87F2-79795A47FF7D}" type="slidenum">
              <a:rPr lang="en-GB" smtClean="0"/>
              <a:t>3</a:t>
            </a:fld>
            <a:endParaRPr lang="en-GB"/>
          </a:p>
        </p:txBody>
      </p:sp>
    </p:spTree>
    <p:extLst>
      <p:ext uri="{BB962C8B-B14F-4D97-AF65-F5344CB8AC3E}">
        <p14:creationId xmlns:p14="http://schemas.microsoft.com/office/powerpoint/2010/main" val="989037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78CD03-40B3-4CD9-B24C-293426C655C2}" type="slidenum">
              <a:rPr lang="en-GB" smtClean="0"/>
              <a:t>6</a:t>
            </a:fld>
            <a:endParaRPr lang="en-GB"/>
          </a:p>
        </p:txBody>
      </p:sp>
    </p:spTree>
    <p:extLst>
      <p:ext uri="{BB962C8B-B14F-4D97-AF65-F5344CB8AC3E}">
        <p14:creationId xmlns:p14="http://schemas.microsoft.com/office/powerpoint/2010/main" val="47344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1.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9.jpeg"/><Relationship Id="rId5" Type="http://schemas.openxmlformats.org/officeDocument/2006/relationships/image" Target="../media/image4.jpeg"/><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14.jpeg"/><Relationship Id="rId13" Type="http://schemas.openxmlformats.org/officeDocument/2006/relationships/image" Target="../media/image17.jpeg"/><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1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8.jpeg"/><Relationship Id="rId5" Type="http://schemas.openxmlformats.org/officeDocument/2006/relationships/image" Target="../media/image9.jpeg"/><Relationship Id="rId10" Type="http://schemas.openxmlformats.org/officeDocument/2006/relationships/image" Target="../media/image7.png"/><Relationship Id="rId4" Type="http://schemas.openxmlformats.org/officeDocument/2006/relationships/image" Target="../media/image4.jpeg"/><Relationship Id="rId9" Type="http://schemas.openxmlformats.org/officeDocument/2006/relationships/image" Target="../media/image15.jpeg"/></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9.jpeg"/><Relationship Id="rId3" Type="http://schemas.openxmlformats.org/officeDocument/2006/relationships/image" Target="../media/image1.png"/><Relationship Id="rId7" Type="http://schemas.openxmlformats.org/officeDocument/2006/relationships/image" Target="../media/image18.png"/><Relationship Id="rId12"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2.wdp"/><Relationship Id="rId11" Type="http://schemas.openxmlformats.org/officeDocument/2006/relationships/image" Target="../media/image7.png"/><Relationship Id="rId5" Type="http://schemas.openxmlformats.org/officeDocument/2006/relationships/image" Target="../media/image13.png"/><Relationship Id="rId15" Type="http://schemas.openxmlformats.org/officeDocument/2006/relationships/image" Target="../media/image22.jpeg"/><Relationship Id="rId10" Type="http://schemas.openxmlformats.org/officeDocument/2006/relationships/image" Target="../media/image20.jpeg"/><Relationship Id="rId4" Type="http://schemas.openxmlformats.org/officeDocument/2006/relationships/image" Target="../media/image2.png"/><Relationship Id="rId9" Type="http://schemas.openxmlformats.org/officeDocument/2006/relationships/image" Target="../media/image19.jpeg"/><Relationship Id="rId14" Type="http://schemas.openxmlformats.org/officeDocument/2006/relationships/image" Target="../media/image21.jpeg"/></Relationships>
</file>

<file path=ppt/slides/_rels/slide4.xml.rels><?xml version="1.0" encoding="UTF-8" standalone="yes"?>
<Relationships xmlns="http://schemas.openxmlformats.org/package/2006/relationships"><Relationship Id="rId8" Type="http://schemas.openxmlformats.org/officeDocument/2006/relationships/image" Target="../media/image14.jpeg"/><Relationship Id="rId13" Type="http://schemas.openxmlformats.org/officeDocument/2006/relationships/image" Target="../media/image26.jpeg"/><Relationship Id="rId3" Type="http://schemas.openxmlformats.org/officeDocument/2006/relationships/image" Target="../media/image2.png"/><Relationship Id="rId7" Type="http://schemas.openxmlformats.org/officeDocument/2006/relationships/image" Target="../media/image9.jpeg"/><Relationship Id="rId12" Type="http://schemas.openxmlformats.org/officeDocument/2006/relationships/image" Target="../media/image25.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8.jpeg"/><Relationship Id="rId5" Type="http://schemas.microsoft.com/office/2007/relationships/hdphoto" Target="../media/hdphoto3.wdp"/><Relationship Id="rId10" Type="http://schemas.openxmlformats.org/officeDocument/2006/relationships/image" Target="../media/image7.png"/><Relationship Id="rId4" Type="http://schemas.openxmlformats.org/officeDocument/2006/relationships/image" Target="../media/image23.png"/><Relationship Id="rId9" Type="http://schemas.openxmlformats.org/officeDocument/2006/relationships/image" Target="../media/image24.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9.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34270451"/>
              </p:ext>
            </p:extLst>
          </p:nvPr>
        </p:nvGraphicFramePr>
        <p:xfrm>
          <a:off x="2642056" y="663733"/>
          <a:ext cx="7889179" cy="6861535"/>
        </p:xfrm>
        <a:graphic>
          <a:graphicData uri="http://schemas.openxmlformats.org/drawingml/2006/table">
            <a:tbl>
              <a:tblPr/>
              <a:tblGrid>
                <a:gridCol w="1464691">
                  <a:extLst>
                    <a:ext uri="{9D8B030D-6E8A-4147-A177-3AD203B41FA5}">
                      <a16:colId xmlns:a16="http://schemas.microsoft.com/office/drawing/2014/main" val="20000"/>
                    </a:ext>
                  </a:extLst>
                </a:gridCol>
                <a:gridCol w="1573119">
                  <a:extLst>
                    <a:ext uri="{9D8B030D-6E8A-4147-A177-3AD203B41FA5}">
                      <a16:colId xmlns:a16="http://schemas.microsoft.com/office/drawing/2014/main" val="20001"/>
                    </a:ext>
                  </a:extLst>
                </a:gridCol>
                <a:gridCol w="1550019">
                  <a:extLst>
                    <a:ext uri="{9D8B030D-6E8A-4147-A177-3AD203B41FA5}">
                      <a16:colId xmlns:a16="http://schemas.microsoft.com/office/drawing/2014/main" val="20002"/>
                    </a:ext>
                  </a:extLst>
                </a:gridCol>
                <a:gridCol w="1723514">
                  <a:extLst>
                    <a:ext uri="{9D8B030D-6E8A-4147-A177-3AD203B41FA5}">
                      <a16:colId xmlns:a16="http://schemas.microsoft.com/office/drawing/2014/main" val="20003"/>
                    </a:ext>
                  </a:extLst>
                </a:gridCol>
                <a:gridCol w="1577836">
                  <a:extLst>
                    <a:ext uri="{9D8B030D-6E8A-4147-A177-3AD203B41FA5}">
                      <a16:colId xmlns:a16="http://schemas.microsoft.com/office/drawing/2014/main" val="20004"/>
                    </a:ext>
                  </a:extLst>
                </a:gridCol>
              </a:tblGrid>
              <a:tr h="739586">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03/03/20252</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04/03/2025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05/03/2025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06/03/2024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07/03/2025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830458">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b="0" dirty="0">
                          <a:solidFill>
                            <a:srgbClr val="000000"/>
                          </a:solidFill>
                          <a:latin typeface="DM Sans"/>
                        </a:rPr>
                        <a:t>Could I be a mentor?</a:t>
                      </a:r>
                    </a:p>
                    <a:p>
                      <a:pPr algn="ctr">
                        <a:lnSpc>
                          <a:spcPts val="1515"/>
                        </a:lnSpc>
                      </a:pPr>
                      <a:r>
                        <a:rPr lang="en-US" sz="11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43222">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168475125"/>
                  </a:ext>
                </a:extLst>
              </a:tr>
              <a:tr h="1017693">
                <a:tc rowSpan="2">
                  <a:txBody>
                    <a:bodyPr/>
                    <a:lstStyle/>
                    <a:p>
                      <a:pPr algn="ctr"/>
                      <a:r>
                        <a:rPr lang="en-GB" sz="1100" dirty="0"/>
                        <a:t>Non-accredited course: Understanding diversity in society</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defRPr/>
                      </a:pPr>
                      <a:r>
                        <a:rPr lang="en-US" sz="1100" dirty="0">
                          <a:solidFill>
                            <a:srgbClr val="000000"/>
                          </a:solidFill>
                          <a:latin typeface="DM Sans"/>
                        </a:rPr>
                        <a:t>Arts &amp; Crafts</a:t>
                      </a:r>
                    </a:p>
                    <a:p>
                      <a:pPr algn="ctr">
                        <a:lnSpc>
                          <a:spcPts val="1515"/>
                        </a:lnSpc>
                        <a:defRPr/>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Therapy Dogs</a:t>
                      </a:r>
                    </a:p>
                    <a:p>
                      <a:pPr algn="ctr">
                        <a:lnSpc>
                          <a:spcPts val="1515"/>
                        </a:lnSpc>
                        <a:defRPr/>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chemeClr val="tx1"/>
                          </a:solidFill>
                          <a:latin typeface="DM Sans"/>
                        </a:rPr>
                        <a:t>Hub newsletter</a:t>
                      </a:r>
                    </a:p>
                    <a:p>
                      <a:pPr algn="ctr">
                        <a:lnSpc>
                          <a:spcPts val="1515"/>
                        </a:lnSpc>
                        <a:defRPr/>
                      </a:pPr>
                      <a:r>
                        <a:rPr lang="en-US" sz="1100" dirty="0">
                          <a:solidFill>
                            <a:schemeClr val="tx1"/>
                          </a:solidFill>
                          <a:latin typeface="DM Sans"/>
                        </a:rPr>
                        <a:t>10.30-12:00</a:t>
                      </a:r>
                    </a:p>
                    <a:p>
                      <a:pPr algn="ctr">
                        <a:lnSpc>
                          <a:spcPts val="1515"/>
                        </a:lnSpc>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Wellbeing walk</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10:30-12:00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6916065"/>
                  </a:ext>
                </a:extLst>
              </a:tr>
              <a:tr h="853314">
                <a:tc vMerge="1">
                  <a:txBody>
                    <a:bodyPr/>
                    <a:lstStyle/>
                    <a:p>
                      <a:endParaRPr lang="en-GB"/>
                    </a:p>
                  </a:txBody>
                  <a:tcPr/>
                </a:tc>
                <a:tc vMerge="1">
                  <a:txBody>
                    <a:bodyPr/>
                    <a:lstStyle/>
                    <a:p>
                      <a:endParaRPr lang="en-GB"/>
                    </a:p>
                  </a:txBody>
                  <a:tcPr/>
                </a:tc>
                <a:tc>
                  <a:txBody>
                    <a:bodyPr/>
                    <a:lstStyle/>
                    <a:p>
                      <a:pPr algn="ctr">
                        <a:lnSpc>
                          <a:spcPts val="1515"/>
                        </a:lnSpc>
                        <a:defRPr/>
                      </a:pPr>
                      <a:r>
                        <a:rPr lang="en-US" sz="1100" dirty="0">
                          <a:solidFill>
                            <a:srgbClr val="000000"/>
                          </a:solidFill>
                          <a:latin typeface="DM Sans"/>
                        </a:rPr>
                        <a:t>Gratitude journaling</a:t>
                      </a:r>
                    </a:p>
                    <a:p>
                      <a:pPr algn="ctr">
                        <a:lnSpc>
                          <a:spcPts val="1515"/>
                        </a:lnSpc>
                        <a:defRPr/>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CBT – booking only</a:t>
                      </a:r>
                    </a:p>
                    <a:p>
                      <a:pPr algn="ctr"/>
                      <a:r>
                        <a:rPr lang="en-GB" sz="1200" dirty="0"/>
                        <a:t>10:00-4:00</a:t>
                      </a: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1349714729"/>
                  </a:ext>
                </a:extLst>
              </a:tr>
              <a:tr h="643222">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480154387"/>
                  </a:ext>
                </a:extLst>
              </a:tr>
              <a:tr h="1201309">
                <a:tc rowSpan="2">
                  <a:txBody>
                    <a:bodyPr/>
                    <a:lstStyle/>
                    <a:p>
                      <a:pPr algn="ctr">
                        <a:lnSpc>
                          <a:spcPts val="1515"/>
                        </a:lnSpc>
                      </a:pPr>
                      <a:r>
                        <a:rPr lang="en-US" sz="1050" dirty="0">
                          <a:solidFill>
                            <a:srgbClr val="000000"/>
                          </a:solidFill>
                          <a:latin typeface="DM Sans"/>
                        </a:rPr>
                        <a:t>Visual arts session with TIPP</a:t>
                      </a:r>
                    </a:p>
                    <a:p>
                      <a:pPr algn="ctr">
                        <a:lnSpc>
                          <a:spcPts val="1515"/>
                        </a:lnSpc>
                      </a:pPr>
                      <a:r>
                        <a:rPr lang="en-US" sz="1050" dirty="0">
                          <a:solidFill>
                            <a:srgbClr val="000000"/>
                          </a:solidFill>
                          <a:latin typeface="DM Sans"/>
                        </a:rPr>
                        <a:t>1:00-3:00</a:t>
                      </a: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50" dirty="0">
                          <a:solidFill>
                            <a:srgbClr val="000000"/>
                          </a:solidFill>
                          <a:latin typeface="DM Sans"/>
                        </a:rPr>
                        <a:t>Lego Nostalgia</a:t>
                      </a:r>
                    </a:p>
                    <a:p>
                      <a:pPr algn="ctr">
                        <a:lnSpc>
                          <a:spcPts val="1515"/>
                        </a:lnSpc>
                      </a:pPr>
                      <a:r>
                        <a:rPr lang="en-US" sz="1050"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endParaRPr lang="en-US" sz="1100" dirty="0">
                        <a:solidFill>
                          <a:srgbClr val="000000"/>
                        </a:solidFill>
                        <a:latin typeface="DM Sans"/>
                      </a:endParaRPr>
                    </a:p>
                    <a:p>
                      <a:pPr algn="ctr">
                        <a:lnSpc>
                          <a:spcPts val="1515"/>
                        </a:lnSpc>
                      </a:pPr>
                      <a:r>
                        <a:rPr lang="en-US" sz="1050" dirty="0">
                          <a:solidFill>
                            <a:srgbClr val="000000"/>
                          </a:solidFill>
                          <a:latin typeface="DM Sans"/>
                        </a:rPr>
                        <a:t>Plan our gardening sessions: goal setting</a:t>
                      </a:r>
                    </a:p>
                    <a:p>
                      <a:pPr algn="ctr">
                        <a:lnSpc>
                          <a:spcPts val="1515"/>
                        </a:lnSpc>
                      </a:pPr>
                      <a:r>
                        <a:rPr lang="en-US" sz="1000" dirty="0">
                          <a:solidFill>
                            <a:srgbClr val="000000"/>
                          </a:solidFill>
                          <a:latin typeface="DM Sans"/>
                        </a:rPr>
                        <a:t>3:00-4:00</a:t>
                      </a:r>
                    </a:p>
                    <a:p>
                      <a:pPr algn="ctr">
                        <a:lnSpc>
                          <a:spcPts val="1515"/>
                        </a:lnSpc>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Say it in a song! Music session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1:00-3:00</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9610679"/>
                  </a:ext>
                </a:extLst>
              </a:tr>
              <a:tr h="829771">
                <a:tc vMerge="1">
                  <a:txBody>
                    <a:bodyPr/>
                    <a:lstStyle/>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Interview Prep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solidFill>
                            <a:schemeClr val="tx1"/>
                          </a:solidFill>
                        </a:rPr>
                        <a:t>Non-accredited course: Healthy Living</a:t>
                      </a:r>
                    </a:p>
                    <a:p>
                      <a:pPr algn="ctr"/>
                      <a:r>
                        <a:rPr lang="en-GB" sz="1050" dirty="0">
                          <a:solidFill>
                            <a:schemeClr val="tx1"/>
                          </a:solidFill>
                        </a:rPr>
                        <a:t> 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Disclosure Letter Writing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Job Searching</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3928960"/>
                  </a:ext>
                </a:extLst>
              </a:tr>
            </a:tbl>
          </a:graphicData>
        </a:graphic>
      </p:graphicFrame>
      <p:grpSp>
        <p:nvGrpSpPr>
          <p:cNvPr id="3" name="Group 3"/>
          <p:cNvGrpSpPr/>
          <p:nvPr/>
        </p:nvGrpSpPr>
        <p:grpSpPr>
          <a:xfrm>
            <a:off x="184655" y="1110325"/>
            <a:ext cx="2412461" cy="5061636"/>
            <a:chOff x="0" y="-174550"/>
            <a:chExt cx="872896" cy="184385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36558" y="-174550"/>
              <a:ext cx="836338" cy="1816262"/>
            </a:xfrm>
            <a:prstGeom prst="rect">
              <a:avLst/>
            </a:prstGeom>
          </p:spPr>
          <p:txBody>
            <a:bodyPr lIns="50800" tIns="50800" rIns="50800" bIns="50800" rtlCol="0" anchor="ctr"/>
            <a:lstStyle/>
            <a:p>
              <a:pPr algn="ctr">
                <a:lnSpc>
                  <a:spcPts val="2379"/>
                </a:lnSpc>
              </a:pPr>
              <a:endParaRPr lang="en-US" sz="1400" u="sng" dirty="0">
                <a:solidFill>
                  <a:srgbClr val="FFFFFF"/>
                </a:solidFill>
                <a:latin typeface="DM Sans"/>
              </a:endParaRPr>
            </a:p>
            <a:p>
              <a:pPr algn="ctr">
                <a:lnSpc>
                  <a:spcPts val="2379"/>
                </a:lnSpc>
              </a:pPr>
              <a:endParaRPr lang="en-US" sz="1400" u="sng" dirty="0">
                <a:solidFill>
                  <a:srgbClr val="FFFFFF"/>
                </a:solidFill>
                <a:latin typeface="DM Sans"/>
              </a:endParaRP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rPr>
                <a:t>Phone number: </a:t>
              </a:r>
              <a:r>
                <a:rPr lang="en-GB" sz="1050" dirty="0">
                  <a:solidFill>
                    <a:schemeClr val="bg1"/>
                  </a:solidFill>
                  <a:effectLst/>
                  <a:latin typeface="Calibri" panose="020F0502020204030204" pitchFamily="34" charset="0"/>
                  <a:ea typeface="Calibri" panose="020F0502020204030204" pitchFamily="34" charset="0"/>
                </a:rPr>
                <a:t>07341 604133</a:t>
              </a:r>
              <a:endParaRPr lang="en-GB" sz="1050" dirty="0">
                <a:solidFill>
                  <a:schemeClr val="bg1"/>
                </a:solidFill>
                <a:latin typeface="DM Sans" pitchFamily="2" charset="0"/>
              </a:endParaRPr>
            </a:p>
            <a:p>
              <a:pPr algn="ctr">
                <a:lnSpc>
                  <a:spcPts val="2379"/>
                </a:lnSpc>
              </a:pPr>
              <a:r>
                <a:rPr lang="en-GB" sz="1050" b="0" i="0" dirty="0">
                  <a:solidFill>
                    <a:schemeClr val="bg1"/>
                  </a:solidFill>
                  <a:latin typeface="DM Sans" pitchFamily="2" charset="0"/>
                  <a:ea typeface="Calibri" panose="020F0502020204030204" pitchFamily="34" charset="0"/>
                </a:rPr>
                <a:t>Wellbeing walk gives participants an opportunity to focus on themselves and understand their feelings better. </a:t>
              </a:r>
              <a:r>
                <a:rPr lang="en-US" sz="1000" dirty="0">
                  <a:solidFill>
                    <a:schemeClr val="bg1"/>
                  </a:solidFill>
                  <a:latin typeface="DM Sans" pitchFamily="2" charset="0"/>
                </a:rPr>
                <a:t>Could I be a mentor focuses on skills needed to become a mentor, reflection on the participant’s journey and exploring if they could become a mentor in the future. Gratitude journaling offers participants an overview of what this is, how to do it and how participants can benefit from this. </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6" y="89855"/>
            <a:ext cx="5485690"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MARCH - WEEK 1</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73" name="Group 49">
            <a:extLst>
              <a:ext uri="{FF2B5EF4-FFF2-40B4-BE49-F238E27FC236}">
                <a16:creationId xmlns:a16="http://schemas.microsoft.com/office/drawing/2014/main" id="{A86BD0F7-EF74-08FB-C54E-30824C54BFD2}"/>
              </a:ext>
            </a:extLst>
          </p:cNvPr>
          <p:cNvGrpSpPr/>
          <p:nvPr/>
        </p:nvGrpSpPr>
        <p:grpSpPr>
          <a:xfrm>
            <a:off x="344097" y="6391036"/>
            <a:ext cx="2066012" cy="747035"/>
            <a:chOff x="183080" y="0"/>
            <a:chExt cx="2754682" cy="996046"/>
          </a:xfrm>
        </p:grpSpPr>
        <p:sp>
          <p:nvSpPr>
            <p:cNvPr id="74" name="Freeform 50">
              <a:extLst>
                <a:ext uri="{FF2B5EF4-FFF2-40B4-BE49-F238E27FC236}">
                  <a16:creationId xmlns:a16="http://schemas.microsoft.com/office/drawing/2014/main" id="{75962DC9-51E4-42C8-2347-17865AAB9D8E}"/>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5" name="TextBox 52">
              <a:extLst>
                <a:ext uri="{FF2B5EF4-FFF2-40B4-BE49-F238E27FC236}">
                  <a16:creationId xmlns:a16="http://schemas.microsoft.com/office/drawing/2014/main" id="{BAD3792C-13BC-76C8-3D5F-F9162AEC7967}"/>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8E75B3C8-7CA5-17F5-5F0B-A535AFB50D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7249" y="263442"/>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Person stepping in stairs">
            <a:extLst>
              <a:ext uri="{FF2B5EF4-FFF2-40B4-BE49-F238E27FC236}">
                <a16:creationId xmlns:a16="http://schemas.microsoft.com/office/drawing/2014/main" id="{CDA8320F-FEE2-9786-CEC5-EF1927F80D1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67249" y="4022320"/>
            <a:ext cx="556443" cy="371820"/>
          </a:xfrm>
          <a:prstGeom prst="rect">
            <a:avLst/>
          </a:prstGeom>
        </p:spPr>
      </p:pic>
      <p:grpSp>
        <p:nvGrpSpPr>
          <p:cNvPr id="32" name="Group 65">
            <a:extLst>
              <a:ext uri="{FF2B5EF4-FFF2-40B4-BE49-F238E27FC236}">
                <a16:creationId xmlns:a16="http://schemas.microsoft.com/office/drawing/2014/main" id="{9AC045C6-6A55-992A-7E00-F05CEF8515E4}"/>
              </a:ext>
            </a:extLst>
          </p:cNvPr>
          <p:cNvGrpSpPr/>
          <p:nvPr/>
        </p:nvGrpSpPr>
        <p:grpSpPr>
          <a:xfrm>
            <a:off x="5447335" y="4567090"/>
            <a:ext cx="220832" cy="193228"/>
            <a:chOff x="0" y="0"/>
            <a:chExt cx="812800" cy="711200"/>
          </a:xfrm>
        </p:grpSpPr>
        <p:sp>
          <p:nvSpPr>
            <p:cNvPr id="33" name="Freeform 66">
              <a:extLst>
                <a:ext uri="{FF2B5EF4-FFF2-40B4-BE49-F238E27FC236}">
                  <a16:creationId xmlns:a16="http://schemas.microsoft.com/office/drawing/2014/main" id="{EA3C1872-8CEB-0196-D485-62043BEEF0D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D12E0E64-A611-BAC4-CF2B-23981BD4CEA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38" name="Group 65">
            <a:extLst>
              <a:ext uri="{FF2B5EF4-FFF2-40B4-BE49-F238E27FC236}">
                <a16:creationId xmlns:a16="http://schemas.microsoft.com/office/drawing/2014/main" id="{600E58EF-829E-5DE7-0EBD-311614E2FBA3}"/>
              </a:ext>
            </a:extLst>
          </p:cNvPr>
          <p:cNvGrpSpPr/>
          <p:nvPr/>
        </p:nvGrpSpPr>
        <p:grpSpPr>
          <a:xfrm>
            <a:off x="3804342" y="7229078"/>
            <a:ext cx="220832" cy="193228"/>
            <a:chOff x="0" y="0"/>
            <a:chExt cx="812800" cy="711200"/>
          </a:xfrm>
        </p:grpSpPr>
        <p:sp>
          <p:nvSpPr>
            <p:cNvPr id="39" name="Freeform 66">
              <a:extLst>
                <a:ext uri="{FF2B5EF4-FFF2-40B4-BE49-F238E27FC236}">
                  <a16:creationId xmlns:a16="http://schemas.microsoft.com/office/drawing/2014/main" id="{51047E2D-1394-DF9E-9BB8-A2DB6CF5AA1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0" name="TextBox 67">
              <a:extLst>
                <a:ext uri="{FF2B5EF4-FFF2-40B4-BE49-F238E27FC236}">
                  <a16:creationId xmlns:a16="http://schemas.microsoft.com/office/drawing/2014/main" id="{67C84893-9484-D7E0-9499-4409DC114B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1" name="Group 65">
            <a:extLst>
              <a:ext uri="{FF2B5EF4-FFF2-40B4-BE49-F238E27FC236}">
                <a16:creationId xmlns:a16="http://schemas.microsoft.com/office/drawing/2014/main" id="{79A21DA3-316A-D349-1223-4F3AF8177A96}"/>
              </a:ext>
            </a:extLst>
          </p:cNvPr>
          <p:cNvGrpSpPr/>
          <p:nvPr/>
        </p:nvGrpSpPr>
        <p:grpSpPr>
          <a:xfrm>
            <a:off x="5419757" y="7278061"/>
            <a:ext cx="220832" cy="193228"/>
            <a:chOff x="0" y="0"/>
            <a:chExt cx="812800" cy="711200"/>
          </a:xfrm>
        </p:grpSpPr>
        <p:sp>
          <p:nvSpPr>
            <p:cNvPr id="42" name="Freeform 66">
              <a:extLst>
                <a:ext uri="{FF2B5EF4-FFF2-40B4-BE49-F238E27FC236}">
                  <a16:creationId xmlns:a16="http://schemas.microsoft.com/office/drawing/2014/main" id="{E6D3B463-8668-CE83-2555-C1A30D52F25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7BDE3997-EC99-E18D-FFAA-77FEC12E03B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4" name="Group 65">
            <a:extLst>
              <a:ext uri="{FF2B5EF4-FFF2-40B4-BE49-F238E27FC236}">
                <a16:creationId xmlns:a16="http://schemas.microsoft.com/office/drawing/2014/main" id="{026308C5-A531-869C-F328-A9794CEB7B99}"/>
              </a:ext>
            </a:extLst>
          </p:cNvPr>
          <p:cNvGrpSpPr/>
          <p:nvPr/>
        </p:nvGrpSpPr>
        <p:grpSpPr>
          <a:xfrm>
            <a:off x="8668964" y="6398126"/>
            <a:ext cx="220832" cy="193228"/>
            <a:chOff x="0" y="0"/>
            <a:chExt cx="812800" cy="711200"/>
          </a:xfrm>
        </p:grpSpPr>
        <p:sp>
          <p:nvSpPr>
            <p:cNvPr id="45" name="Freeform 66">
              <a:extLst>
                <a:ext uri="{FF2B5EF4-FFF2-40B4-BE49-F238E27FC236}">
                  <a16:creationId xmlns:a16="http://schemas.microsoft.com/office/drawing/2014/main" id="{D1939DBD-4E62-7FFB-2E3C-6942CFA9206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11631AEE-B8A8-4AEB-B70C-E1E961678F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51" name="Freeform 66">
            <a:extLst>
              <a:ext uri="{FF2B5EF4-FFF2-40B4-BE49-F238E27FC236}">
                <a16:creationId xmlns:a16="http://schemas.microsoft.com/office/drawing/2014/main" id="{2FD1D7D6-4598-23F3-DF5B-85485042F3CC}"/>
              </a:ext>
            </a:extLst>
          </p:cNvPr>
          <p:cNvSpPr/>
          <p:nvPr/>
        </p:nvSpPr>
        <p:spPr>
          <a:xfrm>
            <a:off x="8647885" y="7311890"/>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53" name="Group 65">
            <a:extLst>
              <a:ext uri="{FF2B5EF4-FFF2-40B4-BE49-F238E27FC236}">
                <a16:creationId xmlns:a16="http://schemas.microsoft.com/office/drawing/2014/main" id="{E21DCF31-A22B-3AED-C55C-ED0D52014410}"/>
              </a:ext>
            </a:extLst>
          </p:cNvPr>
          <p:cNvGrpSpPr/>
          <p:nvPr/>
        </p:nvGrpSpPr>
        <p:grpSpPr>
          <a:xfrm>
            <a:off x="10224441" y="7205013"/>
            <a:ext cx="220832" cy="193228"/>
            <a:chOff x="0" y="0"/>
            <a:chExt cx="812800" cy="711200"/>
          </a:xfrm>
        </p:grpSpPr>
        <p:sp>
          <p:nvSpPr>
            <p:cNvPr id="54" name="Freeform 66">
              <a:extLst>
                <a:ext uri="{FF2B5EF4-FFF2-40B4-BE49-F238E27FC236}">
                  <a16:creationId xmlns:a16="http://schemas.microsoft.com/office/drawing/2014/main" id="{992BA697-9CCA-C8AF-AF55-AA255C0E5FA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5" name="TextBox 67">
              <a:extLst>
                <a:ext uri="{FF2B5EF4-FFF2-40B4-BE49-F238E27FC236}">
                  <a16:creationId xmlns:a16="http://schemas.microsoft.com/office/drawing/2014/main" id="{A5A5A7E9-D08C-D265-670F-0EC01E3A177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8" name="Group 65">
            <a:extLst>
              <a:ext uri="{FF2B5EF4-FFF2-40B4-BE49-F238E27FC236}">
                <a16:creationId xmlns:a16="http://schemas.microsoft.com/office/drawing/2014/main" id="{7E28B0D0-610F-A837-7C63-86F91B8B9B60}"/>
              </a:ext>
            </a:extLst>
          </p:cNvPr>
          <p:cNvGrpSpPr/>
          <p:nvPr/>
        </p:nvGrpSpPr>
        <p:grpSpPr>
          <a:xfrm>
            <a:off x="5419757" y="6386765"/>
            <a:ext cx="220832" cy="193228"/>
            <a:chOff x="0" y="0"/>
            <a:chExt cx="812800" cy="711200"/>
          </a:xfrm>
        </p:grpSpPr>
        <p:sp>
          <p:nvSpPr>
            <p:cNvPr id="76" name="Freeform 66">
              <a:extLst>
                <a:ext uri="{FF2B5EF4-FFF2-40B4-BE49-F238E27FC236}">
                  <a16:creationId xmlns:a16="http://schemas.microsoft.com/office/drawing/2014/main" id="{E459178A-BF8D-4F33-10AB-C26E0F08D64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7" name="TextBox 67">
              <a:extLst>
                <a:ext uri="{FF2B5EF4-FFF2-40B4-BE49-F238E27FC236}">
                  <a16:creationId xmlns:a16="http://schemas.microsoft.com/office/drawing/2014/main" id="{2CFC69CC-EB38-CFBD-DB33-9087CCA09DF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3" name="Group 65">
            <a:extLst>
              <a:ext uri="{FF2B5EF4-FFF2-40B4-BE49-F238E27FC236}">
                <a16:creationId xmlns:a16="http://schemas.microsoft.com/office/drawing/2014/main" id="{DDDE262F-BEF7-D40B-4A47-80E2C9CC7EA8}"/>
              </a:ext>
            </a:extLst>
          </p:cNvPr>
          <p:cNvGrpSpPr/>
          <p:nvPr/>
        </p:nvGrpSpPr>
        <p:grpSpPr>
          <a:xfrm>
            <a:off x="10271269" y="1982127"/>
            <a:ext cx="220832" cy="193228"/>
            <a:chOff x="0" y="0"/>
            <a:chExt cx="812800" cy="711200"/>
          </a:xfrm>
        </p:grpSpPr>
        <p:sp>
          <p:nvSpPr>
            <p:cNvPr id="16" name="Freeform 66">
              <a:extLst>
                <a:ext uri="{FF2B5EF4-FFF2-40B4-BE49-F238E27FC236}">
                  <a16:creationId xmlns:a16="http://schemas.microsoft.com/office/drawing/2014/main" id="{9CCD63A8-E2F5-6CC8-2CB5-9793F0538A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7" name="TextBox 67">
              <a:extLst>
                <a:ext uri="{FF2B5EF4-FFF2-40B4-BE49-F238E27FC236}">
                  <a16:creationId xmlns:a16="http://schemas.microsoft.com/office/drawing/2014/main" id="{536B93B0-3A60-83F4-F85B-299CEE3B6B7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8" name="Group 65">
            <a:extLst>
              <a:ext uri="{FF2B5EF4-FFF2-40B4-BE49-F238E27FC236}">
                <a16:creationId xmlns:a16="http://schemas.microsoft.com/office/drawing/2014/main" id="{7798E0D2-705E-7205-9C59-58C5D4771637}"/>
              </a:ext>
            </a:extLst>
          </p:cNvPr>
          <p:cNvGrpSpPr/>
          <p:nvPr/>
        </p:nvGrpSpPr>
        <p:grpSpPr>
          <a:xfrm>
            <a:off x="3829845" y="1992539"/>
            <a:ext cx="220832" cy="193228"/>
            <a:chOff x="0" y="0"/>
            <a:chExt cx="812800" cy="711200"/>
          </a:xfrm>
        </p:grpSpPr>
        <p:sp>
          <p:nvSpPr>
            <p:cNvPr id="23" name="Freeform 66">
              <a:extLst>
                <a:ext uri="{FF2B5EF4-FFF2-40B4-BE49-F238E27FC236}">
                  <a16:creationId xmlns:a16="http://schemas.microsoft.com/office/drawing/2014/main" id="{BFD92F67-DD70-3F87-6D28-56D509EF979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4" name="TextBox 67">
              <a:extLst>
                <a:ext uri="{FF2B5EF4-FFF2-40B4-BE49-F238E27FC236}">
                  <a16:creationId xmlns:a16="http://schemas.microsoft.com/office/drawing/2014/main" id="{3E9547D0-93DA-12DB-DCA0-86196DEDCEF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50" name="Group 62">
            <a:extLst>
              <a:ext uri="{FF2B5EF4-FFF2-40B4-BE49-F238E27FC236}">
                <a16:creationId xmlns:a16="http://schemas.microsoft.com/office/drawing/2014/main" id="{0F986CFE-8659-3713-9331-0AAC1DDEDF49}"/>
              </a:ext>
            </a:extLst>
          </p:cNvPr>
          <p:cNvGrpSpPr/>
          <p:nvPr/>
        </p:nvGrpSpPr>
        <p:grpSpPr>
          <a:xfrm>
            <a:off x="6970267" y="1970624"/>
            <a:ext cx="242972" cy="242972"/>
            <a:chOff x="0" y="0"/>
            <a:chExt cx="812800" cy="812800"/>
          </a:xfrm>
        </p:grpSpPr>
        <p:sp>
          <p:nvSpPr>
            <p:cNvPr id="52" name="Freeform 63">
              <a:extLst>
                <a:ext uri="{FF2B5EF4-FFF2-40B4-BE49-F238E27FC236}">
                  <a16:creationId xmlns:a16="http://schemas.microsoft.com/office/drawing/2014/main" id="{9FE580DE-D8D5-3848-D458-E04974DB4E5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6" name="TextBox 64">
              <a:extLst>
                <a:ext uri="{FF2B5EF4-FFF2-40B4-BE49-F238E27FC236}">
                  <a16:creationId xmlns:a16="http://schemas.microsoft.com/office/drawing/2014/main" id="{89F7B294-9BD0-1220-C359-F990622E326F}"/>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57" name="Group 62">
            <a:extLst>
              <a:ext uri="{FF2B5EF4-FFF2-40B4-BE49-F238E27FC236}">
                <a16:creationId xmlns:a16="http://schemas.microsoft.com/office/drawing/2014/main" id="{74A2A0E1-B43A-CFF5-A659-9558D4B3557E}"/>
              </a:ext>
            </a:extLst>
          </p:cNvPr>
          <p:cNvGrpSpPr/>
          <p:nvPr/>
        </p:nvGrpSpPr>
        <p:grpSpPr>
          <a:xfrm>
            <a:off x="5396071" y="1971938"/>
            <a:ext cx="242972" cy="242972"/>
            <a:chOff x="0" y="0"/>
            <a:chExt cx="812800" cy="812800"/>
          </a:xfrm>
        </p:grpSpPr>
        <p:sp>
          <p:nvSpPr>
            <p:cNvPr id="58" name="Freeform 63">
              <a:extLst>
                <a:ext uri="{FF2B5EF4-FFF2-40B4-BE49-F238E27FC236}">
                  <a16:creationId xmlns:a16="http://schemas.microsoft.com/office/drawing/2014/main" id="{8BF12CE7-A8DF-FA05-A2AF-F000A6B96390}"/>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9" name="TextBox 64">
              <a:extLst>
                <a:ext uri="{FF2B5EF4-FFF2-40B4-BE49-F238E27FC236}">
                  <a16:creationId xmlns:a16="http://schemas.microsoft.com/office/drawing/2014/main" id="{FEBFBAB6-8F0C-7B61-6CEA-976DD41C3E3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60" name="Group 62">
            <a:extLst>
              <a:ext uri="{FF2B5EF4-FFF2-40B4-BE49-F238E27FC236}">
                <a16:creationId xmlns:a16="http://schemas.microsoft.com/office/drawing/2014/main" id="{683C520A-C754-21BD-C1F6-17508A3A3413}"/>
              </a:ext>
            </a:extLst>
          </p:cNvPr>
          <p:cNvGrpSpPr/>
          <p:nvPr/>
        </p:nvGrpSpPr>
        <p:grpSpPr>
          <a:xfrm>
            <a:off x="8634987" y="1992539"/>
            <a:ext cx="242972" cy="242972"/>
            <a:chOff x="0" y="0"/>
            <a:chExt cx="812800" cy="812800"/>
          </a:xfrm>
        </p:grpSpPr>
        <p:sp>
          <p:nvSpPr>
            <p:cNvPr id="61" name="Freeform 63">
              <a:extLst>
                <a:ext uri="{FF2B5EF4-FFF2-40B4-BE49-F238E27FC236}">
                  <a16:creationId xmlns:a16="http://schemas.microsoft.com/office/drawing/2014/main" id="{D0F3C603-FC46-0484-3A00-509F5D5F0D3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1" name="TextBox 64">
              <a:extLst>
                <a:ext uri="{FF2B5EF4-FFF2-40B4-BE49-F238E27FC236}">
                  <a16:creationId xmlns:a16="http://schemas.microsoft.com/office/drawing/2014/main" id="{6DEEA566-3876-24D9-C7A4-ADF59F6362D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pic>
        <p:nvPicPr>
          <p:cNvPr id="99" name="Picture 98" descr="A close up of a logo&#10;&#10;Description automatically generated">
            <a:extLst>
              <a:ext uri="{FF2B5EF4-FFF2-40B4-BE49-F238E27FC236}">
                <a16:creationId xmlns:a16="http://schemas.microsoft.com/office/drawing/2014/main" id="{DD9A57EA-4197-0598-841C-939B39E6913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103" name="Group 65">
            <a:extLst>
              <a:ext uri="{FF2B5EF4-FFF2-40B4-BE49-F238E27FC236}">
                <a16:creationId xmlns:a16="http://schemas.microsoft.com/office/drawing/2014/main" id="{07C99AF3-2B56-402D-51F0-326CEA74CD88}"/>
              </a:ext>
            </a:extLst>
          </p:cNvPr>
          <p:cNvGrpSpPr/>
          <p:nvPr/>
        </p:nvGrpSpPr>
        <p:grpSpPr>
          <a:xfrm>
            <a:off x="8668835" y="4580892"/>
            <a:ext cx="220832" cy="193228"/>
            <a:chOff x="0" y="0"/>
            <a:chExt cx="812800" cy="711200"/>
          </a:xfrm>
        </p:grpSpPr>
        <p:sp>
          <p:nvSpPr>
            <p:cNvPr id="104" name="Freeform 66">
              <a:extLst>
                <a:ext uri="{FF2B5EF4-FFF2-40B4-BE49-F238E27FC236}">
                  <a16:creationId xmlns:a16="http://schemas.microsoft.com/office/drawing/2014/main" id="{B22C2F2D-B561-BF58-D9A4-E524391A1F0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5" name="TextBox 67">
              <a:extLst>
                <a:ext uri="{FF2B5EF4-FFF2-40B4-BE49-F238E27FC236}">
                  <a16:creationId xmlns:a16="http://schemas.microsoft.com/office/drawing/2014/main" id="{F547B543-A06A-535B-D135-449D9EBA33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0" name="Group 65">
            <a:extLst>
              <a:ext uri="{FF2B5EF4-FFF2-40B4-BE49-F238E27FC236}">
                <a16:creationId xmlns:a16="http://schemas.microsoft.com/office/drawing/2014/main" id="{80EF0F75-9443-A3BD-88FA-EC4DBA557818}"/>
              </a:ext>
            </a:extLst>
          </p:cNvPr>
          <p:cNvGrpSpPr/>
          <p:nvPr/>
        </p:nvGrpSpPr>
        <p:grpSpPr>
          <a:xfrm>
            <a:off x="10244537" y="4640646"/>
            <a:ext cx="220832" cy="193228"/>
            <a:chOff x="0" y="0"/>
            <a:chExt cx="812800" cy="711200"/>
          </a:xfrm>
        </p:grpSpPr>
        <p:sp>
          <p:nvSpPr>
            <p:cNvPr id="35" name="Freeform 66">
              <a:extLst>
                <a:ext uri="{FF2B5EF4-FFF2-40B4-BE49-F238E27FC236}">
                  <a16:creationId xmlns:a16="http://schemas.microsoft.com/office/drawing/2014/main" id="{AEBBEEF4-3E80-06F3-8AC9-4D5D55C0B91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6" name="TextBox 67">
              <a:extLst>
                <a:ext uri="{FF2B5EF4-FFF2-40B4-BE49-F238E27FC236}">
                  <a16:creationId xmlns:a16="http://schemas.microsoft.com/office/drawing/2014/main" id="{6E28F331-F179-1AC3-5D17-41035D06118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7" name="Group 65">
            <a:extLst>
              <a:ext uri="{FF2B5EF4-FFF2-40B4-BE49-F238E27FC236}">
                <a16:creationId xmlns:a16="http://schemas.microsoft.com/office/drawing/2014/main" id="{D3138A27-9237-F65A-7A91-950E4772580C}"/>
              </a:ext>
            </a:extLst>
          </p:cNvPr>
          <p:cNvGrpSpPr/>
          <p:nvPr/>
        </p:nvGrpSpPr>
        <p:grpSpPr>
          <a:xfrm>
            <a:off x="6969629" y="4559354"/>
            <a:ext cx="220832" cy="193228"/>
            <a:chOff x="0" y="0"/>
            <a:chExt cx="812800" cy="711200"/>
          </a:xfrm>
        </p:grpSpPr>
        <p:sp>
          <p:nvSpPr>
            <p:cNvPr id="88" name="Freeform 66">
              <a:extLst>
                <a:ext uri="{FF2B5EF4-FFF2-40B4-BE49-F238E27FC236}">
                  <a16:creationId xmlns:a16="http://schemas.microsoft.com/office/drawing/2014/main" id="{36417BA8-D077-9052-3BD8-271DA506557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9" name="TextBox 67">
              <a:extLst>
                <a:ext uri="{FF2B5EF4-FFF2-40B4-BE49-F238E27FC236}">
                  <a16:creationId xmlns:a16="http://schemas.microsoft.com/office/drawing/2014/main" id="{24751AD6-D5F9-4B6A-FE0C-69FFC048FC2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 name="Group 62">
            <a:extLst>
              <a:ext uri="{FF2B5EF4-FFF2-40B4-BE49-F238E27FC236}">
                <a16:creationId xmlns:a16="http://schemas.microsoft.com/office/drawing/2014/main" id="{99562001-3A4F-1A15-9BDC-11A0761A0C04}"/>
              </a:ext>
            </a:extLst>
          </p:cNvPr>
          <p:cNvGrpSpPr/>
          <p:nvPr/>
        </p:nvGrpSpPr>
        <p:grpSpPr>
          <a:xfrm>
            <a:off x="10202301" y="6372601"/>
            <a:ext cx="242972" cy="242972"/>
            <a:chOff x="0" y="0"/>
            <a:chExt cx="812800" cy="812800"/>
          </a:xfrm>
        </p:grpSpPr>
        <p:sp>
          <p:nvSpPr>
            <p:cNvPr id="11" name="Freeform 63">
              <a:extLst>
                <a:ext uri="{FF2B5EF4-FFF2-40B4-BE49-F238E27FC236}">
                  <a16:creationId xmlns:a16="http://schemas.microsoft.com/office/drawing/2014/main" id="{CE16C2E0-1414-C6EA-D510-5CCABCB25FB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2" name="TextBox 64">
              <a:extLst>
                <a:ext uri="{FF2B5EF4-FFF2-40B4-BE49-F238E27FC236}">
                  <a16:creationId xmlns:a16="http://schemas.microsoft.com/office/drawing/2014/main" id="{279433DE-03B4-66FE-A22D-7548792F0C56}"/>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93" name="Picture 92" descr="White blank spiral notebook with pen and a mobile phone">
            <a:extLst>
              <a:ext uri="{FF2B5EF4-FFF2-40B4-BE49-F238E27FC236}">
                <a16:creationId xmlns:a16="http://schemas.microsoft.com/office/drawing/2014/main" id="{A330A637-C964-8D7D-B93C-180F79B144A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34935" y="3435439"/>
            <a:ext cx="667042" cy="445286"/>
          </a:xfrm>
          <a:prstGeom prst="rect">
            <a:avLst/>
          </a:prstGeom>
        </p:spPr>
      </p:pic>
      <p:grpSp>
        <p:nvGrpSpPr>
          <p:cNvPr id="29" name="Group 65">
            <a:extLst>
              <a:ext uri="{FF2B5EF4-FFF2-40B4-BE49-F238E27FC236}">
                <a16:creationId xmlns:a16="http://schemas.microsoft.com/office/drawing/2014/main" id="{B5B91741-6E91-B091-F588-E53C79D07835}"/>
              </a:ext>
            </a:extLst>
          </p:cNvPr>
          <p:cNvGrpSpPr/>
          <p:nvPr/>
        </p:nvGrpSpPr>
        <p:grpSpPr>
          <a:xfrm>
            <a:off x="6949941" y="7264464"/>
            <a:ext cx="220832" cy="193228"/>
            <a:chOff x="0" y="0"/>
            <a:chExt cx="812800" cy="711200"/>
          </a:xfrm>
        </p:grpSpPr>
        <p:sp>
          <p:nvSpPr>
            <p:cNvPr id="30" name="Freeform 66">
              <a:extLst>
                <a:ext uri="{FF2B5EF4-FFF2-40B4-BE49-F238E27FC236}">
                  <a16:creationId xmlns:a16="http://schemas.microsoft.com/office/drawing/2014/main" id="{90EBFFBC-42F9-FB2C-83E4-241C46FADC3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76BD837C-2788-803D-1924-80550ABD0E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7" name="Group 65">
            <a:extLst>
              <a:ext uri="{FF2B5EF4-FFF2-40B4-BE49-F238E27FC236}">
                <a16:creationId xmlns:a16="http://schemas.microsoft.com/office/drawing/2014/main" id="{080DC9AE-94AE-6AD4-E8E3-63D911D089C8}"/>
              </a:ext>
            </a:extLst>
          </p:cNvPr>
          <p:cNvGrpSpPr/>
          <p:nvPr/>
        </p:nvGrpSpPr>
        <p:grpSpPr>
          <a:xfrm>
            <a:off x="3851427" y="4571990"/>
            <a:ext cx="220832" cy="193228"/>
            <a:chOff x="0" y="0"/>
            <a:chExt cx="812800" cy="711200"/>
          </a:xfrm>
        </p:grpSpPr>
        <p:sp>
          <p:nvSpPr>
            <p:cNvPr id="83" name="Freeform 66">
              <a:extLst>
                <a:ext uri="{FF2B5EF4-FFF2-40B4-BE49-F238E27FC236}">
                  <a16:creationId xmlns:a16="http://schemas.microsoft.com/office/drawing/2014/main" id="{D7D332EC-D8FA-A100-B680-0CB36CE66D7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5" name="TextBox 67">
              <a:extLst>
                <a:ext uri="{FF2B5EF4-FFF2-40B4-BE49-F238E27FC236}">
                  <a16:creationId xmlns:a16="http://schemas.microsoft.com/office/drawing/2014/main" id="{CACB2D32-DB67-CF77-3A2F-69F788CFD07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94" name="Picture 93" descr="Assorted colorful toy blocks">
            <a:extLst>
              <a:ext uri="{FF2B5EF4-FFF2-40B4-BE49-F238E27FC236}">
                <a16:creationId xmlns:a16="http://schemas.microsoft.com/office/drawing/2014/main" id="{08C1202B-B11F-0D62-F489-37AF31AFBC10}"/>
              </a:ext>
            </a:extLst>
          </p:cNvPr>
          <p:cNvPicPr>
            <a:picLocks noChangeAspect="1"/>
          </p:cNvPicPr>
          <p:nvPr/>
        </p:nvPicPr>
        <p:blipFill>
          <a:blip r:embed="rId7" cstate="print">
            <a:extLst>
              <a:ext uri="{BEBA8EAE-BF5A-486C-A8C5-ECC9F3942E4B}">
                <a14:imgProps xmlns:a14="http://schemas.microsoft.com/office/drawing/2010/main">
                  <a14:imgLayer r:embed="rId8">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783368" y="6242848"/>
            <a:ext cx="364496" cy="242973"/>
          </a:xfrm>
          <a:prstGeom prst="rect">
            <a:avLst/>
          </a:prstGeom>
        </p:spPr>
      </p:pic>
      <p:grpSp>
        <p:nvGrpSpPr>
          <p:cNvPr id="14" name="Group 65">
            <a:extLst>
              <a:ext uri="{FF2B5EF4-FFF2-40B4-BE49-F238E27FC236}">
                <a16:creationId xmlns:a16="http://schemas.microsoft.com/office/drawing/2014/main" id="{9C5DE7CA-B06A-3B31-8AF4-40D898736519}"/>
              </a:ext>
            </a:extLst>
          </p:cNvPr>
          <p:cNvGrpSpPr/>
          <p:nvPr/>
        </p:nvGrpSpPr>
        <p:grpSpPr>
          <a:xfrm>
            <a:off x="6981337" y="3707826"/>
            <a:ext cx="220832" cy="193228"/>
            <a:chOff x="0" y="0"/>
            <a:chExt cx="812800" cy="711200"/>
          </a:xfrm>
        </p:grpSpPr>
        <p:sp>
          <p:nvSpPr>
            <p:cNvPr id="15" name="Freeform 66">
              <a:extLst>
                <a:ext uri="{FF2B5EF4-FFF2-40B4-BE49-F238E27FC236}">
                  <a16:creationId xmlns:a16="http://schemas.microsoft.com/office/drawing/2014/main" id="{75016E22-1E43-1704-73AA-8B88220DF34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1" name="TextBox 67">
              <a:extLst>
                <a:ext uri="{FF2B5EF4-FFF2-40B4-BE49-F238E27FC236}">
                  <a16:creationId xmlns:a16="http://schemas.microsoft.com/office/drawing/2014/main" id="{38913415-E69D-6A32-3A5E-D6530E7563C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2" name="Picture 21" descr="Watercolor palette">
            <a:extLst>
              <a:ext uri="{FF2B5EF4-FFF2-40B4-BE49-F238E27FC236}">
                <a16:creationId xmlns:a16="http://schemas.microsoft.com/office/drawing/2014/main" id="{3FC7381C-FD11-CABB-12CF-1DC0BC8E260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48268" y="4157137"/>
            <a:ext cx="689549" cy="459699"/>
          </a:xfrm>
          <a:prstGeom prst="rect">
            <a:avLst/>
          </a:prstGeom>
        </p:spPr>
      </p:pic>
      <p:pic>
        <p:nvPicPr>
          <p:cNvPr id="26" name="Picture 25" descr="Close-up of rainbow brick wall">
            <a:extLst>
              <a:ext uri="{FF2B5EF4-FFF2-40B4-BE49-F238E27FC236}">
                <a16:creationId xmlns:a16="http://schemas.microsoft.com/office/drawing/2014/main" id="{5C38FDE2-1096-E459-E36D-08F030025DD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088093" y="4344914"/>
            <a:ext cx="647248" cy="402768"/>
          </a:xfrm>
          <a:prstGeom prst="rect">
            <a:avLst/>
          </a:prstGeom>
        </p:spPr>
      </p:pic>
      <p:pic>
        <p:nvPicPr>
          <p:cNvPr id="27" name="Picture 26" descr="Chairs in a cinema">
            <a:extLst>
              <a:ext uri="{FF2B5EF4-FFF2-40B4-BE49-F238E27FC236}">
                <a16:creationId xmlns:a16="http://schemas.microsoft.com/office/drawing/2014/main" id="{7F0D02AF-3636-A543-B72A-526BD4152F5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123052" y="6820783"/>
            <a:ext cx="577329" cy="359801"/>
          </a:xfrm>
          <a:prstGeom prst="rect">
            <a:avLst/>
          </a:prstGeom>
        </p:spPr>
      </p:pic>
      <p:pic>
        <p:nvPicPr>
          <p:cNvPr id="28" name="Picture 27" descr="Puzzle in brain">
            <a:extLst>
              <a:ext uri="{FF2B5EF4-FFF2-40B4-BE49-F238E27FC236}">
                <a16:creationId xmlns:a16="http://schemas.microsoft.com/office/drawing/2014/main" id="{785372A7-5CA0-095E-A40C-1BA71079E844}"/>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864298" y="4478187"/>
            <a:ext cx="427711" cy="320784"/>
          </a:xfrm>
          <a:prstGeom prst="rect">
            <a:avLst/>
          </a:prstGeom>
        </p:spPr>
      </p:pic>
      <p:grpSp>
        <p:nvGrpSpPr>
          <p:cNvPr id="82" name="Group 62">
            <a:extLst>
              <a:ext uri="{FF2B5EF4-FFF2-40B4-BE49-F238E27FC236}">
                <a16:creationId xmlns:a16="http://schemas.microsoft.com/office/drawing/2014/main" id="{8FEDF9E6-6C22-87CC-1959-8E18FCFFCC3C}"/>
              </a:ext>
            </a:extLst>
          </p:cNvPr>
          <p:cNvGrpSpPr/>
          <p:nvPr/>
        </p:nvGrpSpPr>
        <p:grpSpPr>
          <a:xfrm>
            <a:off x="8657765" y="3658082"/>
            <a:ext cx="242972" cy="242972"/>
            <a:chOff x="0" y="0"/>
            <a:chExt cx="812800" cy="812800"/>
          </a:xfrm>
        </p:grpSpPr>
        <p:sp>
          <p:nvSpPr>
            <p:cNvPr id="84" name="Freeform 63">
              <a:extLst>
                <a:ext uri="{FF2B5EF4-FFF2-40B4-BE49-F238E27FC236}">
                  <a16:creationId xmlns:a16="http://schemas.microsoft.com/office/drawing/2014/main" id="{ECF53D3E-F329-DD5F-1097-0A7D4814AF4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6" name="TextBox 64">
              <a:extLst>
                <a:ext uri="{FF2B5EF4-FFF2-40B4-BE49-F238E27FC236}">
                  <a16:creationId xmlns:a16="http://schemas.microsoft.com/office/drawing/2014/main" id="{49A4AE84-CAA7-869D-3818-77527A8F8C2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pic>
        <p:nvPicPr>
          <p:cNvPr id="90" name="Picture 89" descr="Puzzle in brain">
            <a:extLst>
              <a:ext uri="{FF2B5EF4-FFF2-40B4-BE49-F238E27FC236}">
                <a16:creationId xmlns:a16="http://schemas.microsoft.com/office/drawing/2014/main" id="{4951774C-D6F2-0FBB-89DF-7952E30149C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214573" y="6186214"/>
            <a:ext cx="517582" cy="388187"/>
          </a:xfrm>
          <a:prstGeom prst="rect">
            <a:avLst/>
          </a:prstGeom>
        </p:spPr>
      </p:pic>
      <p:grpSp>
        <p:nvGrpSpPr>
          <p:cNvPr id="91" name="Group 65">
            <a:extLst>
              <a:ext uri="{FF2B5EF4-FFF2-40B4-BE49-F238E27FC236}">
                <a16:creationId xmlns:a16="http://schemas.microsoft.com/office/drawing/2014/main" id="{83D15792-BFAA-E41A-E990-A3CD8AC6D714}"/>
              </a:ext>
            </a:extLst>
          </p:cNvPr>
          <p:cNvGrpSpPr/>
          <p:nvPr/>
        </p:nvGrpSpPr>
        <p:grpSpPr>
          <a:xfrm>
            <a:off x="6958676" y="6393202"/>
            <a:ext cx="220832" cy="193228"/>
            <a:chOff x="0" y="0"/>
            <a:chExt cx="812800" cy="711200"/>
          </a:xfrm>
        </p:grpSpPr>
        <p:sp>
          <p:nvSpPr>
            <p:cNvPr id="98" name="Freeform 66">
              <a:extLst>
                <a:ext uri="{FF2B5EF4-FFF2-40B4-BE49-F238E27FC236}">
                  <a16:creationId xmlns:a16="http://schemas.microsoft.com/office/drawing/2014/main" id="{1ADD429A-3E70-88C9-7B49-2908EB51446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0" name="TextBox 67">
              <a:extLst>
                <a:ext uri="{FF2B5EF4-FFF2-40B4-BE49-F238E27FC236}">
                  <a16:creationId xmlns:a16="http://schemas.microsoft.com/office/drawing/2014/main" id="{3E3EC77A-F6B3-D0B9-9542-6CB99A14E47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101" name="Picture 100" descr="Cut sunflowers in buckets">
            <a:extLst>
              <a:ext uri="{FF2B5EF4-FFF2-40B4-BE49-F238E27FC236}">
                <a16:creationId xmlns:a16="http://schemas.microsoft.com/office/drawing/2014/main" id="{DA7A71CE-1050-F539-0074-B608543B8616}"/>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787862" y="6336359"/>
            <a:ext cx="560346" cy="31607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1260497333"/>
              </p:ext>
            </p:extLst>
          </p:nvPr>
        </p:nvGraphicFramePr>
        <p:xfrm>
          <a:off x="2619793" y="598974"/>
          <a:ext cx="7964182" cy="6942183"/>
        </p:xfrm>
        <a:graphic>
          <a:graphicData uri="http://schemas.openxmlformats.org/drawingml/2006/table">
            <a:tbl>
              <a:tblPr/>
              <a:tblGrid>
                <a:gridCol w="1553374">
                  <a:extLst>
                    <a:ext uri="{9D8B030D-6E8A-4147-A177-3AD203B41FA5}">
                      <a16:colId xmlns:a16="http://schemas.microsoft.com/office/drawing/2014/main" val="20000"/>
                    </a:ext>
                  </a:extLst>
                </a:gridCol>
                <a:gridCol w="1725455">
                  <a:extLst>
                    <a:ext uri="{9D8B030D-6E8A-4147-A177-3AD203B41FA5}">
                      <a16:colId xmlns:a16="http://schemas.microsoft.com/office/drawing/2014/main" val="20001"/>
                    </a:ext>
                  </a:extLst>
                </a:gridCol>
                <a:gridCol w="1499679">
                  <a:extLst>
                    <a:ext uri="{9D8B030D-6E8A-4147-A177-3AD203B41FA5}">
                      <a16:colId xmlns:a16="http://schemas.microsoft.com/office/drawing/2014/main" val="20002"/>
                    </a:ext>
                  </a:extLst>
                </a:gridCol>
                <a:gridCol w="1592837">
                  <a:extLst>
                    <a:ext uri="{9D8B030D-6E8A-4147-A177-3AD203B41FA5}">
                      <a16:colId xmlns:a16="http://schemas.microsoft.com/office/drawing/2014/main" val="20003"/>
                    </a:ext>
                  </a:extLst>
                </a:gridCol>
                <a:gridCol w="1592837">
                  <a:extLst>
                    <a:ext uri="{9D8B030D-6E8A-4147-A177-3AD203B41FA5}">
                      <a16:colId xmlns:a16="http://schemas.microsoft.com/office/drawing/2014/main" val="20004"/>
                    </a:ext>
                  </a:extLst>
                </a:gridCol>
              </a:tblGrid>
              <a:tr h="720609">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10/03/2025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11/03/2025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12/03/2025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13/03/2025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14/03/2025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19724">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19724">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902280">
                <a:tc rowSpan="2">
                  <a:txBody>
                    <a:bodyPr/>
                    <a:lstStyle/>
                    <a:p>
                      <a:pPr algn="ctr"/>
                      <a:r>
                        <a:rPr lang="en-GB" sz="1200" dirty="0"/>
                        <a:t>Non-accredited course: Understanding diversity in society</a:t>
                      </a:r>
                    </a:p>
                    <a:p>
                      <a:pPr algn="ctr"/>
                      <a:r>
                        <a:rPr lang="en-GB" sz="1200" dirty="0"/>
                        <a:t>10:30-12:00</a:t>
                      </a:r>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100" dirty="0">
                          <a:solidFill>
                            <a:srgbClr val="000000"/>
                          </a:solidFill>
                          <a:latin typeface="DM Sans"/>
                        </a:rPr>
                        <a:t>Arts &amp; Crafts</a:t>
                      </a:r>
                    </a:p>
                    <a:p>
                      <a:pPr algn="ctr">
                        <a:lnSpc>
                          <a:spcPts val="1515"/>
                        </a:lnSpc>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What’s the song? Music history</a:t>
                      </a:r>
                    </a:p>
                    <a:p>
                      <a:pPr algn="ctr">
                        <a:lnSpc>
                          <a:spcPts val="1515"/>
                        </a:lnSpc>
                        <a:defRPr/>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GB" sz="1100" dirty="0">
                          <a:latin typeface="DM Sans" pitchFamily="2" charset="0"/>
                        </a:rPr>
                        <a:t>Ready, Steady, Cook</a:t>
                      </a:r>
                    </a:p>
                    <a:p>
                      <a:pPr algn="ctr">
                        <a:lnSpc>
                          <a:spcPts val="1515"/>
                        </a:lnSpc>
                        <a:defRPr/>
                      </a:pPr>
                      <a:r>
                        <a:rPr lang="en-GB" sz="1100" dirty="0">
                          <a:latin typeface="DM Sans" pitchFamily="2" charset="0"/>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50" dirty="0">
                          <a:solidFill>
                            <a:srgbClr val="000000"/>
                          </a:solidFill>
                          <a:latin typeface="DM Sans"/>
                        </a:rPr>
                        <a:t>Coffee morning: mental health check-in</a:t>
                      </a:r>
                    </a:p>
                    <a:p>
                      <a:pPr algn="ctr">
                        <a:lnSpc>
                          <a:spcPts val="1515"/>
                        </a:lnSpc>
                      </a:pPr>
                      <a:r>
                        <a:rPr lang="en-US" sz="1050" dirty="0">
                          <a:solidFill>
                            <a:srgbClr val="000000"/>
                          </a:solidFill>
                          <a:latin typeface="DM Sans"/>
                        </a:rPr>
                        <a:t>10:30-12:00</a:t>
                      </a: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902280">
                <a:tc vMerge="1">
                  <a:txBody>
                    <a:bodyPr/>
                    <a:lstStyle/>
                    <a:p>
                      <a:endParaRPr lang="en-GB"/>
                    </a:p>
                  </a:txBody>
                  <a:tcPr/>
                </a:tc>
                <a:tc vMerge="1">
                  <a:txBody>
                    <a:bodyPr/>
                    <a:lstStyle/>
                    <a:p>
                      <a:endParaRPr lang="en-GB"/>
                    </a:p>
                  </a:txBody>
                  <a:tcPr/>
                </a:tc>
                <a:tc>
                  <a:txBody>
                    <a:bodyPr/>
                    <a:lstStyle/>
                    <a:p>
                      <a:pPr algn="ctr"/>
                      <a:r>
                        <a:rPr lang="en-GB" sz="1200" dirty="0"/>
                        <a:t>CBT – booking only</a:t>
                      </a:r>
                    </a:p>
                    <a:p>
                      <a:pPr algn="ctr"/>
                      <a:r>
                        <a:rPr lang="en-GB" sz="1200" dirty="0"/>
                        <a:t>10:00-4:00</a:t>
                      </a:r>
                    </a:p>
                    <a:p>
                      <a:pPr algn="ctr"/>
                      <a:endParaRPr lang="en-GB" sz="1100" dirty="0"/>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200" dirty="0"/>
                        <a:t>CBT – booking only</a:t>
                      </a:r>
                    </a:p>
                    <a:p>
                      <a:pPr algn="ctr"/>
                      <a:r>
                        <a:rPr lang="en-GB" sz="1200" dirty="0"/>
                        <a:t>10:00-4:00</a:t>
                      </a:r>
                    </a:p>
                    <a:p>
                      <a:pPr algn="ctr"/>
                      <a:endParaRPr lang="en-GB" sz="1100" dirty="0"/>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4061316386"/>
                  </a:ext>
                </a:extLst>
              </a:tr>
              <a:tr h="619724">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619724">
                <a:tc rowSpan="2">
                  <a:txBody>
                    <a:bodyPr/>
                    <a:lstStyle/>
                    <a:p>
                      <a:pPr algn="ctr">
                        <a:lnSpc>
                          <a:spcPts val="1515"/>
                        </a:lnSpc>
                      </a:pPr>
                      <a:r>
                        <a:rPr lang="en-US" sz="1100" dirty="0">
                          <a:solidFill>
                            <a:srgbClr val="000000"/>
                          </a:solidFill>
                          <a:latin typeface="DM Sans"/>
                        </a:rPr>
                        <a:t>Visual arts session with TIPP</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200" dirty="0">
                          <a:solidFill>
                            <a:srgbClr val="000000"/>
                          </a:solidFill>
                          <a:latin typeface="DM Sans"/>
                        </a:rPr>
                        <a:t>Lego Nostalgia</a:t>
                      </a:r>
                    </a:p>
                    <a:p>
                      <a:pPr algn="ctr">
                        <a:lnSpc>
                          <a:spcPts val="1515"/>
                        </a:lnSpc>
                      </a:pPr>
                      <a:r>
                        <a:rPr lang="en-US" sz="1200" dirty="0">
                          <a:solidFill>
                            <a:srgbClr val="000000"/>
                          </a:solidFill>
                          <a:latin typeface="DM Sans"/>
                        </a:rPr>
                        <a:t>1pm-3pm</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200" dirty="0">
                          <a:latin typeface="DM Sans" pitchFamily="2" charset="0"/>
                        </a:rPr>
                        <a:t>DWP</a:t>
                      </a:r>
                    </a:p>
                    <a:p>
                      <a:pPr algn="ctr"/>
                      <a:r>
                        <a:rPr lang="en-GB" sz="1200" dirty="0">
                          <a:latin typeface="DM Sans" pitchFamily="2" charset="0"/>
                        </a:rPr>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pPr>
                      <a:r>
                        <a:rPr lang="en-US" sz="1050" dirty="0">
                          <a:solidFill>
                            <a:srgbClr val="000000"/>
                          </a:solidFill>
                          <a:latin typeface="DM Sans"/>
                        </a:rPr>
                        <a:t>Liverpool in work</a:t>
                      </a:r>
                    </a:p>
                    <a:p>
                      <a:pPr algn="ctr">
                        <a:lnSpc>
                          <a:spcPts val="1515"/>
                        </a:lnSpc>
                      </a:pPr>
                      <a:r>
                        <a:rPr lang="en-US" sz="105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802155">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ts val="1515"/>
                        </a:lnSpc>
                      </a:pPr>
                      <a:r>
                        <a:rPr lang="en-US" sz="1050" dirty="0">
                          <a:solidFill>
                            <a:srgbClr val="000000"/>
                          </a:solidFill>
                          <a:latin typeface="DM Sans"/>
                        </a:rPr>
                        <a:t>Plan our gardening sessions: budgeting</a:t>
                      </a:r>
                    </a:p>
                    <a:p>
                      <a:pPr algn="ctr">
                        <a:lnSpc>
                          <a:spcPts val="1515"/>
                        </a:lnSpc>
                      </a:pPr>
                      <a:r>
                        <a:rPr lang="en-US" sz="105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545355308"/>
                  </a:ext>
                </a:extLst>
              </a:tr>
              <a:tr h="852993">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CV writing </a:t>
                      </a:r>
                      <a:endParaRPr lang="en-GB" sz="1100" dirty="0">
                        <a:solidFill>
                          <a:srgbClr val="000000"/>
                        </a:solidFill>
                        <a:latin typeface="DM Sans" pitchFamily="2" charset="0"/>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Interview Prep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t>Non-accredited course: Healthy Living</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Disclosure Letter Writing</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Job Searching</a:t>
                      </a:r>
                    </a:p>
                    <a:p>
                      <a:pPr algn="ctr">
                        <a:lnSpc>
                          <a:spcPts val="1515"/>
                        </a:lnSpc>
                      </a:pPr>
                      <a:r>
                        <a:rPr lang="en-US" sz="1082"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p:cNvGrpSpPr/>
          <p:nvPr/>
        </p:nvGrpSpPr>
        <p:grpSpPr>
          <a:xfrm>
            <a:off x="184646" y="1589490"/>
            <a:ext cx="2426446" cy="4582470"/>
            <a:chOff x="0" y="0"/>
            <a:chExt cx="88390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endParaRPr lang="en-GB" sz="1000" b="0" i="0" dirty="0">
                <a:solidFill>
                  <a:schemeClr val="bg1"/>
                </a:solidFill>
                <a:effectLst/>
                <a:latin typeface="DM Sans" pitchFamily="2" charset="0"/>
              </a:endParaRPr>
            </a:p>
            <a:p>
              <a:pPr algn="ctr">
                <a:lnSpc>
                  <a:spcPts val="2379"/>
                </a:lnSpc>
              </a:pPr>
              <a:r>
                <a:rPr lang="en-US" sz="1000" dirty="0">
                  <a:solidFill>
                    <a:schemeClr val="bg1"/>
                  </a:solidFill>
                  <a:latin typeface="DM Sans" pitchFamily="2" charset="0"/>
                </a:rPr>
                <a:t>Visual art and music session offer participants to engage with new activities and help them find positive ways of spending time. Guest speakers will explain their own stories, including lived experience, and help participants find more hope, optimism, motivation. </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MARCH - WEEK 2</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171C68FD-A500-74D8-7FD7-9684FEA5BAD2}"/>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B5557DC7-BCF0-0608-40B0-84E41ABA6FD3}"/>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D0A27E18-8350-D282-4E86-98C3339D5C6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E8DAF822-17D6-DBE8-7774-7288F2B67F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AE6410DB-DB92-749C-57A1-78C6A49877EE}"/>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25ABB69F-449D-B6C2-C8D3-38E3A3CBC8CE}"/>
              </a:ext>
            </a:extLst>
          </p:cNvPr>
          <p:cNvGrpSpPr/>
          <p:nvPr/>
        </p:nvGrpSpPr>
        <p:grpSpPr>
          <a:xfrm>
            <a:off x="5646210" y="4227645"/>
            <a:ext cx="220832" cy="193228"/>
            <a:chOff x="0" y="0"/>
            <a:chExt cx="812800" cy="711200"/>
          </a:xfrm>
        </p:grpSpPr>
        <p:sp>
          <p:nvSpPr>
            <p:cNvPr id="38" name="Freeform 66">
              <a:extLst>
                <a:ext uri="{FF2B5EF4-FFF2-40B4-BE49-F238E27FC236}">
                  <a16:creationId xmlns:a16="http://schemas.microsoft.com/office/drawing/2014/main" id="{33237A5D-B538-0A51-08D5-88A19D7B3E9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3F06AE9F-4F2B-CF0B-8164-42AEDFE0BF4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68ABE280-0446-E291-E63B-7EAE4E01D00C}"/>
              </a:ext>
            </a:extLst>
          </p:cNvPr>
          <p:cNvGrpSpPr/>
          <p:nvPr/>
        </p:nvGrpSpPr>
        <p:grpSpPr>
          <a:xfrm>
            <a:off x="3902838" y="6407092"/>
            <a:ext cx="220832" cy="193228"/>
            <a:chOff x="0" y="0"/>
            <a:chExt cx="812800" cy="711200"/>
          </a:xfrm>
        </p:grpSpPr>
        <p:sp>
          <p:nvSpPr>
            <p:cNvPr id="41" name="Freeform 66">
              <a:extLst>
                <a:ext uri="{FF2B5EF4-FFF2-40B4-BE49-F238E27FC236}">
                  <a16:creationId xmlns:a16="http://schemas.microsoft.com/office/drawing/2014/main" id="{BA6FE1DD-B73F-59E7-7516-E5F0660362E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79C5C837-AAC1-A683-306E-999F6AAAB35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3" name="Group 65">
            <a:extLst>
              <a:ext uri="{FF2B5EF4-FFF2-40B4-BE49-F238E27FC236}">
                <a16:creationId xmlns:a16="http://schemas.microsoft.com/office/drawing/2014/main" id="{19E26DC2-E182-CBB7-3AC9-D500E12A32BC}"/>
              </a:ext>
            </a:extLst>
          </p:cNvPr>
          <p:cNvGrpSpPr/>
          <p:nvPr/>
        </p:nvGrpSpPr>
        <p:grpSpPr>
          <a:xfrm>
            <a:off x="5590454" y="6391036"/>
            <a:ext cx="220832" cy="193228"/>
            <a:chOff x="0" y="0"/>
            <a:chExt cx="812800" cy="711200"/>
          </a:xfrm>
        </p:grpSpPr>
        <p:sp>
          <p:nvSpPr>
            <p:cNvPr id="44" name="Freeform 66">
              <a:extLst>
                <a:ext uri="{FF2B5EF4-FFF2-40B4-BE49-F238E27FC236}">
                  <a16:creationId xmlns:a16="http://schemas.microsoft.com/office/drawing/2014/main" id="{80AD5C66-F61D-B638-2EAB-72AE7A1643A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5" name="TextBox 67">
              <a:extLst>
                <a:ext uri="{FF2B5EF4-FFF2-40B4-BE49-F238E27FC236}">
                  <a16:creationId xmlns:a16="http://schemas.microsoft.com/office/drawing/2014/main" id="{A6701A0B-F2E9-3B01-A7C8-88B4F39A33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9" name="Group 65">
            <a:extLst>
              <a:ext uri="{FF2B5EF4-FFF2-40B4-BE49-F238E27FC236}">
                <a16:creationId xmlns:a16="http://schemas.microsoft.com/office/drawing/2014/main" id="{A5B9E5E6-6FB9-C007-3B5B-F1E7E6CA9761}"/>
              </a:ext>
            </a:extLst>
          </p:cNvPr>
          <p:cNvGrpSpPr/>
          <p:nvPr/>
        </p:nvGrpSpPr>
        <p:grpSpPr>
          <a:xfrm>
            <a:off x="5588630" y="7258185"/>
            <a:ext cx="220832" cy="193228"/>
            <a:chOff x="0" y="0"/>
            <a:chExt cx="812800" cy="711200"/>
          </a:xfrm>
        </p:grpSpPr>
        <p:sp>
          <p:nvSpPr>
            <p:cNvPr id="50" name="Freeform 66">
              <a:extLst>
                <a:ext uri="{FF2B5EF4-FFF2-40B4-BE49-F238E27FC236}">
                  <a16:creationId xmlns:a16="http://schemas.microsoft.com/office/drawing/2014/main" id="{26A214E7-69E4-3817-1642-58B07BEA6B9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183AC087-0123-0F84-F30D-055F356113E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2" name="Group 65">
            <a:extLst>
              <a:ext uri="{FF2B5EF4-FFF2-40B4-BE49-F238E27FC236}">
                <a16:creationId xmlns:a16="http://schemas.microsoft.com/office/drawing/2014/main" id="{6C35F038-9ACD-FCA2-662B-205D46CBC2CF}"/>
              </a:ext>
            </a:extLst>
          </p:cNvPr>
          <p:cNvGrpSpPr/>
          <p:nvPr/>
        </p:nvGrpSpPr>
        <p:grpSpPr>
          <a:xfrm>
            <a:off x="3873953" y="7258185"/>
            <a:ext cx="220832" cy="193228"/>
            <a:chOff x="0" y="0"/>
            <a:chExt cx="812800" cy="711200"/>
          </a:xfrm>
        </p:grpSpPr>
        <p:sp>
          <p:nvSpPr>
            <p:cNvPr id="53" name="Freeform 66">
              <a:extLst>
                <a:ext uri="{FF2B5EF4-FFF2-40B4-BE49-F238E27FC236}">
                  <a16:creationId xmlns:a16="http://schemas.microsoft.com/office/drawing/2014/main" id="{29EC4B0C-8293-2592-511F-018DDE609B9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0435B0A3-951A-2027-B75D-0CB4F1D2770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75" name="Freeform 66">
            <a:extLst>
              <a:ext uri="{FF2B5EF4-FFF2-40B4-BE49-F238E27FC236}">
                <a16:creationId xmlns:a16="http://schemas.microsoft.com/office/drawing/2014/main" id="{A84BA306-640B-3169-5C7A-0CE669516026}"/>
              </a:ext>
            </a:extLst>
          </p:cNvPr>
          <p:cNvSpPr/>
          <p:nvPr/>
        </p:nvSpPr>
        <p:spPr>
          <a:xfrm>
            <a:off x="8716941" y="6408949"/>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7" name="Freeform 66">
            <a:extLst>
              <a:ext uri="{FF2B5EF4-FFF2-40B4-BE49-F238E27FC236}">
                <a16:creationId xmlns:a16="http://schemas.microsoft.com/office/drawing/2014/main" id="{E5722C64-5831-268F-9EF8-F581F11EA171}"/>
              </a:ext>
            </a:extLst>
          </p:cNvPr>
          <p:cNvSpPr/>
          <p:nvPr/>
        </p:nvSpPr>
        <p:spPr>
          <a:xfrm>
            <a:off x="8685425" y="726977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8" name="Freeform 66">
            <a:extLst>
              <a:ext uri="{FF2B5EF4-FFF2-40B4-BE49-F238E27FC236}">
                <a16:creationId xmlns:a16="http://schemas.microsoft.com/office/drawing/2014/main" id="{BF5E33A8-A0BF-8F87-CC60-F8597FC1B1B9}"/>
              </a:ext>
            </a:extLst>
          </p:cNvPr>
          <p:cNvSpPr/>
          <p:nvPr/>
        </p:nvSpPr>
        <p:spPr>
          <a:xfrm>
            <a:off x="10290768" y="728382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9" name="Freeform 66">
            <a:extLst>
              <a:ext uri="{FF2B5EF4-FFF2-40B4-BE49-F238E27FC236}">
                <a16:creationId xmlns:a16="http://schemas.microsoft.com/office/drawing/2014/main" id="{114AEE2F-C5F9-4339-2B1A-048FB2A9A277}"/>
              </a:ext>
            </a:extLst>
          </p:cNvPr>
          <p:cNvSpPr/>
          <p:nvPr/>
        </p:nvSpPr>
        <p:spPr>
          <a:xfrm>
            <a:off x="10257866" y="6391036"/>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6" name="Group 65">
            <a:extLst>
              <a:ext uri="{FF2B5EF4-FFF2-40B4-BE49-F238E27FC236}">
                <a16:creationId xmlns:a16="http://schemas.microsoft.com/office/drawing/2014/main" id="{D42082E3-47E3-B146-472B-60F6D5ABF3F0}"/>
              </a:ext>
            </a:extLst>
          </p:cNvPr>
          <p:cNvGrpSpPr/>
          <p:nvPr/>
        </p:nvGrpSpPr>
        <p:grpSpPr>
          <a:xfrm>
            <a:off x="10269980" y="1739447"/>
            <a:ext cx="220832" cy="193228"/>
            <a:chOff x="0" y="0"/>
            <a:chExt cx="812800" cy="711200"/>
          </a:xfrm>
        </p:grpSpPr>
        <p:sp>
          <p:nvSpPr>
            <p:cNvPr id="8" name="Freeform 66">
              <a:extLst>
                <a:ext uri="{FF2B5EF4-FFF2-40B4-BE49-F238E27FC236}">
                  <a16:creationId xmlns:a16="http://schemas.microsoft.com/office/drawing/2014/main" id="{FADF5832-9EC7-17ED-9CB0-AB97B19CBAF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B03DB2EC-1733-2894-DA55-32610CBF60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3A3D2067-0178-1667-9466-79FB33BFB3F0}"/>
              </a:ext>
            </a:extLst>
          </p:cNvPr>
          <p:cNvGrpSpPr/>
          <p:nvPr/>
        </p:nvGrpSpPr>
        <p:grpSpPr>
          <a:xfrm>
            <a:off x="3885193" y="1758716"/>
            <a:ext cx="220832" cy="193228"/>
            <a:chOff x="0" y="0"/>
            <a:chExt cx="812800" cy="711200"/>
          </a:xfrm>
        </p:grpSpPr>
        <p:sp>
          <p:nvSpPr>
            <p:cNvPr id="15" name="Freeform 66">
              <a:extLst>
                <a:ext uri="{FF2B5EF4-FFF2-40B4-BE49-F238E27FC236}">
                  <a16:creationId xmlns:a16="http://schemas.microsoft.com/office/drawing/2014/main" id="{E56EBF80-3163-7F81-6BFE-C20DA122F3B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F0CEA964-5562-8BD3-C219-77D8B55BFAF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F13BDA06-585F-9BB6-C10B-EAAD5492571D}"/>
              </a:ext>
            </a:extLst>
          </p:cNvPr>
          <p:cNvGrpSpPr/>
          <p:nvPr/>
        </p:nvGrpSpPr>
        <p:grpSpPr>
          <a:xfrm>
            <a:off x="3919698" y="4256113"/>
            <a:ext cx="220832" cy="193228"/>
            <a:chOff x="0" y="0"/>
            <a:chExt cx="812800" cy="711200"/>
          </a:xfrm>
        </p:grpSpPr>
        <p:sp>
          <p:nvSpPr>
            <p:cNvPr id="19" name="Freeform 66">
              <a:extLst>
                <a:ext uri="{FF2B5EF4-FFF2-40B4-BE49-F238E27FC236}">
                  <a16:creationId xmlns:a16="http://schemas.microsoft.com/office/drawing/2014/main" id="{2C1B8B20-6F76-777B-B9E1-E8AE7A7965D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ED8A8E94-1040-37E1-26D1-87DA679E0B1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9921E68F-933C-27D1-56B9-3C76C96010E4}"/>
              </a:ext>
            </a:extLst>
          </p:cNvPr>
          <p:cNvSpPr/>
          <p:nvPr/>
        </p:nvSpPr>
        <p:spPr>
          <a:xfrm>
            <a:off x="7109289" y="1708972"/>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A13C64D5-8F89-A00F-F72B-3261ABF5966B}"/>
              </a:ext>
            </a:extLst>
          </p:cNvPr>
          <p:cNvSpPr/>
          <p:nvPr/>
        </p:nvSpPr>
        <p:spPr>
          <a:xfrm>
            <a:off x="5602502" y="173384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9DD295B4-323A-DAC1-590F-2C9C9CD81B83}"/>
              </a:ext>
            </a:extLst>
          </p:cNvPr>
          <p:cNvGrpSpPr/>
          <p:nvPr/>
        </p:nvGrpSpPr>
        <p:grpSpPr>
          <a:xfrm>
            <a:off x="7134502" y="7269778"/>
            <a:ext cx="220832" cy="193228"/>
            <a:chOff x="0" y="0"/>
            <a:chExt cx="812800" cy="711200"/>
          </a:xfrm>
        </p:grpSpPr>
        <p:sp>
          <p:nvSpPr>
            <p:cNvPr id="56" name="Freeform 66">
              <a:extLst>
                <a:ext uri="{FF2B5EF4-FFF2-40B4-BE49-F238E27FC236}">
                  <a16:creationId xmlns:a16="http://schemas.microsoft.com/office/drawing/2014/main" id="{A420201A-B019-8990-0373-A5A4C742EFC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AC8AB002-3601-A2A3-DDFC-D8CD9C3112A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FFF57D1C-6CE7-2F02-241C-5C399A2D4C81}"/>
              </a:ext>
            </a:extLst>
          </p:cNvPr>
          <p:cNvSpPr/>
          <p:nvPr/>
        </p:nvSpPr>
        <p:spPr>
          <a:xfrm>
            <a:off x="8674355" y="173384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21" name="Group 65">
            <a:extLst>
              <a:ext uri="{FF2B5EF4-FFF2-40B4-BE49-F238E27FC236}">
                <a16:creationId xmlns:a16="http://schemas.microsoft.com/office/drawing/2014/main" id="{1515D23F-7FF7-2136-5DB7-9DD9DC1B2A8A}"/>
              </a:ext>
            </a:extLst>
          </p:cNvPr>
          <p:cNvGrpSpPr/>
          <p:nvPr/>
        </p:nvGrpSpPr>
        <p:grpSpPr>
          <a:xfrm>
            <a:off x="8716941" y="5571731"/>
            <a:ext cx="220832" cy="193228"/>
            <a:chOff x="0" y="0"/>
            <a:chExt cx="812800" cy="711200"/>
          </a:xfrm>
        </p:grpSpPr>
        <p:sp>
          <p:nvSpPr>
            <p:cNvPr id="34" name="Freeform 66">
              <a:extLst>
                <a:ext uri="{FF2B5EF4-FFF2-40B4-BE49-F238E27FC236}">
                  <a16:creationId xmlns:a16="http://schemas.microsoft.com/office/drawing/2014/main" id="{6E981347-6182-25C9-02E7-F9016891131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D93DCC32-D928-A157-D2FD-EC1FD57113C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29" name="Picture 28" descr="A close up of a logo&#10;&#10;Description automatically generated">
            <a:extLst>
              <a:ext uri="{FF2B5EF4-FFF2-40B4-BE49-F238E27FC236}">
                <a16:creationId xmlns:a16="http://schemas.microsoft.com/office/drawing/2014/main" id="{C80462D1-CE4F-2E16-EC5B-396168C6CD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2137" y="153626"/>
            <a:ext cx="1148311" cy="365119"/>
          </a:xfrm>
          <a:prstGeom prst="rect">
            <a:avLst/>
          </a:prstGeom>
        </p:spPr>
      </p:pic>
      <p:grpSp>
        <p:nvGrpSpPr>
          <p:cNvPr id="83" name="Group 65">
            <a:extLst>
              <a:ext uri="{FF2B5EF4-FFF2-40B4-BE49-F238E27FC236}">
                <a16:creationId xmlns:a16="http://schemas.microsoft.com/office/drawing/2014/main" id="{E5D4CF25-ABF9-2051-4BAC-EE9F2454905C}"/>
              </a:ext>
            </a:extLst>
          </p:cNvPr>
          <p:cNvGrpSpPr/>
          <p:nvPr/>
        </p:nvGrpSpPr>
        <p:grpSpPr>
          <a:xfrm>
            <a:off x="8716941" y="4269430"/>
            <a:ext cx="220832" cy="193228"/>
            <a:chOff x="0" y="0"/>
            <a:chExt cx="812800" cy="711200"/>
          </a:xfrm>
        </p:grpSpPr>
        <p:sp>
          <p:nvSpPr>
            <p:cNvPr id="85" name="Freeform 66">
              <a:extLst>
                <a:ext uri="{FF2B5EF4-FFF2-40B4-BE49-F238E27FC236}">
                  <a16:creationId xmlns:a16="http://schemas.microsoft.com/office/drawing/2014/main" id="{EE58C1A8-0AAB-5667-C41C-E2F77CF57DD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6" name="TextBox 67">
              <a:extLst>
                <a:ext uri="{FF2B5EF4-FFF2-40B4-BE49-F238E27FC236}">
                  <a16:creationId xmlns:a16="http://schemas.microsoft.com/office/drawing/2014/main" id="{DBFE80A1-B738-AD9F-A4DD-703DC6C34D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0" name="Group 65">
            <a:extLst>
              <a:ext uri="{FF2B5EF4-FFF2-40B4-BE49-F238E27FC236}">
                <a16:creationId xmlns:a16="http://schemas.microsoft.com/office/drawing/2014/main" id="{7E3C1441-12D8-ACE4-E446-B51F0137308F}"/>
              </a:ext>
            </a:extLst>
          </p:cNvPr>
          <p:cNvGrpSpPr/>
          <p:nvPr/>
        </p:nvGrpSpPr>
        <p:grpSpPr>
          <a:xfrm>
            <a:off x="10278086" y="4194429"/>
            <a:ext cx="220832" cy="193228"/>
            <a:chOff x="0" y="0"/>
            <a:chExt cx="812800" cy="711200"/>
          </a:xfrm>
        </p:grpSpPr>
        <p:sp>
          <p:nvSpPr>
            <p:cNvPr id="91" name="Freeform 66">
              <a:extLst>
                <a:ext uri="{FF2B5EF4-FFF2-40B4-BE49-F238E27FC236}">
                  <a16:creationId xmlns:a16="http://schemas.microsoft.com/office/drawing/2014/main" id="{5F691405-A474-D6E7-5E6F-B735BF87CC4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3483AC67-C2B7-E62F-C486-3F50D2FA667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13" name="Freeform 63">
            <a:extLst>
              <a:ext uri="{FF2B5EF4-FFF2-40B4-BE49-F238E27FC236}">
                <a16:creationId xmlns:a16="http://schemas.microsoft.com/office/drawing/2014/main" id="{A92C32CC-DA24-ACF2-1D17-DB73F4D94227}"/>
              </a:ext>
            </a:extLst>
          </p:cNvPr>
          <p:cNvSpPr/>
          <p:nvPr/>
        </p:nvSpPr>
        <p:spPr>
          <a:xfrm>
            <a:off x="7109289" y="3280453"/>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22" name="Group 65">
            <a:extLst>
              <a:ext uri="{FF2B5EF4-FFF2-40B4-BE49-F238E27FC236}">
                <a16:creationId xmlns:a16="http://schemas.microsoft.com/office/drawing/2014/main" id="{4B8E26B6-5398-E547-74EF-8E41BE6572A4}"/>
              </a:ext>
            </a:extLst>
          </p:cNvPr>
          <p:cNvGrpSpPr/>
          <p:nvPr/>
        </p:nvGrpSpPr>
        <p:grpSpPr>
          <a:xfrm>
            <a:off x="7131429" y="6391036"/>
            <a:ext cx="220832" cy="193228"/>
            <a:chOff x="0" y="0"/>
            <a:chExt cx="812800" cy="711200"/>
          </a:xfrm>
        </p:grpSpPr>
        <p:sp>
          <p:nvSpPr>
            <p:cNvPr id="24" name="Freeform 66">
              <a:extLst>
                <a:ext uri="{FF2B5EF4-FFF2-40B4-BE49-F238E27FC236}">
                  <a16:creationId xmlns:a16="http://schemas.microsoft.com/office/drawing/2014/main" id="{E7F990E3-1E54-6C78-146F-08024437FE6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8" name="TextBox 67">
              <a:extLst>
                <a:ext uri="{FF2B5EF4-FFF2-40B4-BE49-F238E27FC236}">
                  <a16:creationId xmlns:a16="http://schemas.microsoft.com/office/drawing/2014/main" id="{ACCC46A6-75BF-8944-02E1-5A3B0232073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4" name="Picture 13" descr="Chairs in a cinema">
            <a:extLst>
              <a:ext uri="{FF2B5EF4-FFF2-40B4-BE49-F238E27FC236}">
                <a16:creationId xmlns:a16="http://schemas.microsoft.com/office/drawing/2014/main" id="{215404D8-5CCC-64F2-72A5-73B7FA0E2EF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12984" y="6216098"/>
            <a:ext cx="577329" cy="359801"/>
          </a:xfrm>
          <a:prstGeom prst="rect">
            <a:avLst/>
          </a:prstGeom>
        </p:spPr>
      </p:pic>
      <p:pic>
        <p:nvPicPr>
          <p:cNvPr id="59" name="Picture 58" descr="Assorted colorful toy blocks">
            <a:extLst>
              <a:ext uri="{FF2B5EF4-FFF2-40B4-BE49-F238E27FC236}">
                <a16:creationId xmlns:a16="http://schemas.microsoft.com/office/drawing/2014/main" id="{C09B84B8-CDBE-B0E4-170B-728BBBE7955A}"/>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773285" y="6210661"/>
            <a:ext cx="539756" cy="359801"/>
          </a:xfrm>
          <a:prstGeom prst="rect">
            <a:avLst/>
          </a:prstGeom>
        </p:spPr>
      </p:pic>
      <p:pic>
        <p:nvPicPr>
          <p:cNvPr id="60" name="Picture 59" descr="Hands holding pieces of chart">
            <a:extLst>
              <a:ext uri="{FF2B5EF4-FFF2-40B4-BE49-F238E27FC236}">
                <a16:creationId xmlns:a16="http://schemas.microsoft.com/office/drawing/2014/main" id="{8476A5F9-6BF6-9F9F-22A2-C00BFA7ADE9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54366" y="6128262"/>
            <a:ext cx="653762" cy="472058"/>
          </a:xfrm>
          <a:prstGeom prst="rect">
            <a:avLst/>
          </a:prstGeom>
        </p:spPr>
      </p:pic>
      <p:pic>
        <p:nvPicPr>
          <p:cNvPr id="94" name="Picture 93" descr="Colorful ukuleles on display">
            <a:extLst>
              <a:ext uri="{FF2B5EF4-FFF2-40B4-BE49-F238E27FC236}">
                <a16:creationId xmlns:a16="http://schemas.microsoft.com/office/drawing/2014/main" id="{4A0B0720-B687-255A-EF48-268D8941E57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479663" y="6216098"/>
            <a:ext cx="658981" cy="436317"/>
          </a:xfrm>
          <a:prstGeom prst="rect">
            <a:avLst/>
          </a:prstGeom>
        </p:spPr>
      </p:pic>
      <p:sp>
        <p:nvSpPr>
          <p:cNvPr id="7" name="Freeform 63">
            <a:extLst>
              <a:ext uri="{FF2B5EF4-FFF2-40B4-BE49-F238E27FC236}">
                <a16:creationId xmlns:a16="http://schemas.microsoft.com/office/drawing/2014/main" id="{73C41317-D3E9-C8E2-FF78-0186B160166B}"/>
              </a:ext>
            </a:extLst>
          </p:cNvPr>
          <p:cNvSpPr/>
          <p:nvPr/>
        </p:nvSpPr>
        <p:spPr>
          <a:xfrm>
            <a:off x="8672030" y="3288846"/>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17" name="Picture 16" descr="Watercolor palette">
            <a:extLst>
              <a:ext uri="{FF2B5EF4-FFF2-40B4-BE49-F238E27FC236}">
                <a16:creationId xmlns:a16="http://schemas.microsoft.com/office/drawing/2014/main" id="{B3B4189D-3A31-F9A8-B5FB-4FB60D06A3D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726756" y="3796414"/>
            <a:ext cx="689549" cy="459699"/>
          </a:xfrm>
          <a:prstGeom prst="rect">
            <a:avLst/>
          </a:prstGeom>
        </p:spPr>
      </p:pic>
      <p:pic>
        <p:nvPicPr>
          <p:cNvPr id="27" name="Picture 26" descr="Close-up of rainbow brick wall">
            <a:extLst>
              <a:ext uri="{FF2B5EF4-FFF2-40B4-BE49-F238E27FC236}">
                <a16:creationId xmlns:a16="http://schemas.microsoft.com/office/drawing/2014/main" id="{3947855F-663B-0B31-2DF1-2381760AA68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109446" y="4019675"/>
            <a:ext cx="647248" cy="402768"/>
          </a:xfrm>
          <a:prstGeom prst="rect">
            <a:avLst/>
          </a:prstGeom>
        </p:spPr>
      </p:pic>
      <p:pic>
        <p:nvPicPr>
          <p:cNvPr id="32" name="Picture 31" descr="Puzzle in brain">
            <a:extLst>
              <a:ext uri="{FF2B5EF4-FFF2-40B4-BE49-F238E27FC236}">
                <a16:creationId xmlns:a16="http://schemas.microsoft.com/office/drawing/2014/main" id="{1851062F-7AF3-2719-6743-B5D50FB6FEBC}"/>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366404" y="4038474"/>
            <a:ext cx="566304" cy="424728"/>
          </a:xfrm>
          <a:prstGeom prst="rect">
            <a:avLst/>
          </a:prstGeom>
        </p:spPr>
      </p:pic>
      <p:pic>
        <p:nvPicPr>
          <p:cNvPr id="33" name="Picture 32" descr="Puzzle in brain">
            <a:extLst>
              <a:ext uri="{FF2B5EF4-FFF2-40B4-BE49-F238E27FC236}">
                <a16:creationId xmlns:a16="http://schemas.microsoft.com/office/drawing/2014/main" id="{F7A9A58D-E214-8E3C-5676-FBDFA71CA17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022137" y="4064014"/>
            <a:ext cx="566304" cy="424728"/>
          </a:xfrm>
          <a:prstGeom prst="rect">
            <a:avLst/>
          </a:prstGeom>
        </p:spPr>
      </p:pic>
      <p:pic>
        <p:nvPicPr>
          <p:cNvPr id="93" name="Picture 92" descr="Cup of coffee with a spoon on a table">
            <a:extLst>
              <a:ext uri="{FF2B5EF4-FFF2-40B4-BE49-F238E27FC236}">
                <a16:creationId xmlns:a16="http://schemas.microsoft.com/office/drawing/2014/main" id="{096922A4-4D10-5A12-9460-ABD2A52D83F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472555" y="3960754"/>
            <a:ext cx="688987" cy="509412"/>
          </a:xfrm>
          <a:prstGeom prst="rect">
            <a:avLst/>
          </a:prstGeom>
        </p:spPr>
      </p:pic>
      <p:grpSp>
        <p:nvGrpSpPr>
          <p:cNvPr id="95" name="Group 65">
            <a:extLst>
              <a:ext uri="{FF2B5EF4-FFF2-40B4-BE49-F238E27FC236}">
                <a16:creationId xmlns:a16="http://schemas.microsoft.com/office/drawing/2014/main" id="{DFDE7780-CA79-A294-CE45-0B10D4436B8E}"/>
              </a:ext>
            </a:extLst>
          </p:cNvPr>
          <p:cNvGrpSpPr/>
          <p:nvPr/>
        </p:nvGrpSpPr>
        <p:grpSpPr>
          <a:xfrm>
            <a:off x="7120359" y="4267427"/>
            <a:ext cx="220832" cy="193228"/>
            <a:chOff x="0" y="0"/>
            <a:chExt cx="812800" cy="711200"/>
          </a:xfrm>
        </p:grpSpPr>
        <p:sp>
          <p:nvSpPr>
            <p:cNvPr id="96" name="Freeform 66">
              <a:extLst>
                <a:ext uri="{FF2B5EF4-FFF2-40B4-BE49-F238E27FC236}">
                  <a16:creationId xmlns:a16="http://schemas.microsoft.com/office/drawing/2014/main" id="{77691DF9-D62D-9766-DC3E-FBD95B2B511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7" name="TextBox 67">
              <a:extLst>
                <a:ext uri="{FF2B5EF4-FFF2-40B4-BE49-F238E27FC236}">
                  <a16:creationId xmlns:a16="http://schemas.microsoft.com/office/drawing/2014/main" id="{4FB30555-A90D-E861-276C-121609AFFC7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3928206088"/>
              </p:ext>
            </p:extLst>
          </p:nvPr>
        </p:nvGraphicFramePr>
        <p:xfrm>
          <a:off x="2569559" y="701359"/>
          <a:ext cx="8057273" cy="6732073"/>
        </p:xfrm>
        <a:graphic>
          <a:graphicData uri="http://schemas.openxmlformats.org/drawingml/2006/table">
            <a:tbl>
              <a:tblPr/>
              <a:tblGrid>
                <a:gridCol w="1433728">
                  <a:extLst>
                    <a:ext uri="{9D8B030D-6E8A-4147-A177-3AD203B41FA5}">
                      <a16:colId xmlns:a16="http://schemas.microsoft.com/office/drawing/2014/main" val="20000"/>
                    </a:ext>
                  </a:extLst>
                </a:gridCol>
                <a:gridCol w="1787912">
                  <a:extLst>
                    <a:ext uri="{9D8B030D-6E8A-4147-A177-3AD203B41FA5}">
                      <a16:colId xmlns:a16="http://schemas.microsoft.com/office/drawing/2014/main" val="20001"/>
                    </a:ext>
                  </a:extLst>
                </a:gridCol>
                <a:gridCol w="1611086">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31610">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17/03/2025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18/03/2025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19/03/2025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20/03/2025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21/03/2025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39804">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36286">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957774">
                <a:tc rowSpan="2">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GB" sz="1050" dirty="0">
                          <a:latin typeface="DM Sans" pitchFamily="2" charset="0"/>
                        </a:rPr>
                        <a:t>Non-accredited course: Understanding diversity in society</a:t>
                      </a:r>
                      <a:endParaRPr lang="en-US" sz="1050" dirty="0">
                        <a:solidFill>
                          <a:srgbClr val="000000"/>
                        </a:solidFill>
                        <a:latin typeface="DM Sans" pitchFamily="2" charset="0"/>
                      </a:endParaRPr>
                    </a:p>
                    <a:p>
                      <a:pPr algn="ctr">
                        <a:lnSpc>
                          <a:spcPts val="1515"/>
                        </a:lnSpc>
                        <a:defRPr/>
                      </a:pPr>
                      <a:r>
                        <a:rPr lang="en-US" sz="1050" dirty="0">
                          <a:solidFill>
                            <a:srgbClr val="000000"/>
                          </a:solidFill>
                          <a:latin typeface="DM Sans" pitchFamily="2" charset="0"/>
                        </a:rPr>
                        <a:t>10.30-12.00</a:t>
                      </a:r>
                    </a:p>
                    <a:p>
                      <a:pPr algn="ctr">
                        <a:lnSpc>
                          <a:spcPts val="1515"/>
                        </a:lnSpc>
                        <a:defRPr/>
                      </a:pPr>
                      <a:endParaRPr lang="en-US" sz="1000" dirty="0">
                        <a:solidFill>
                          <a:srgbClr val="000000"/>
                        </a:solidFill>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&amp; Crafts</a:t>
                      </a:r>
                    </a:p>
                    <a:p>
                      <a:pPr algn="ctr">
                        <a:lnSpc>
                          <a:spcPts val="1515"/>
                        </a:lnSpc>
                      </a:pPr>
                      <a:r>
                        <a:rPr lang="en-US" sz="1100" dirty="0">
                          <a:solidFill>
                            <a:srgbClr val="000000"/>
                          </a:solidFill>
                          <a:latin typeface="DM Sans"/>
                        </a:rPr>
                        <a:t>10:30-12:00</a:t>
                      </a:r>
                    </a:p>
                    <a:p>
                      <a:pPr algn="ctr">
                        <a:lnSpc>
                          <a:spcPts val="1515"/>
                        </a:lnSpc>
                      </a:pPr>
                      <a:endParaRPr lang="en-GB" sz="1100" dirty="0">
                        <a:latin typeface="DM Sans" pitchFamily="2" charset="0"/>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defRPr/>
                      </a:pPr>
                      <a:r>
                        <a:rPr lang="en-US" sz="1000" dirty="0">
                          <a:solidFill>
                            <a:srgbClr val="000000"/>
                          </a:solidFill>
                          <a:latin typeface="DM Sans"/>
                        </a:rPr>
                        <a:t>Therapy Dogs</a:t>
                      </a:r>
                    </a:p>
                    <a:p>
                      <a:pPr algn="ctr">
                        <a:lnSpc>
                          <a:spcPts val="1515"/>
                        </a:lnSpc>
                        <a:defRPr/>
                      </a:pPr>
                      <a:r>
                        <a:rPr lang="en-US" sz="10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CBT – booking only</a:t>
                      </a:r>
                    </a:p>
                    <a:p>
                      <a:pPr algn="ctr"/>
                      <a:r>
                        <a:rPr lang="en-GB" sz="1100" dirty="0"/>
                        <a:t>10:00-4:00</a:t>
                      </a: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100" dirty="0">
                          <a:solidFill>
                            <a:srgbClr val="000000"/>
                          </a:solidFill>
                          <a:latin typeface="DM Sans"/>
                        </a:rPr>
                        <a:t>March Quiz</a:t>
                      </a:r>
                    </a:p>
                    <a:p>
                      <a:pPr algn="ctr">
                        <a:lnSpc>
                          <a:spcPts val="1515"/>
                        </a:lnSpc>
                      </a:pPr>
                      <a:r>
                        <a:rPr lang="en-US" sz="1100" dirty="0">
                          <a:solidFill>
                            <a:srgbClr val="000000"/>
                          </a:solidFill>
                          <a:latin typeface="DM Sans"/>
                        </a:rPr>
                        <a:t>10:30-12:00</a:t>
                      </a: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1522027"/>
                  </a:ext>
                </a:extLst>
              </a:tr>
              <a:tr h="957774">
                <a:tc vMerge="1">
                  <a:txBody>
                    <a:bodyPr/>
                    <a:lstStyle/>
                    <a:p>
                      <a:endParaRPr lang="en-GB"/>
                    </a:p>
                  </a:txBody>
                  <a:tcPr/>
                </a:tc>
                <a:tc vMerge="1">
                  <a:txBody>
                    <a:bodyPr/>
                    <a:lstStyle/>
                    <a:p>
                      <a:endParaRPr lang="en-GB"/>
                    </a:p>
                  </a:txBody>
                  <a:tcPr/>
                </a:tc>
                <a:tc>
                  <a:txBody>
                    <a:bodyPr/>
                    <a:lstStyle/>
                    <a:p>
                      <a:pPr algn="ctr"/>
                      <a:r>
                        <a:rPr lang="en-GB" sz="1050" dirty="0"/>
                        <a:t>CBT – booking only</a:t>
                      </a:r>
                    </a:p>
                    <a:p>
                      <a:pPr algn="ctr"/>
                      <a:r>
                        <a:rPr lang="en-GB" sz="1050" dirty="0"/>
                        <a:t>10:00-4:00</a:t>
                      </a:r>
                    </a:p>
                    <a:p>
                      <a:pPr algn="ctr"/>
                      <a:endParaRPr lang="en-GB" sz="1050" dirty="0"/>
                    </a:p>
                    <a:p>
                      <a:pPr algn="ctr">
                        <a:lnSpc>
                          <a:spcPts val="1515"/>
                        </a:lnSpc>
                        <a:defRPr/>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chemeClr val="tx1"/>
                          </a:solidFill>
                          <a:latin typeface="DM Sans"/>
                        </a:rPr>
                        <a:t>Hub Newsletter</a:t>
                      </a:r>
                    </a:p>
                    <a:p>
                      <a:pPr algn="ctr">
                        <a:lnSpc>
                          <a:spcPts val="1515"/>
                        </a:lnSpc>
                        <a:defRPr/>
                      </a:pPr>
                      <a:r>
                        <a:rPr lang="en-US" sz="1100" dirty="0">
                          <a:solidFill>
                            <a:schemeClr val="tx1"/>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1572959548"/>
                  </a:ext>
                </a:extLst>
              </a:tr>
              <a:tr h="636286">
                <a:tc>
                  <a:txBody>
                    <a:bodyPr/>
                    <a:lstStyle/>
                    <a:p>
                      <a:pPr algn="ctr">
                        <a:lnSpc>
                          <a:spcPts val="1515"/>
                        </a:lnSpc>
                        <a:defRPr/>
                      </a:pPr>
                      <a:r>
                        <a:rPr lang="en-US" sz="1100">
                          <a:solidFill>
                            <a:srgbClr val="000000"/>
                          </a:solidFill>
                          <a:latin typeface="DM Sans"/>
                        </a:rPr>
                        <a:t>Lunch Club</a:t>
                      </a:r>
                    </a:p>
                    <a:p>
                      <a:pPr algn="ctr">
                        <a:lnSpc>
                          <a:spcPts val="1515"/>
                        </a:lnSpc>
                        <a:defRPr/>
                      </a:pPr>
                      <a:r>
                        <a:rPr lang="en-US" sz="1100">
                          <a:solidFill>
                            <a:srgbClr val="000000"/>
                          </a:solidFill>
                          <a:latin typeface="DM Sans"/>
                        </a:rPr>
                        <a:t>12:00-13:00</a:t>
                      </a:r>
                      <a:endParaRPr lang="en-GB"/>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1171830">
                <a:tc>
                  <a:txBody>
                    <a:bodyPr/>
                    <a:lstStyle/>
                    <a:p>
                      <a:pPr algn="ctr">
                        <a:lnSpc>
                          <a:spcPts val="1515"/>
                        </a:lnSpc>
                      </a:pPr>
                      <a:r>
                        <a:rPr lang="en-US" sz="1082" dirty="0">
                          <a:solidFill>
                            <a:srgbClr val="000000"/>
                          </a:solidFill>
                          <a:latin typeface="DM Sans"/>
                        </a:rPr>
                        <a:t>Visual arts session with TIPP</a:t>
                      </a:r>
                    </a:p>
                    <a:p>
                      <a:pPr algn="ctr">
                        <a:lnSpc>
                          <a:spcPts val="1515"/>
                        </a:lnSpc>
                      </a:pPr>
                      <a:r>
                        <a:rPr lang="en-US" sz="1082" dirty="0">
                          <a:solidFill>
                            <a:srgbClr val="000000"/>
                          </a:solidFill>
                          <a:latin typeface="DM Sans"/>
                        </a:rPr>
                        <a:t>1pm-3pm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1pm-3pm</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latin typeface="DM Sans" pitchFamily="2" charset="0"/>
                        </a:rPr>
                        <a:t>IPP support group</a:t>
                      </a:r>
                    </a:p>
                    <a:p>
                      <a:pPr algn="ctr"/>
                      <a:r>
                        <a:rPr lang="en-GB" sz="1100" dirty="0">
                          <a:latin typeface="DM Sans" pitchFamily="2" charset="0"/>
                        </a:rPr>
                        <a:t>2.00-3.30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1100" dirty="0">
                          <a:solidFill>
                            <a:srgbClr val="000000"/>
                          </a:solidFill>
                          <a:latin typeface="DM Sans"/>
                        </a:rPr>
                        <a:t>Plan our gardening sessions: team-work</a:t>
                      </a:r>
                    </a:p>
                    <a:p>
                      <a:pPr algn="ctr">
                        <a:lnSpc>
                          <a:spcPts val="1515"/>
                        </a:lnSpc>
                      </a:pPr>
                      <a:r>
                        <a:rPr lang="en-US" sz="1100" dirty="0">
                          <a:solidFill>
                            <a:srgbClr val="000000"/>
                          </a:solidFill>
                          <a:latin typeface="DM Sans"/>
                        </a:rPr>
                        <a:t>3:00-4:00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925284">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Interview Prep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Healthy Living</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a:latin typeface="DM Sans" pitchFamily="2" charset="0"/>
                        </a:rPr>
                        <a:t>Disclosure Letter Writing</a:t>
                      </a:r>
                    </a:p>
                    <a:p>
                      <a:pPr algn="ctr"/>
                      <a:r>
                        <a:rPr lang="en-GB" sz="1050">
                          <a:latin typeface="DM Sans" pitchFamily="2" charset="0"/>
                        </a:rPr>
                        <a:t>3:00-4:00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latin typeface="DM Sans" pitchFamily="2" charset="0"/>
                        </a:rPr>
                        <a:t>Job Searching </a:t>
                      </a:r>
                    </a:p>
                    <a:p>
                      <a:pPr algn="ctr"/>
                      <a:r>
                        <a:rPr lang="en-GB" sz="1050" dirty="0">
                          <a:latin typeface="DM Sans" pitchFamily="2" charset="0"/>
                        </a:rPr>
                        <a:t>3:00-4:00</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5052943"/>
                  </a:ext>
                </a:extLst>
              </a:tr>
            </a:tbl>
          </a:graphicData>
        </a:graphic>
      </p:graphicFrame>
      <p:grpSp>
        <p:nvGrpSpPr>
          <p:cNvPr id="3" name="Group 3"/>
          <p:cNvGrpSpPr/>
          <p:nvPr/>
        </p:nvGrpSpPr>
        <p:grpSpPr>
          <a:xfrm>
            <a:off x="184646" y="1589490"/>
            <a:ext cx="2321941" cy="4712742"/>
            <a:chOff x="0" y="0"/>
            <a:chExt cx="902503" cy="1716756"/>
          </a:xfrm>
        </p:grpSpPr>
        <p:sp>
          <p:nvSpPr>
            <p:cNvPr id="4" name="Freeform 4"/>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2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ea typeface="Calibri" panose="020F0502020204030204" pitchFamily="34" charset="0"/>
                </a:rPr>
                <a:t>Quiz offers participants an opportunity to learn and help them find new interests. DWP and Liverpool in Work offer participants 1:1 sessions with professionals that can help them with benefit advice and work-related queries.</a:t>
              </a:r>
              <a:endParaRPr lang="en-US" sz="1400" dirty="0">
                <a:solidFill>
                  <a:srgbClr val="FFFFFF"/>
                </a:solidFill>
                <a:latin typeface="DM Sans"/>
              </a:endParaRPr>
            </a:p>
            <a:p>
              <a:pPr algn="ctr">
                <a:lnSpc>
                  <a:spcPts val="2379"/>
                </a:lnSpc>
              </a:pP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MARCH - WEEK 3</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ECDE46C-5487-4452-D2ED-5F4BAB466F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B7A8C9A4-7F95-964A-E401-E91DBA1FE92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CB01E187-FF4C-2AC3-7A64-B46AB029299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B90ACD0-E348-C03F-0CC0-8E4AD0E7DE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88C7B320-FD3A-92CA-3D94-8647042677C4}"/>
              </a:ext>
            </a:extLst>
          </p:cNvPr>
          <p:cNvGrpSpPr/>
          <p:nvPr/>
        </p:nvGrpSpPr>
        <p:grpSpPr>
          <a:xfrm>
            <a:off x="3691077" y="7183817"/>
            <a:ext cx="220832" cy="193228"/>
            <a:chOff x="0" y="0"/>
            <a:chExt cx="812800" cy="711200"/>
          </a:xfrm>
        </p:grpSpPr>
        <p:sp>
          <p:nvSpPr>
            <p:cNvPr id="56" name="Freeform 66">
              <a:extLst>
                <a:ext uri="{FF2B5EF4-FFF2-40B4-BE49-F238E27FC236}">
                  <a16:creationId xmlns:a16="http://schemas.microsoft.com/office/drawing/2014/main" id="{2F8D5D6B-886E-87C1-8B5B-A1B2DEA986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107A0681-13D7-0ADC-FDE4-5CAE9F103C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8" name="Group 65">
            <a:extLst>
              <a:ext uri="{FF2B5EF4-FFF2-40B4-BE49-F238E27FC236}">
                <a16:creationId xmlns:a16="http://schemas.microsoft.com/office/drawing/2014/main" id="{22080B54-166F-B2C7-9919-DB0349894934}"/>
              </a:ext>
            </a:extLst>
          </p:cNvPr>
          <p:cNvGrpSpPr/>
          <p:nvPr/>
        </p:nvGrpSpPr>
        <p:grpSpPr>
          <a:xfrm>
            <a:off x="3714743" y="6237071"/>
            <a:ext cx="220832" cy="193228"/>
            <a:chOff x="0" y="0"/>
            <a:chExt cx="812800" cy="711200"/>
          </a:xfrm>
        </p:grpSpPr>
        <p:sp>
          <p:nvSpPr>
            <p:cNvPr id="59" name="Freeform 66">
              <a:extLst>
                <a:ext uri="{FF2B5EF4-FFF2-40B4-BE49-F238E27FC236}">
                  <a16:creationId xmlns:a16="http://schemas.microsoft.com/office/drawing/2014/main" id="{27BE7193-C4D4-2D1E-88EC-8F5A627F38C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0" name="TextBox 67">
              <a:extLst>
                <a:ext uri="{FF2B5EF4-FFF2-40B4-BE49-F238E27FC236}">
                  <a16:creationId xmlns:a16="http://schemas.microsoft.com/office/drawing/2014/main" id="{A76A7BB2-85BB-DDB9-97EA-BBA585AF0B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1" name="Group 65">
            <a:extLst>
              <a:ext uri="{FF2B5EF4-FFF2-40B4-BE49-F238E27FC236}">
                <a16:creationId xmlns:a16="http://schemas.microsoft.com/office/drawing/2014/main" id="{763F6E49-3F02-FAF9-3E1A-D5B407F1BC62}"/>
              </a:ext>
            </a:extLst>
          </p:cNvPr>
          <p:cNvGrpSpPr/>
          <p:nvPr/>
        </p:nvGrpSpPr>
        <p:grpSpPr>
          <a:xfrm>
            <a:off x="5461691" y="6245664"/>
            <a:ext cx="220832" cy="193228"/>
            <a:chOff x="0" y="0"/>
            <a:chExt cx="812800" cy="711200"/>
          </a:xfrm>
        </p:grpSpPr>
        <p:sp>
          <p:nvSpPr>
            <p:cNvPr id="75" name="Freeform 66">
              <a:extLst>
                <a:ext uri="{FF2B5EF4-FFF2-40B4-BE49-F238E27FC236}">
                  <a16:creationId xmlns:a16="http://schemas.microsoft.com/office/drawing/2014/main" id="{7123135F-D82E-824F-1A1E-E99F8FE37E2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37CBF7E-464C-6810-DB0F-64D6A045B36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681B976E-C748-25AB-8AB1-400E16E4B127}"/>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668242" y="6124805"/>
            <a:ext cx="450473" cy="300285"/>
          </a:xfrm>
          <a:prstGeom prst="rect">
            <a:avLst/>
          </a:prstGeom>
        </p:spPr>
      </p:pic>
      <p:sp>
        <p:nvSpPr>
          <p:cNvPr id="82" name="Freeform 66">
            <a:extLst>
              <a:ext uri="{FF2B5EF4-FFF2-40B4-BE49-F238E27FC236}">
                <a16:creationId xmlns:a16="http://schemas.microsoft.com/office/drawing/2014/main" id="{19E16ADC-33C3-690F-0555-C73279AF1AB3}"/>
              </a:ext>
            </a:extLst>
          </p:cNvPr>
          <p:cNvSpPr/>
          <p:nvPr/>
        </p:nvSpPr>
        <p:spPr>
          <a:xfrm>
            <a:off x="5495490" y="7178581"/>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86" name="Group 65">
            <a:extLst>
              <a:ext uri="{FF2B5EF4-FFF2-40B4-BE49-F238E27FC236}">
                <a16:creationId xmlns:a16="http://schemas.microsoft.com/office/drawing/2014/main" id="{2B917300-BE29-1451-5C79-86DBD7165802}"/>
              </a:ext>
            </a:extLst>
          </p:cNvPr>
          <p:cNvGrpSpPr/>
          <p:nvPr/>
        </p:nvGrpSpPr>
        <p:grpSpPr>
          <a:xfrm>
            <a:off x="8745397" y="6273651"/>
            <a:ext cx="220832" cy="193228"/>
            <a:chOff x="0" y="0"/>
            <a:chExt cx="812800" cy="711200"/>
          </a:xfrm>
        </p:grpSpPr>
        <p:sp>
          <p:nvSpPr>
            <p:cNvPr id="87" name="Freeform 66">
              <a:extLst>
                <a:ext uri="{FF2B5EF4-FFF2-40B4-BE49-F238E27FC236}">
                  <a16:creationId xmlns:a16="http://schemas.microsoft.com/office/drawing/2014/main" id="{6A558753-75F2-BA23-40E0-9836B3C1B91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8" name="TextBox 67">
              <a:extLst>
                <a:ext uri="{FF2B5EF4-FFF2-40B4-BE49-F238E27FC236}">
                  <a16:creationId xmlns:a16="http://schemas.microsoft.com/office/drawing/2014/main" id="{171BC191-DC21-D912-88F5-449AACD373A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90" name="Picture 89" descr="A drawing of a light bulb with yellow crumpled paper as its light">
            <a:extLst>
              <a:ext uri="{FF2B5EF4-FFF2-40B4-BE49-F238E27FC236}">
                <a16:creationId xmlns:a16="http://schemas.microsoft.com/office/drawing/2014/main" id="{8CCF769D-D8EE-C3EC-E399-C872C7C42F0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21864" y="3828350"/>
            <a:ext cx="787520" cy="525013"/>
          </a:xfrm>
          <a:prstGeom prst="rect">
            <a:avLst/>
          </a:prstGeom>
        </p:spPr>
      </p:pic>
      <p:grpSp>
        <p:nvGrpSpPr>
          <p:cNvPr id="93" name="Group 65">
            <a:extLst>
              <a:ext uri="{FF2B5EF4-FFF2-40B4-BE49-F238E27FC236}">
                <a16:creationId xmlns:a16="http://schemas.microsoft.com/office/drawing/2014/main" id="{1EACE846-EFAD-44CA-9878-79300D176294}"/>
              </a:ext>
            </a:extLst>
          </p:cNvPr>
          <p:cNvGrpSpPr/>
          <p:nvPr/>
        </p:nvGrpSpPr>
        <p:grpSpPr>
          <a:xfrm>
            <a:off x="8771196" y="7214996"/>
            <a:ext cx="220832" cy="193228"/>
            <a:chOff x="0" y="0"/>
            <a:chExt cx="812800" cy="711200"/>
          </a:xfrm>
        </p:grpSpPr>
        <p:sp>
          <p:nvSpPr>
            <p:cNvPr id="94" name="Freeform 66">
              <a:extLst>
                <a:ext uri="{FF2B5EF4-FFF2-40B4-BE49-F238E27FC236}">
                  <a16:creationId xmlns:a16="http://schemas.microsoft.com/office/drawing/2014/main" id="{747BBF19-EF76-1644-153E-7E4C3C5538B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8BA3A273-5C45-C2AA-30C2-9D43412DFC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96" name="Group 62">
            <a:extLst>
              <a:ext uri="{FF2B5EF4-FFF2-40B4-BE49-F238E27FC236}">
                <a16:creationId xmlns:a16="http://schemas.microsoft.com/office/drawing/2014/main" id="{CB547C0D-4F0D-1962-5090-57B1ABD2F067}"/>
              </a:ext>
            </a:extLst>
          </p:cNvPr>
          <p:cNvGrpSpPr/>
          <p:nvPr/>
        </p:nvGrpSpPr>
        <p:grpSpPr>
          <a:xfrm>
            <a:off x="10297453" y="6210105"/>
            <a:ext cx="242972" cy="242972"/>
            <a:chOff x="0" y="0"/>
            <a:chExt cx="812800" cy="812800"/>
          </a:xfrm>
        </p:grpSpPr>
        <p:sp>
          <p:nvSpPr>
            <p:cNvPr id="97" name="Freeform 63">
              <a:extLst>
                <a:ext uri="{FF2B5EF4-FFF2-40B4-BE49-F238E27FC236}">
                  <a16:creationId xmlns:a16="http://schemas.microsoft.com/office/drawing/2014/main" id="{B09B57B6-FD92-ECB1-4ED4-885D1D5EF76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7AE3DBE6-FBF2-9A1E-B840-8599DB6E0DC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101" name="Group 65">
            <a:extLst>
              <a:ext uri="{FF2B5EF4-FFF2-40B4-BE49-F238E27FC236}">
                <a16:creationId xmlns:a16="http://schemas.microsoft.com/office/drawing/2014/main" id="{A8D1DCB2-569B-CA91-B816-F763D309BF3F}"/>
              </a:ext>
            </a:extLst>
          </p:cNvPr>
          <p:cNvGrpSpPr/>
          <p:nvPr/>
        </p:nvGrpSpPr>
        <p:grpSpPr>
          <a:xfrm>
            <a:off x="10308523" y="7178581"/>
            <a:ext cx="220832" cy="193228"/>
            <a:chOff x="0" y="0"/>
            <a:chExt cx="812800" cy="711200"/>
          </a:xfrm>
        </p:grpSpPr>
        <p:sp>
          <p:nvSpPr>
            <p:cNvPr id="102" name="Freeform 66">
              <a:extLst>
                <a:ext uri="{FF2B5EF4-FFF2-40B4-BE49-F238E27FC236}">
                  <a16:creationId xmlns:a16="http://schemas.microsoft.com/office/drawing/2014/main" id="{C63D37C8-26AF-7118-A960-5C7B4BD397D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3" name="TextBox 67">
              <a:extLst>
                <a:ext uri="{FF2B5EF4-FFF2-40B4-BE49-F238E27FC236}">
                  <a16:creationId xmlns:a16="http://schemas.microsoft.com/office/drawing/2014/main" id="{3095E29C-C531-6C27-2DFC-0AF5737142F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7" name="Group 65">
            <a:extLst>
              <a:ext uri="{FF2B5EF4-FFF2-40B4-BE49-F238E27FC236}">
                <a16:creationId xmlns:a16="http://schemas.microsoft.com/office/drawing/2014/main" id="{57395203-007F-8657-B8E7-EACDCCC163A7}"/>
              </a:ext>
            </a:extLst>
          </p:cNvPr>
          <p:cNvGrpSpPr/>
          <p:nvPr/>
        </p:nvGrpSpPr>
        <p:grpSpPr>
          <a:xfrm>
            <a:off x="10297453" y="1831125"/>
            <a:ext cx="220832" cy="193228"/>
            <a:chOff x="0" y="0"/>
            <a:chExt cx="812800" cy="711200"/>
          </a:xfrm>
        </p:grpSpPr>
        <p:sp>
          <p:nvSpPr>
            <p:cNvPr id="10" name="Freeform 66">
              <a:extLst>
                <a:ext uri="{FF2B5EF4-FFF2-40B4-BE49-F238E27FC236}">
                  <a16:creationId xmlns:a16="http://schemas.microsoft.com/office/drawing/2014/main" id="{26F74ABF-EFC5-DB4E-6582-192AC4A2F2D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BF827D29-439C-6848-B58B-88B3E7A980D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361302B1-BC6A-B4A4-9819-536F6084ED8B}"/>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1259E318-2E12-BA37-01F5-B49C64E5C35D}"/>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20161344-2F22-7E22-8337-9470F0411B9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64920C6C-6E61-68FA-087D-85D8E513933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D1D4E993-0DE3-885C-A9FD-95FEDF578666}"/>
              </a:ext>
            </a:extLst>
          </p:cNvPr>
          <p:cNvGrpSpPr/>
          <p:nvPr/>
        </p:nvGrpSpPr>
        <p:grpSpPr>
          <a:xfrm>
            <a:off x="5472711" y="1784983"/>
            <a:ext cx="242972" cy="242972"/>
            <a:chOff x="0" y="0"/>
            <a:chExt cx="812800" cy="812800"/>
          </a:xfrm>
        </p:grpSpPr>
        <p:sp>
          <p:nvSpPr>
            <p:cNvPr id="23" name="Freeform 63">
              <a:extLst>
                <a:ext uri="{FF2B5EF4-FFF2-40B4-BE49-F238E27FC236}">
                  <a16:creationId xmlns:a16="http://schemas.microsoft.com/office/drawing/2014/main" id="{6DABA986-291D-71B0-4E09-C8293AAA36E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8477A0EC-1061-355D-AE65-C267972B011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B0F82308-2A55-8C5F-28A8-228664C5A2AB}"/>
              </a:ext>
            </a:extLst>
          </p:cNvPr>
          <p:cNvGrpSpPr/>
          <p:nvPr/>
        </p:nvGrpSpPr>
        <p:grpSpPr>
          <a:xfrm>
            <a:off x="5483781" y="4461424"/>
            <a:ext cx="220832" cy="193228"/>
            <a:chOff x="0" y="0"/>
            <a:chExt cx="812800" cy="711200"/>
          </a:xfrm>
        </p:grpSpPr>
        <p:sp>
          <p:nvSpPr>
            <p:cNvPr id="41" name="Freeform 66">
              <a:extLst>
                <a:ext uri="{FF2B5EF4-FFF2-40B4-BE49-F238E27FC236}">
                  <a16:creationId xmlns:a16="http://schemas.microsoft.com/office/drawing/2014/main" id="{118FD417-D679-E89B-4355-A08129D7A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4D81B1F0-97EE-6634-AFCF-54ABACFEE46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E7B28680-8630-5DFF-7494-8E46558598C6}"/>
              </a:ext>
            </a:extLst>
          </p:cNvPr>
          <p:cNvGrpSpPr/>
          <p:nvPr/>
        </p:nvGrpSpPr>
        <p:grpSpPr>
          <a:xfrm>
            <a:off x="7123143" y="7193246"/>
            <a:ext cx="220832" cy="193228"/>
            <a:chOff x="0" y="0"/>
            <a:chExt cx="812800" cy="711200"/>
          </a:xfrm>
        </p:grpSpPr>
        <p:sp>
          <p:nvSpPr>
            <p:cNvPr id="25" name="Freeform 66">
              <a:extLst>
                <a:ext uri="{FF2B5EF4-FFF2-40B4-BE49-F238E27FC236}">
                  <a16:creationId xmlns:a16="http://schemas.microsoft.com/office/drawing/2014/main" id="{879EE64F-B8BC-D8C4-A821-BAF696DB56D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268B11CD-676B-3461-758C-072C3DCEA2D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7" name="Group 65">
            <a:extLst>
              <a:ext uri="{FF2B5EF4-FFF2-40B4-BE49-F238E27FC236}">
                <a16:creationId xmlns:a16="http://schemas.microsoft.com/office/drawing/2014/main" id="{6383EF40-AFE6-548D-64CE-4AF09529E10E}"/>
              </a:ext>
            </a:extLst>
          </p:cNvPr>
          <p:cNvGrpSpPr/>
          <p:nvPr/>
        </p:nvGrpSpPr>
        <p:grpSpPr>
          <a:xfrm>
            <a:off x="7137354" y="4461424"/>
            <a:ext cx="220832" cy="193228"/>
            <a:chOff x="0" y="0"/>
            <a:chExt cx="812800" cy="711200"/>
          </a:xfrm>
        </p:grpSpPr>
        <p:sp>
          <p:nvSpPr>
            <p:cNvPr id="38" name="Freeform 66">
              <a:extLst>
                <a:ext uri="{FF2B5EF4-FFF2-40B4-BE49-F238E27FC236}">
                  <a16:creationId xmlns:a16="http://schemas.microsoft.com/office/drawing/2014/main" id="{831A3E14-96C2-2041-653F-74F75A15D7C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281C5656-8EE7-B83B-ACF8-ECA71696DF1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5" name="Picture 44" descr="A close up of a logo&#10;&#10;Description automatically generated">
            <a:extLst>
              <a:ext uri="{FF2B5EF4-FFF2-40B4-BE49-F238E27FC236}">
                <a16:creationId xmlns:a16="http://schemas.microsoft.com/office/drawing/2014/main" id="{63C4F936-12FC-B621-17E3-8CDF4FC163A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6" name="Group 65">
            <a:extLst>
              <a:ext uri="{FF2B5EF4-FFF2-40B4-BE49-F238E27FC236}">
                <a16:creationId xmlns:a16="http://schemas.microsoft.com/office/drawing/2014/main" id="{6D2C6ADE-D52F-B1BF-DCE3-6587F26ECEF2}"/>
              </a:ext>
            </a:extLst>
          </p:cNvPr>
          <p:cNvGrpSpPr/>
          <p:nvPr/>
        </p:nvGrpSpPr>
        <p:grpSpPr>
          <a:xfrm>
            <a:off x="3695672" y="4436612"/>
            <a:ext cx="220832" cy="193228"/>
            <a:chOff x="0" y="0"/>
            <a:chExt cx="812800" cy="711200"/>
          </a:xfrm>
        </p:grpSpPr>
        <p:sp>
          <p:nvSpPr>
            <p:cNvPr id="9" name="Freeform 66">
              <a:extLst>
                <a:ext uri="{FF2B5EF4-FFF2-40B4-BE49-F238E27FC236}">
                  <a16:creationId xmlns:a16="http://schemas.microsoft.com/office/drawing/2014/main" id="{700E7B5F-488D-5930-1562-43BEE697945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2" name="TextBox 67">
              <a:extLst>
                <a:ext uri="{FF2B5EF4-FFF2-40B4-BE49-F238E27FC236}">
                  <a16:creationId xmlns:a16="http://schemas.microsoft.com/office/drawing/2014/main" id="{EA96D6FB-48FC-0B5C-BB3E-61236A0AE88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9" name="Group 65">
            <a:extLst>
              <a:ext uri="{FF2B5EF4-FFF2-40B4-BE49-F238E27FC236}">
                <a16:creationId xmlns:a16="http://schemas.microsoft.com/office/drawing/2014/main" id="{51B62537-5639-E740-4452-CB54D8D3951A}"/>
              </a:ext>
            </a:extLst>
          </p:cNvPr>
          <p:cNvGrpSpPr/>
          <p:nvPr/>
        </p:nvGrpSpPr>
        <p:grpSpPr>
          <a:xfrm>
            <a:off x="8799791" y="4452588"/>
            <a:ext cx="220832" cy="193228"/>
            <a:chOff x="0" y="0"/>
            <a:chExt cx="812800" cy="711200"/>
          </a:xfrm>
        </p:grpSpPr>
        <p:sp>
          <p:nvSpPr>
            <p:cNvPr id="30" name="Freeform 66">
              <a:extLst>
                <a:ext uri="{FF2B5EF4-FFF2-40B4-BE49-F238E27FC236}">
                  <a16:creationId xmlns:a16="http://schemas.microsoft.com/office/drawing/2014/main" id="{B24064A3-4DFB-BA06-3F83-DF534D9C96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4EF88375-D88B-9AB6-FB3D-D74139CA9F1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44" name="Freeform 66">
            <a:extLst>
              <a:ext uri="{FF2B5EF4-FFF2-40B4-BE49-F238E27FC236}">
                <a16:creationId xmlns:a16="http://schemas.microsoft.com/office/drawing/2014/main" id="{B5F588C1-ADD9-671A-6A57-3C30E23C4D03}"/>
              </a:ext>
            </a:extLst>
          </p:cNvPr>
          <p:cNvSpPr/>
          <p:nvPr/>
        </p:nvSpPr>
        <p:spPr>
          <a:xfrm>
            <a:off x="8788115" y="180804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0" name="Freeform 66">
            <a:extLst>
              <a:ext uri="{FF2B5EF4-FFF2-40B4-BE49-F238E27FC236}">
                <a16:creationId xmlns:a16="http://schemas.microsoft.com/office/drawing/2014/main" id="{01A5B7A3-B0CB-E190-B089-B5DFABEE0681}"/>
              </a:ext>
            </a:extLst>
          </p:cNvPr>
          <p:cNvSpPr/>
          <p:nvPr/>
        </p:nvSpPr>
        <p:spPr>
          <a:xfrm>
            <a:off x="10343028" y="4447622"/>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66" name="Picture 65" descr="Colorful ukuleles on display">
            <a:extLst>
              <a:ext uri="{FF2B5EF4-FFF2-40B4-BE49-F238E27FC236}">
                <a16:creationId xmlns:a16="http://schemas.microsoft.com/office/drawing/2014/main" id="{E9F9285D-0404-23CD-EED5-1A3B8639DE4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638718" y="6197939"/>
            <a:ext cx="454139" cy="300690"/>
          </a:xfrm>
          <a:prstGeom prst="rect">
            <a:avLst/>
          </a:prstGeom>
        </p:spPr>
      </p:pic>
      <p:pic>
        <p:nvPicPr>
          <p:cNvPr id="34" name="Picture 33" descr="Firemen in a huddle">
            <a:extLst>
              <a:ext uri="{FF2B5EF4-FFF2-40B4-BE49-F238E27FC236}">
                <a16:creationId xmlns:a16="http://schemas.microsoft.com/office/drawing/2014/main" id="{4C52474A-5788-EC69-BAF1-DFF5550605B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39695" y="6145108"/>
            <a:ext cx="517000" cy="300285"/>
          </a:xfrm>
          <a:prstGeom prst="rect">
            <a:avLst/>
          </a:prstGeom>
        </p:spPr>
      </p:pic>
      <p:pic>
        <p:nvPicPr>
          <p:cNvPr id="26" name="Picture 25" descr="Watercolor palette">
            <a:extLst>
              <a:ext uri="{FF2B5EF4-FFF2-40B4-BE49-F238E27FC236}">
                <a16:creationId xmlns:a16="http://schemas.microsoft.com/office/drawing/2014/main" id="{BB4157A3-0FBA-4148-4632-B4BBA33A814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52245" y="3902243"/>
            <a:ext cx="689549" cy="459699"/>
          </a:xfrm>
          <a:prstGeom prst="rect">
            <a:avLst/>
          </a:prstGeom>
        </p:spPr>
      </p:pic>
      <p:grpSp>
        <p:nvGrpSpPr>
          <p:cNvPr id="28" name="Group 65">
            <a:extLst>
              <a:ext uri="{FF2B5EF4-FFF2-40B4-BE49-F238E27FC236}">
                <a16:creationId xmlns:a16="http://schemas.microsoft.com/office/drawing/2014/main" id="{9F991FA9-9B2E-3945-573B-5F2854934445}"/>
              </a:ext>
            </a:extLst>
          </p:cNvPr>
          <p:cNvGrpSpPr/>
          <p:nvPr/>
        </p:nvGrpSpPr>
        <p:grpSpPr>
          <a:xfrm>
            <a:off x="7121715" y="6275553"/>
            <a:ext cx="220832" cy="193228"/>
            <a:chOff x="0" y="0"/>
            <a:chExt cx="812800" cy="711200"/>
          </a:xfrm>
        </p:grpSpPr>
        <p:sp>
          <p:nvSpPr>
            <p:cNvPr id="33" name="Freeform 66">
              <a:extLst>
                <a:ext uri="{FF2B5EF4-FFF2-40B4-BE49-F238E27FC236}">
                  <a16:creationId xmlns:a16="http://schemas.microsoft.com/office/drawing/2014/main" id="{6065C9ED-D52D-D924-DD3D-5ADC03FCA49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C275E0B9-77E7-1391-8208-A9E9C474C18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9" name="Group 65">
            <a:extLst>
              <a:ext uri="{FF2B5EF4-FFF2-40B4-BE49-F238E27FC236}">
                <a16:creationId xmlns:a16="http://schemas.microsoft.com/office/drawing/2014/main" id="{F857CD09-641B-C704-61BC-29F79F3DEB2A}"/>
              </a:ext>
            </a:extLst>
          </p:cNvPr>
          <p:cNvGrpSpPr/>
          <p:nvPr/>
        </p:nvGrpSpPr>
        <p:grpSpPr>
          <a:xfrm>
            <a:off x="7121715" y="3186422"/>
            <a:ext cx="220832" cy="193228"/>
            <a:chOff x="0" y="0"/>
            <a:chExt cx="812800" cy="711200"/>
          </a:xfrm>
        </p:grpSpPr>
        <p:sp>
          <p:nvSpPr>
            <p:cNvPr id="51" name="Freeform 66">
              <a:extLst>
                <a:ext uri="{FF2B5EF4-FFF2-40B4-BE49-F238E27FC236}">
                  <a16:creationId xmlns:a16="http://schemas.microsoft.com/office/drawing/2014/main" id="{0A8BC059-1525-614E-B2EC-ACB515E57F0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2" name="TextBox 67">
              <a:extLst>
                <a:ext uri="{FF2B5EF4-FFF2-40B4-BE49-F238E27FC236}">
                  <a16:creationId xmlns:a16="http://schemas.microsoft.com/office/drawing/2014/main" id="{DB1BB990-6802-0172-DF25-6558E4A2EFF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14" name="Picture 13" descr="Close-up of rainbow brick wall">
            <a:extLst>
              <a:ext uri="{FF2B5EF4-FFF2-40B4-BE49-F238E27FC236}">
                <a16:creationId xmlns:a16="http://schemas.microsoft.com/office/drawing/2014/main" id="{CADE04D0-5E6A-9B0C-EEC5-33B1E951176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62885" y="4213963"/>
            <a:ext cx="647248" cy="402768"/>
          </a:xfrm>
          <a:prstGeom prst="rect">
            <a:avLst/>
          </a:prstGeom>
        </p:spPr>
      </p:pic>
      <p:pic>
        <p:nvPicPr>
          <p:cNvPr id="27" name="Picture 26" descr="Chairs in a cinema">
            <a:extLst>
              <a:ext uri="{FF2B5EF4-FFF2-40B4-BE49-F238E27FC236}">
                <a16:creationId xmlns:a16="http://schemas.microsoft.com/office/drawing/2014/main" id="{D4FE7C56-152D-570B-4792-764405CC578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004904" y="6145108"/>
            <a:ext cx="577329" cy="359801"/>
          </a:xfrm>
          <a:prstGeom prst="rect">
            <a:avLst/>
          </a:prstGeom>
        </p:spPr>
      </p:pic>
      <p:pic>
        <p:nvPicPr>
          <p:cNvPr id="53" name="Picture 52" descr="Cut sunflowers in buckets">
            <a:extLst>
              <a:ext uri="{FF2B5EF4-FFF2-40B4-BE49-F238E27FC236}">
                <a16:creationId xmlns:a16="http://schemas.microsoft.com/office/drawing/2014/main" id="{26E09EE5-7371-DFB0-19F2-62FAE47029CF}"/>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972556" y="6095869"/>
            <a:ext cx="550301" cy="412726"/>
          </a:xfrm>
          <a:prstGeom prst="rect">
            <a:avLst/>
          </a:prstGeom>
        </p:spPr>
      </p:pic>
      <p:pic>
        <p:nvPicPr>
          <p:cNvPr id="54" name="Picture 53" descr="Puzzle in brain">
            <a:extLst>
              <a:ext uri="{FF2B5EF4-FFF2-40B4-BE49-F238E27FC236}">
                <a16:creationId xmlns:a16="http://schemas.microsoft.com/office/drawing/2014/main" id="{40DD5E40-5E44-54C4-A413-210B62C437A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972556" y="3313136"/>
            <a:ext cx="550301" cy="412726"/>
          </a:xfrm>
          <a:prstGeom prst="rect">
            <a:avLst/>
          </a:prstGeom>
        </p:spPr>
      </p:pic>
      <p:pic>
        <p:nvPicPr>
          <p:cNvPr id="65" name="Picture 64" descr="Puzzle in brain">
            <a:extLst>
              <a:ext uri="{FF2B5EF4-FFF2-40B4-BE49-F238E27FC236}">
                <a16:creationId xmlns:a16="http://schemas.microsoft.com/office/drawing/2014/main" id="{B882A9D8-9DBD-9590-E122-8CADF7C0B11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329155" y="4246753"/>
            <a:ext cx="550301" cy="41272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920498911"/>
              </p:ext>
            </p:extLst>
          </p:nvPr>
        </p:nvGraphicFramePr>
        <p:xfrm>
          <a:off x="2551190" y="585746"/>
          <a:ext cx="8021037" cy="6854658"/>
        </p:xfrm>
        <a:graphic>
          <a:graphicData uri="http://schemas.openxmlformats.org/drawingml/2006/table">
            <a:tbl>
              <a:tblPr/>
              <a:tblGrid>
                <a:gridCol w="1351707">
                  <a:extLst>
                    <a:ext uri="{9D8B030D-6E8A-4147-A177-3AD203B41FA5}">
                      <a16:colId xmlns:a16="http://schemas.microsoft.com/office/drawing/2014/main" val="20000"/>
                    </a:ext>
                  </a:extLst>
                </a:gridCol>
                <a:gridCol w="1674065">
                  <a:extLst>
                    <a:ext uri="{9D8B030D-6E8A-4147-A177-3AD203B41FA5}">
                      <a16:colId xmlns:a16="http://schemas.microsoft.com/office/drawing/2014/main" val="20001"/>
                    </a:ext>
                  </a:extLst>
                </a:gridCol>
                <a:gridCol w="1786850">
                  <a:extLst>
                    <a:ext uri="{9D8B030D-6E8A-4147-A177-3AD203B41FA5}">
                      <a16:colId xmlns:a16="http://schemas.microsoft.com/office/drawing/2014/main" val="20002"/>
                    </a:ext>
                  </a:extLst>
                </a:gridCol>
                <a:gridCol w="1828333">
                  <a:extLst>
                    <a:ext uri="{9D8B030D-6E8A-4147-A177-3AD203B41FA5}">
                      <a16:colId xmlns:a16="http://schemas.microsoft.com/office/drawing/2014/main" val="20003"/>
                    </a:ext>
                  </a:extLst>
                </a:gridCol>
                <a:gridCol w="1380082">
                  <a:extLst>
                    <a:ext uri="{9D8B030D-6E8A-4147-A177-3AD203B41FA5}">
                      <a16:colId xmlns:a16="http://schemas.microsoft.com/office/drawing/2014/main" val="20004"/>
                    </a:ext>
                  </a:extLst>
                </a:gridCol>
              </a:tblGrid>
              <a:tr h="722088">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24/03/2025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25/03/2025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26/03/2025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27/03/2025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400" dirty="0">
                          <a:solidFill>
                            <a:srgbClr val="000000"/>
                          </a:solidFill>
                          <a:latin typeface="DM Sans Bold"/>
                        </a:rPr>
                        <a:t>Friday</a:t>
                      </a:r>
                    </a:p>
                    <a:p>
                      <a:pPr algn="ctr">
                        <a:lnSpc>
                          <a:spcPts val="1928"/>
                        </a:lnSpc>
                        <a:defRPr/>
                      </a:pPr>
                      <a:r>
                        <a:rPr lang="en-US" sz="1400" dirty="0">
                          <a:solidFill>
                            <a:srgbClr val="000000"/>
                          </a:solidFill>
                          <a:latin typeface="DM Sans Bold"/>
                        </a:rPr>
                        <a:t>28/03/2025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20316">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20316">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374028385"/>
                  </a:ext>
                </a:extLst>
              </a:tr>
              <a:tr h="1861246">
                <a:tc>
                  <a:txBody>
                    <a:bodyPr/>
                    <a:lstStyle/>
                    <a:p>
                      <a:pPr algn="ctr"/>
                      <a:r>
                        <a:rPr lang="en-GB" sz="1100" dirty="0"/>
                        <a:t>Non-accredited course: Understanding diversity in society</a:t>
                      </a:r>
                    </a:p>
                    <a:p>
                      <a:pPr algn="ctr"/>
                      <a:r>
                        <a:rPr lang="en-GB" sz="1100" dirty="0"/>
                        <a:t>10:30-12:00</a:t>
                      </a:r>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&amp;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US" sz="1100" dirty="0">
                          <a:solidFill>
                            <a:srgbClr val="000000"/>
                          </a:solidFill>
                          <a:latin typeface="DM Sans"/>
                        </a:rPr>
                        <a:t>Hub Club</a:t>
                      </a:r>
                    </a:p>
                    <a:p>
                      <a:pPr algn="ctr"/>
                      <a:r>
                        <a:rPr lang="en-US" sz="1100" dirty="0">
                          <a:solidFill>
                            <a:srgbClr val="000000"/>
                          </a:solidFill>
                          <a:latin typeface="DM Sans"/>
                        </a:rPr>
                        <a:t>10:30-12:00</a:t>
                      </a:r>
                    </a:p>
                    <a:p>
                      <a:pPr algn="ctr"/>
                      <a:endParaRPr lang="en-US" sz="1100" dirty="0">
                        <a:solidFill>
                          <a:srgbClr val="000000"/>
                        </a:solidFill>
                        <a:latin typeface="DM Sans"/>
                      </a:endParaRPr>
                    </a:p>
                    <a:p>
                      <a:pPr algn="ct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r>
                        <a:rPr lang="en-GB" sz="1050" dirty="0"/>
                        <a:t>Building motivation, resilience and developing a positive attitude session: guest speaker</a:t>
                      </a:r>
                    </a:p>
                    <a:p>
                      <a:pPr algn="ctr"/>
                      <a:r>
                        <a:rPr lang="en-GB" sz="1050" dirty="0"/>
                        <a:t>10:30-12:00</a:t>
                      </a:r>
                    </a:p>
                    <a:p>
                      <a:pPr algn="ctr"/>
                      <a:endParaRPr lang="en-GB" sz="1050"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r>
                        <a:rPr lang="en-US" sz="1100" dirty="0">
                          <a:solidFill>
                            <a:srgbClr val="000000"/>
                          </a:solidFill>
                          <a:latin typeface="DM Sans"/>
                        </a:rPr>
                        <a:t>Ready, Steady, Cook</a:t>
                      </a:r>
                    </a:p>
                    <a:p>
                      <a:pPr algn="ctr">
                        <a:lnSpc>
                          <a:spcPts val="1515"/>
                        </a:lnSpc>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46969004"/>
                  </a:ext>
                </a:extLst>
              </a:tr>
              <a:tr h="620316">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900" dirty="0">
                          <a:solidFill>
                            <a:srgbClr val="000000"/>
                          </a:solidFill>
                          <a:latin typeface="DM Sans"/>
                        </a:rPr>
                        <a:t>Lunch Club</a:t>
                      </a:r>
                    </a:p>
                    <a:p>
                      <a:pPr algn="ctr">
                        <a:lnSpc>
                          <a:spcPts val="1515"/>
                        </a:lnSpc>
                        <a:defRPr/>
                      </a:pPr>
                      <a:r>
                        <a:rPr lang="en-US" sz="9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609065405"/>
                  </a:ext>
                </a:extLst>
              </a:tr>
              <a:tr h="576247">
                <a:tc rowSpan="2">
                  <a:txBody>
                    <a:bodyPr/>
                    <a:lstStyle/>
                    <a:p>
                      <a:pPr algn="ctr">
                        <a:lnSpc>
                          <a:spcPts val="1515"/>
                        </a:lnSpc>
                      </a:pPr>
                      <a:r>
                        <a:rPr lang="en-US" sz="1082" dirty="0">
                          <a:solidFill>
                            <a:srgbClr val="000000"/>
                          </a:solidFill>
                          <a:latin typeface="DM Sans"/>
                        </a:rPr>
                        <a:t>Visual arts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100" dirty="0">
                          <a:latin typeface="DM Sans" pitchFamily="2" charset="0"/>
                        </a:rPr>
                        <a:t>Lego Nostalgia</a:t>
                      </a:r>
                    </a:p>
                    <a:p>
                      <a:pPr algn="ctr"/>
                      <a:r>
                        <a:rPr lang="en-GB" sz="1100" dirty="0">
                          <a:latin typeface="DM Sans" pitchFamily="2" charset="0"/>
                        </a:rPr>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2">
                  <a:txBody>
                    <a:bodyPr/>
                    <a:lstStyle/>
                    <a:p>
                      <a:pPr algn="ctr"/>
                      <a:r>
                        <a:rPr lang="en-GB" sz="1100" dirty="0">
                          <a:latin typeface="DM Sans" pitchFamily="2" charset="0"/>
                        </a:rPr>
                        <a:t>DWP</a:t>
                      </a:r>
                    </a:p>
                    <a:p>
                      <a:pPr algn="ctr"/>
                      <a:r>
                        <a:rPr lang="en-GB" sz="1100" dirty="0">
                          <a:latin typeface="DM Sans" pitchFamily="2" charset="0"/>
                        </a:rPr>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050" dirty="0">
                          <a:latin typeface="DM Sans" pitchFamily="2" charset="0"/>
                        </a:rPr>
                        <a:t>Liverpool in work</a:t>
                      </a:r>
                    </a:p>
                    <a:p>
                      <a:pPr algn="ctr"/>
                      <a:r>
                        <a:rPr lang="en-GB" sz="1050" dirty="0">
                          <a:latin typeface="DM Sans" pitchFamily="2" charset="0"/>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2">
                  <a:txBody>
                    <a:bodyPr/>
                    <a:lstStyle/>
                    <a:p>
                      <a:pPr algn="ctr"/>
                      <a:endParaRPr lang="en-GB" sz="1000" dirty="0">
                        <a:latin typeface="DM Sans" pitchFamily="2" charset="0"/>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Say it in a song! Music session 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0211496"/>
                  </a:ext>
                </a:extLst>
              </a:tr>
              <a:tr h="766157">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ts val="1515"/>
                        </a:lnSpc>
                      </a:pPr>
                      <a:r>
                        <a:rPr lang="en-US" sz="1000" dirty="0">
                          <a:solidFill>
                            <a:srgbClr val="000000"/>
                          </a:solidFill>
                          <a:latin typeface="DM Sans"/>
                        </a:rPr>
                        <a:t>Plan our gardening sessions: digital literacy</a:t>
                      </a:r>
                    </a:p>
                    <a:p>
                      <a:pPr algn="ctr"/>
                      <a:r>
                        <a:rPr lang="en-GB" sz="1000" dirty="0">
                          <a:latin typeface="DM Sans" pitchFamily="2" charset="0"/>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tc>
                <a:extLst>
                  <a:ext uri="{0D108BD9-81ED-4DB2-BD59-A6C34878D82A}">
                    <a16:rowId xmlns:a16="http://schemas.microsoft.com/office/drawing/2014/main" val="755411547"/>
                  </a:ext>
                </a:extLst>
              </a:tr>
              <a:tr h="883024">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Interview Prep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200" dirty="0"/>
                        <a:t>Non-accredited course: Healthy Living</a:t>
                      </a:r>
                    </a:p>
                    <a:p>
                      <a:pPr algn="ctr"/>
                      <a:r>
                        <a:rPr lang="en-GB" sz="1200" dirty="0"/>
                        <a:t> 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DM Sans" pitchFamily="2" charset="0"/>
                        </a:rPr>
                        <a:t>Disclosure Letter Writing</a:t>
                      </a:r>
                    </a:p>
                    <a:p>
                      <a:pPr algn="ctr"/>
                      <a:r>
                        <a:rPr lang="en-GB" sz="1100" dirty="0">
                          <a:latin typeface="DM Sans" pitchFamily="2" charset="0"/>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050" dirty="0">
                          <a:latin typeface="DM Sans" pitchFamily="2" charset="0"/>
                        </a:rPr>
                        <a:t>Job Searching </a:t>
                      </a:r>
                    </a:p>
                    <a:p>
                      <a:pPr algn="ctr"/>
                      <a:r>
                        <a:rPr lang="en-GB" sz="1050" dirty="0">
                          <a:latin typeface="DM Sans" pitchFamily="2" charset="0"/>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35207892"/>
                  </a:ext>
                </a:extLst>
              </a:tr>
            </a:tbl>
          </a:graphicData>
        </a:graphic>
      </p:graphicFrame>
      <p:grpSp>
        <p:nvGrpSpPr>
          <p:cNvPr id="3" name="Group 3"/>
          <p:cNvGrpSpPr/>
          <p:nvPr/>
        </p:nvGrpSpPr>
        <p:grpSpPr>
          <a:xfrm>
            <a:off x="184646" y="1589490"/>
            <a:ext cx="2222539" cy="4582471"/>
            <a:chOff x="0" y="0"/>
            <a:chExt cx="86877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TextBox 5"/>
            <p:cNvSpPr txBox="1"/>
            <p:nvPr/>
          </p:nvSpPr>
          <p:spPr>
            <a:xfrm>
              <a:off x="0" y="-28575"/>
              <a:ext cx="868775" cy="1697876"/>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sng" strike="noStrike" kern="1200" cap="none" spc="0" normalizeH="0" baseline="0" noProof="0" dirty="0">
                <a:ln>
                  <a:noFill/>
                </a:ln>
                <a:solidFill>
                  <a:srgbClr val="FFFFFF"/>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DM Sans" pitchFamily="2" charset="0"/>
              </a:endParaRPr>
            </a:p>
            <a:p>
              <a:pPr algn="ctr">
                <a:lnSpc>
                  <a:spcPts val="2379"/>
                </a:lnSpc>
                <a:defRPr/>
              </a:pPr>
              <a:r>
                <a:rPr kumimoji="0" lang="en-US" sz="1100" b="0" i="0" u="none" strike="noStrike" kern="1200" cap="none" spc="0" normalizeH="0" baseline="0" noProof="0" dirty="0">
                  <a:ln>
                    <a:noFill/>
                  </a:ln>
                  <a:solidFill>
                    <a:srgbClr val="FFFFFF"/>
                  </a:solidFill>
                  <a:effectLst/>
                  <a:uLnTx/>
                  <a:uFillTx/>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prstClr val="white"/>
                  </a:solidFill>
                  <a:latin typeface="DM Sans" pitchFamily="2" charset="0"/>
                </a:rPr>
                <a:t>Phone numbers: </a:t>
              </a:r>
              <a:r>
                <a:rPr lang="en-GB" sz="1050" dirty="0">
                  <a:solidFill>
                    <a:schemeClr val="bg1"/>
                  </a:solidFill>
                  <a:effectLst/>
                  <a:latin typeface="Calibri" panose="020F0502020204030204" pitchFamily="34" charset="0"/>
                  <a:ea typeface="Calibri" panose="020F0502020204030204" pitchFamily="34" charset="0"/>
                </a:rPr>
                <a:t>07341 604133</a:t>
              </a:r>
              <a:endParaRPr lang="en-GB" sz="1050" dirty="0">
                <a:solidFill>
                  <a:schemeClr val="bg1"/>
                </a:solidFill>
                <a:latin typeface="DM Sans" pitchFamily="2" charset="0"/>
              </a:endParaRPr>
            </a:p>
            <a:p>
              <a:pPr algn="ctr">
                <a:lnSpc>
                  <a:spcPts val="2379"/>
                </a:lnSpc>
                <a:defRPr/>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Wellbeing sessions introduce to participants new ways of self-care, improving wellbeing and understanding of their own feelings. Non-accredited courses introduce new topics to participants and offer a guided-learning environment, where they can gain detailed knowledge about different subjects.</a:t>
              </a:r>
              <a:endParaRPr kumimoji="0" lang="en-US" sz="1050" b="0" i="0" u="none" strike="noStrike" kern="1200" cap="none" spc="0" normalizeH="0" baseline="0" noProof="0" dirty="0">
                <a:ln>
                  <a:noFill/>
                </a:ln>
                <a:solidFill>
                  <a:prstClr val="white"/>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FFFFFF"/>
                </a:solidFill>
                <a:effectLst/>
                <a:uLnTx/>
                <a:uFillTx/>
                <a:latin typeface="DM Sans"/>
                <a:ea typeface="+mn-ea"/>
                <a:cs typeface="+mn-cs"/>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none" strike="noStrike" kern="1200" cap="none" spc="0" normalizeH="0" baseline="0" noProof="0" dirty="0">
                <a:ln>
                  <a:noFill/>
                </a:ln>
                <a:solidFill>
                  <a:srgbClr val="FFFFFF"/>
                </a:solidFill>
                <a:effectLst/>
                <a:uLnTx/>
                <a:uFillTx/>
                <a:latin typeface="DM Sans"/>
                <a:ea typeface="+mn-ea"/>
                <a:cs typeface="+mn-c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4" name="TextBox 64"/>
            <p:cNvSpPr txBox="1"/>
            <p:nvPr/>
          </p:nvSpPr>
          <p:spPr>
            <a:xfrm>
              <a:off x="76200" y="47625"/>
              <a:ext cx="660400" cy="688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9" name="TextBox 69"/>
          <p:cNvSpPr txBox="1"/>
          <p:nvPr/>
        </p:nvSpPr>
        <p:spPr>
          <a:xfrm>
            <a:off x="2551190" y="89855"/>
            <a:ext cx="5478970" cy="573875"/>
          </a:xfrm>
          <a:prstGeom prst="rect">
            <a:avLst/>
          </a:prstGeom>
        </p:spPr>
        <p:txBody>
          <a:bodyPr wrap="square" lIns="0" tIns="0" rIns="0" bIns="0" rtlCol="0" anchor="t">
            <a:spAutoFit/>
          </a:bodyPr>
          <a:lstStyle/>
          <a:p>
            <a:pPr marL="0" marR="0" lvl="0" indent="0" algn="l" defTabSz="914400" rtl="0" eaLnBrk="1" fontAlgn="auto" latinLnBrk="0" hangingPunct="1">
              <a:lnSpc>
                <a:spcPts val="4899"/>
              </a:lnSpc>
              <a:spcBef>
                <a:spcPct val="0"/>
              </a:spcBef>
              <a:spcAft>
                <a:spcPts val="0"/>
              </a:spcAft>
              <a:buClrTx/>
              <a:buSzTx/>
              <a:buFontTx/>
              <a:buNone/>
              <a:tabLst/>
              <a:defRPr/>
            </a:pPr>
            <a:r>
              <a:rPr kumimoji="0" lang="en-US" sz="2800" b="0" i="0" u="sng" strike="noStrike" kern="1200" cap="none" spc="0" normalizeH="0" baseline="0" noProof="0" dirty="0">
                <a:ln>
                  <a:noFill/>
                </a:ln>
                <a:solidFill>
                  <a:srgbClr val="000000"/>
                </a:solidFill>
                <a:effectLst/>
                <a:uLnTx/>
                <a:uFillTx/>
                <a:latin typeface="DM Sans Bold"/>
                <a:ea typeface="+mn-ea"/>
                <a:cs typeface="+mn-cs"/>
              </a:rPr>
              <a:t>LIVERPOOL </a:t>
            </a:r>
            <a:r>
              <a:rPr lang="en-US" sz="2800" u="sng" dirty="0">
                <a:solidFill>
                  <a:srgbClr val="000000"/>
                </a:solidFill>
                <a:latin typeface="DM Sans Bold"/>
              </a:rPr>
              <a:t>MARCH</a:t>
            </a:r>
            <a:r>
              <a:rPr kumimoji="0" lang="en-US" sz="2800" b="0" i="0" u="sng" strike="noStrike" kern="1200" cap="none" spc="0" normalizeH="0" baseline="0" noProof="0" dirty="0">
                <a:ln>
                  <a:noFill/>
                </a:ln>
                <a:solidFill>
                  <a:srgbClr val="000000"/>
                </a:solidFill>
                <a:effectLst/>
                <a:uLnTx/>
                <a:uFillTx/>
                <a:latin typeface="DM Sans Bold"/>
                <a:ea typeface="+mn-ea"/>
                <a:cs typeface="+mn-cs"/>
              </a:rPr>
              <a:t> - WEEK 4</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DM Sans"/>
                <a:ea typeface="+mn-ea"/>
                <a:cs typeface="+mn-c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marL="0" marR="0" lvl="0" indent="0" algn="ctr" defTabSz="914400" rtl="0" eaLnBrk="1" fontAlgn="auto" latinLnBrk="0" hangingPunct="1">
                <a:lnSpc>
                  <a:spcPts val="877"/>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000000"/>
                  </a:solidFill>
                  <a:effectLst/>
                  <a:uLnTx/>
                  <a:uFillTx/>
                  <a:latin typeface="DM Sans"/>
                  <a:ea typeface="+mn-ea"/>
                  <a:cs typeface="+mn-cs"/>
                </a:rPr>
                <a:t>This </a:t>
              </a:r>
              <a:r>
                <a:rPr kumimoji="0" lang="en-US" sz="750" b="0" i="0" u="none" strike="noStrike" kern="1200" cap="none" spc="0" normalizeH="0" baseline="0" noProof="0" dirty="0" err="1">
                  <a:ln>
                    <a:noFill/>
                  </a:ln>
                  <a:solidFill>
                    <a:srgbClr val="000000"/>
                  </a:solidFill>
                  <a:effectLst/>
                  <a:uLnTx/>
                  <a:uFillTx/>
                  <a:latin typeface="DM Sans"/>
                  <a:ea typeface="+mn-ea"/>
                  <a:cs typeface="+mn-cs"/>
                </a:rPr>
                <a:t>programme</a:t>
              </a:r>
              <a:r>
                <a:rPr kumimoji="0" lang="en-US" sz="750" b="0" i="0" u="none" strike="noStrike" kern="1200" cap="none" spc="0" normalizeH="0" baseline="0" noProof="0" dirty="0">
                  <a:ln>
                    <a:noFill/>
                  </a:ln>
                  <a:solidFill>
                    <a:srgbClr val="000000"/>
                  </a:solidFill>
                  <a:effectLst/>
                  <a:uLnTx/>
                  <a:uFillTx/>
                  <a:latin typeface="DM Sans"/>
                  <a:ea typeface="+mn-ea"/>
                  <a:cs typeface="+mn-cs"/>
                </a:rPr>
                <a:t> is delivered by HMPPS CFO</a:t>
              </a:r>
            </a:p>
          </p:txBody>
        </p:sp>
      </p:grpSp>
      <p:pic>
        <p:nvPicPr>
          <p:cNvPr id="8" name="Picture 2" descr="GC_Landscape_RGB">
            <a:extLst>
              <a:ext uri="{FF2B5EF4-FFF2-40B4-BE49-F238E27FC236}">
                <a16:creationId xmlns:a16="http://schemas.microsoft.com/office/drawing/2014/main" id="{13A41EAC-200E-E49E-30F5-015DFD8EE6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9938" y="155104"/>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oup 65">
            <a:extLst>
              <a:ext uri="{FF2B5EF4-FFF2-40B4-BE49-F238E27FC236}">
                <a16:creationId xmlns:a16="http://schemas.microsoft.com/office/drawing/2014/main" id="{CEB46310-9259-8CA5-7498-54C10A75B03E}"/>
              </a:ext>
            </a:extLst>
          </p:cNvPr>
          <p:cNvGrpSpPr/>
          <p:nvPr/>
        </p:nvGrpSpPr>
        <p:grpSpPr>
          <a:xfrm>
            <a:off x="3604132" y="7207652"/>
            <a:ext cx="220832" cy="193228"/>
            <a:chOff x="0" y="0"/>
            <a:chExt cx="812800" cy="711200"/>
          </a:xfrm>
        </p:grpSpPr>
        <p:sp>
          <p:nvSpPr>
            <p:cNvPr id="13" name="Freeform 66">
              <a:extLst>
                <a:ext uri="{FF2B5EF4-FFF2-40B4-BE49-F238E27FC236}">
                  <a16:creationId xmlns:a16="http://schemas.microsoft.com/office/drawing/2014/main" id="{07C93FAB-FBFF-9D06-59C1-678353A9615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4" name="TextBox 67">
              <a:extLst>
                <a:ext uri="{FF2B5EF4-FFF2-40B4-BE49-F238E27FC236}">
                  <a16:creationId xmlns:a16="http://schemas.microsoft.com/office/drawing/2014/main" id="{99449829-8D01-48FF-19AA-618BC3DF01C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5" name="Group 65">
            <a:extLst>
              <a:ext uri="{FF2B5EF4-FFF2-40B4-BE49-F238E27FC236}">
                <a16:creationId xmlns:a16="http://schemas.microsoft.com/office/drawing/2014/main" id="{9DD37E0B-9737-B144-75D2-991C4300279F}"/>
              </a:ext>
            </a:extLst>
          </p:cNvPr>
          <p:cNvGrpSpPr/>
          <p:nvPr/>
        </p:nvGrpSpPr>
        <p:grpSpPr>
          <a:xfrm>
            <a:off x="3630385" y="6299592"/>
            <a:ext cx="220832" cy="193228"/>
            <a:chOff x="0" y="0"/>
            <a:chExt cx="812800" cy="711200"/>
          </a:xfrm>
        </p:grpSpPr>
        <p:sp>
          <p:nvSpPr>
            <p:cNvPr id="16" name="Freeform 66">
              <a:extLst>
                <a:ext uri="{FF2B5EF4-FFF2-40B4-BE49-F238E27FC236}">
                  <a16:creationId xmlns:a16="http://schemas.microsoft.com/office/drawing/2014/main" id="{779A420D-35C7-D3FF-41F2-09BDC38136C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7" name="TextBox 67">
              <a:extLst>
                <a:ext uri="{FF2B5EF4-FFF2-40B4-BE49-F238E27FC236}">
                  <a16:creationId xmlns:a16="http://schemas.microsoft.com/office/drawing/2014/main" id="{5ABE52B9-2929-BE89-BFCD-8E470397C8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9" name="Group 65">
            <a:extLst>
              <a:ext uri="{FF2B5EF4-FFF2-40B4-BE49-F238E27FC236}">
                <a16:creationId xmlns:a16="http://schemas.microsoft.com/office/drawing/2014/main" id="{DFEB65E8-C4A1-50CA-4A9B-32F7E173D02B}"/>
              </a:ext>
            </a:extLst>
          </p:cNvPr>
          <p:cNvGrpSpPr/>
          <p:nvPr/>
        </p:nvGrpSpPr>
        <p:grpSpPr>
          <a:xfrm>
            <a:off x="8906580" y="7164055"/>
            <a:ext cx="220832" cy="193228"/>
            <a:chOff x="0" y="0"/>
            <a:chExt cx="812800" cy="711200"/>
          </a:xfrm>
        </p:grpSpPr>
        <p:sp>
          <p:nvSpPr>
            <p:cNvPr id="30" name="Freeform 66">
              <a:extLst>
                <a:ext uri="{FF2B5EF4-FFF2-40B4-BE49-F238E27FC236}">
                  <a16:creationId xmlns:a16="http://schemas.microsoft.com/office/drawing/2014/main" id="{12F3E152-1834-4F60-E54E-ACC689C8556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6884F4CA-63D4-43AE-FE95-47D042EE6B5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2" name="Group 65">
            <a:extLst>
              <a:ext uri="{FF2B5EF4-FFF2-40B4-BE49-F238E27FC236}">
                <a16:creationId xmlns:a16="http://schemas.microsoft.com/office/drawing/2014/main" id="{9D2CE91A-DE8D-71A8-8CBA-6BB738D4A901}"/>
              </a:ext>
            </a:extLst>
          </p:cNvPr>
          <p:cNvGrpSpPr/>
          <p:nvPr/>
        </p:nvGrpSpPr>
        <p:grpSpPr>
          <a:xfrm>
            <a:off x="5304789" y="7200646"/>
            <a:ext cx="220832" cy="193228"/>
            <a:chOff x="0" y="0"/>
            <a:chExt cx="812800" cy="711200"/>
          </a:xfrm>
        </p:grpSpPr>
        <p:sp>
          <p:nvSpPr>
            <p:cNvPr id="33" name="Freeform 66">
              <a:extLst>
                <a:ext uri="{FF2B5EF4-FFF2-40B4-BE49-F238E27FC236}">
                  <a16:creationId xmlns:a16="http://schemas.microsoft.com/office/drawing/2014/main" id="{9F5C72E9-D521-6700-670F-FE5F553222C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618E5EC6-AE60-2358-59F6-49C8B0500BE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5" name="Group 65">
            <a:extLst>
              <a:ext uri="{FF2B5EF4-FFF2-40B4-BE49-F238E27FC236}">
                <a16:creationId xmlns:a16="http://schemas.microsoft.com/office/drawing/2014/main" id="{B9FA9BF1-7083-06D3-A0B6-63BC7D0D3F84}"/>
              </a:ext>
            </a:extLst>
          </p:cNvPr>
          <p:cNvGrpSpPr/>
          <p:nvPr/>
        </p:nvGrpSpPr>
        <p:grpSpPr>
          <a:xfrm>
            <a:off x="5285556" y="4232484"/>
            <a:ext cx="220832" cy="193228"/>
            <a:chOff x="0" y="0"/>
            <a:chExt cx="812800" cy="711200"/>
          </a:xfrm>
        </p:grpSpPr>
        <p:sp>
          <p:nvSpPr>
            <p:cNvPr id="49" name="Freeform 66">
              <a:extLst>
                <a:ext uri="{FF2B5EF4-FFF2-40B4-BE49-F238E27FC236}">
                  <a16:creationId xmlns:a16="http://schemas.microsoft.com/office/drawing/2014/main" id="{AAA61CD2-467B-8F29-2270-52FBCFFA3E3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0" name="TextBox 67">
              <a:extLst>
                <a:ext uri="{FF2B5EF4-FFF2-40B4-BE49-F238E27FC236}">
                  <a16:creationId xmlns:a16="http://schemas.microsoft.com/office/drawing/2014/main" id="{DFFBE328-16CF-796B-8FD0-673CF323EB5D}"/>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51" name="Picture 50" descr="Assorted colorful toy blocks">
            <a:extLst>
              <a:ext uri="{FF2B5EF4-FFF2-40B4-BE49-F238E27FC236}">
                <a16:creationId xmlns:a16="http://schemas.microsoft.com/office/drawing/2014/main" id="{D253FE20-0084-C532-ACD8-A461BC1E4C67}"/>
              </a:ext>
            </a:extLst>
          </p:cNvPr>
          <p:cNvPicPr>
            <a:picLocks noChangeAspect="1"/>
          </p:cNvPicPr>
          <p:nvPr/>
        </p:nvPicPr>
        <p:blipFill>
          <a:blip r:embed="rId4" cstate="print">
            <a:extLst>
              <a:ext uri="{BEBA8EAE-BF5A-486C-A8C5-ECC9F3942E4B}">
                <a14:imgProps xmlns:a14="http://schemas.microsoft.com/office/drawing/2010/main">
                  <a14:imgLayer r:embed="rId5">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434656" y="6082753"/>
            <a:ext cx="549911" cy="366571"/>
          </a:xfrm>
          <a:prstGeom prst="rect">
            <a:avLst/>
          </a:prstGeom>
        </p:spPr>
      </p:pic>
      <p:grpSp>
        <p:nvGrpSpPr>
          <p:cNvPr id="52" name="Group 65">
            <a:extLst>
              <a:ext uri="{FF2B5EF4-FFF2-40B4-BE49-F238E27FC236}">
                <a16:creationId xmlns:a16="http://schemas.microsoft.com/office/drawing/2014/main" id="{0482B199-A355-3CAD-D028-7812C5B52C5B}"/>
              </a:ext>
            </a:extLst>
          </p:cNvPr>
          <p:cNvGrpSpPr/>
          <p:nvPr/>
        </p:nvGrpSpPr>
        <p:grpSpPr>
          <a:xfrm>
            <a:off x="5316778" y="6344966"/>
            <a:ext cx="220832" cy="193228"/>
            <a:chOff x="0" y="0"/>
            <a:chExt cx="812800" cy="711200"/>
          </a:xfrm>
        </p:grpSpPr>
        <p:sp>
          <p:nvSpPr>
            <p:cNvPr id="53" name="Freeform 66">
              <a:extLst>
                <a:ext uri="{FF2B5EF4-FFF2-40B4-BE49-F238E27FC236}">
                  <a16:creationId xmlns:a16="http://schemas.microsoft.com/office/drawing/2014/main" id="{55B43E8D-DE33-4C76-A3C2-11364E9C090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F6F195CC-EB8C-54B2-766B-068FCAD5BEE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57" name="Group 62">
            <a:extLst>
              <a:ext uri="{FF2B5EF4-FFF2-40B4-BE49-F238E27FC236}">
                <a16:creationId xmlns:a16="http://schemas.microsoft.com/office/drawing/2014/main" id="{7BD72BC3-7BDE-1AF3-AD54-1AA3CA1D968C}"/>
              </a:ext>
            </a:extLst>
          </p:cNvPr>
          <p:cNvGrpSpPr/>
          <p:nvPr/>
        </p:nvGrpSpPr>
        <p:grpSpPr>
          <a:xfrm>
            <a:off x="5293719" y="1715996"/>
            <a:ext cx="242972" cy="242972"/>
            <a:chOff x="0" y="0"/>
            <a:chExt cx="812800" cy="812800"/>
          </a:xfrm>
        </p:grpSpPr>
        <p:sp>
          <p:nvSpPr>
            <p:cNvPr id="58" name="Freeform 63">
              <a:extLst>
                <a:ext uri="{FF2B5EF4-FFF2-40B4-BE49-F238E27FC236}">
                  <a16:creationId xmlns:a16="http://schemas.microsoft.com/office/drawing/2014/main" id="{A401E012-A873-104A-C5DD-AFFF24556A7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9" name="TextBox 64">
              <a:extLst>
                <a:ext uri="{FF2B5EF4-FFF2-40B4-BE49-F238E27FC236}">
                  <a16:creationId xmlns:a16="http://schemas.microsoft.com/office/drawing/2014/main" id="{D20E2485-6EFD-F64C-B6D9-8597E00CC49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9" name="Group 65">
            <a:extLst>
              <a:ext uri="{FF2B5EF4-FFF2-40B4-BE49-F238E27FC236}">
                <a16:creationId xmlns:a16="http://schemas.microsoft.com/office/drawing/2014/main" id="{AAD6B06A-1D62-1340-62AF-DFFEBA434728}"/>
              </a:ext>
            </a:extLst>
          </p:cNvPr>
          <p:cNvGrpSpPr/>
          <p:nvPr/>
        </p:nvGrpSpPr>
        <p:grpSpPr>
          <a:xfrm>
            <a:off x="10287922" y="1742962"/>
            <a:ext cx="220832" cy="193228"/>
            <a:chOff x="0" y="0"/>
            <a:chExt cx="812800" cy="711200"/>
          </a:xfrm>
        </p:grpSpPr>
        <p:sp>
          <p:nvSpPr>
            <p:cNvPr id="23" name="Freeform 66">
              <a:extLst>
                <a:ext uri="{FF2B5EF4-FFF2-40B4-BE49-F238E27FC236}">
                  <a16:creationId xmlns:a16="http://schemas.microsoft.com/office/drawing/2014/main" id="{34E49C3E-9350-063B-D8F2-0743579C27D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4" name="TextBox 67">
              <a:extLst>
                <a:ext uri="{FF2B5EF4-FFF2-40B4-BE49-F238E27FC236}">
                  <a16:creationId xmlns:a16="http://schemas.microsoft.com/office/drawing/2014/main" id="{7C47239D-E8DD-2470-B812-1D0847E97251}"/>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25" name="Group 65">
            <a:extLst>
              <a:ext uri="{FF2B5EF4-FFF2-40B4-BE49-F238E27FC236}">
                <a16:creationId xmlns:a16="http://schemas.microsoft.com/office/drawing/2014/main" id="{C26EBDD2-ADD3-14CF-2B96-B15C14F9A70D}"/>
              </a:ext>
            </a:extLst>
          </p:cNvPr>
          <p:cNvGrpSpPr/>
          <p:nvPr/>
        </p:nvGrpSpPr>
        <p:grpSpPr>
          <a:xfrm>
            <a:off x="3632535" y="1828281"/>
            <a:ext cx="220832" cy="193228"/>
            <a:chOff x="0" y="0"/>
            <a:chExt cx="812800" cy="711200"/>
          </a:xfrm>
        </p:grpSpPr>
        <p:sp>
          <p:nvSpPr>
            <p:cNvPr id="27" name="Freeform 66">
              <a:extLst>
                <a:ext uri="{FF2B5EF4-FFF2-40B4-BE49-F238E27FC236}">
                  <a16:creationId xmlns:a16="http://schemas.microsoft.com/office/drawing/2014/main" id="{47392B7B-99A5-DAFC-A0D8-ADA1A330097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37" name="TextBox 67">
              <a:extLst>
                <a:ext uri="{FF2B5EF4-FFF2-40B4-BE49-F238E27FC236}">
                  <a16:creationId xmlns:a16="http://schemas.microsoft.com/office/drawing/2014/main" id="{DF899FE1-09A3-E8DA-A01C-E2CECA40F9A0}"/>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39" name="Freeform 63">
            <a:extLst>
              <a:ext uri="{FF2B5EF4-FFF2-40B4-BE49-F238E27FC236}">
                <a16:creationId xmlns:a16="http://schemas.microsoft.com/office/drawing/2014/main" id="{731EB58A-46E3-9E5D-FEE7-6C22862A8C1A}"/>
              </a:ext>
            </a:extLst>
          </p:cNvPr>
          <p:cNvSpPr/>
          <p:nvPr/>
        </p:nvSpPr>
        <p:spPr>
          <a:xfrm>
            <a:off x="7069232" y="1711725"/>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44" name="Group 65">
            <a:extLst>
              <a:ext uri="{FF2B5EF4-FFF2-40B4-BE49-F238E27FC236}">
                <a16:creationId xmlns:a16="http://schemas.microsoft.com/office/drawing/2014/main" id="{49B0C945-CFE1-8298-0809-637BBEBF889D}"/>
              </a:ext>
            </a:extLst>
          </p:cNvPr>
          <p:cNvGrpSpPr/>
          <p:nvPr/>
        </p:nvGrpSpPr>
        <p:grpSpPr>
          <a:xfrm>
            <a:off x="8899216" y="4244159"/>
            <a:ext cx="220832" cy="193228"/>
            <a:chOff x="0" y="0"/>
            <a:chExt cx="812800" cy="711200"/>
          </a:xfrm>
        </p:grpSpPr>
        <p:sp>
          <p:nvSpPr>
            <p:cNvPr id="55" name="Freeform 66">
              <a:extLst>
                <a:ext uri="{FF2B5EF4-FFF2-40B4-BE49-F238E27FC236}">
                  <a16:creationId xmlns:a16="http://schemas.microsoft.com/office/drawing/2014/main" id="{7D229D14-96CD-4152-2BB2-1BA4DC26F8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6" name="TextBox 67">
              <a:extLst>
                <a:ext uri="{FF2B5EF4-FFF2-40B4-BE49-F238E27FC236}">
                  <a16:creationId xmlns:a16="http://schemas.microsoft.com/office/drawing/2014/main" id="{D4987DB4-963B-83E4-0510-9B659C54689C}"/>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83" name="Group 65">
            <a:extLst>
              <a:ext uri="{FF2B5EF4-FFF2-40B4-BE49-F238E27FC236}">
                <a16:creationId xmlns:a16="http://schemas.microsoft.com/office/drawing/2014/main" id="{C4F9C3CF-8452-F479-A799-5B6355C97FD9}"/>
              </a:ext>
            </a:extLst>
          </p:cNvPr>
          <p:cNvGrpSpPr/>
          <p:nvPr/>
        </p:nvGrpSpPr>
        <p:grpSpPr>
          <a:xfrm>
            <a:off x="10277551" y="7226596"/>
            <a:ext cx="220832" cy="193228"/>
            <a:chOff x="0" y="0"/>
            <a:chExt cx="812800" cy="711200"/>
          </a:xfrm>
        </p:grpSpPr>
        <p:sp>
          <p:nvSpPr>
            <p:cNvPr id="84" name="Freeform 66">
              <a:extLst>
                <a:ext uri="{FF2B5EF4-FFF2-40B4-BE49-F238E27FC236}">
                  <a16:creationId xmlns:a16="http://schemas.microsoft.com/office/drawing/2014/main" id="{B03D002E-5D53-3220-97A4-A8AC09139C3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5" name="TextBox 67">
              <a:extLst>
                <a:ext uri="{FF2B5EF4-FFF2-40B4-BE49-F238E27FC236}">
                  <a16:creationId xmlns:a16="http://schemas.microsoft.com/office/drawing/2014/main" id="{AF88EDCA-2F68-A61D-2C8A-9DD917A7202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86" name="Group 62">
            <a:extLst>
              <a:ext uri="{FF2B5EF4-FFF2-40B4-BE49-F238E27FC236}">
                <a16:creationId xmlns:a16="http://schemas.microsoft.com/office/drawing/2014/main" id="{91493E65-F142-2AA0-F553-A822A3F241B4}"/>
              </a:ext>
            </a:extLst>
          </p:cNvPr>
          <p:cNvGrpSpPr/>
          <p:nvPr/>
        </p:nvGrpSpPr>
        <p:grpSpPr>
          <a:xfrm>
            <a:off x="10303285" y="4229922"/>
            <a:ext cx="242972" cy="242972"/>
            <a:chOff x="0" y="0"/>
            <a:chExt cx="812800" cy="812800"/>
          </a:xfrm>
        </p:grpSpPr>
        <p:sp>
          <p:nvSpPr>
            <p:cNvPr id="87" name="Freeform 63">
              <a:extLst>
                <a:ext uri="{FF2B5EF4-FFF2-40B4-BE49-F238E27FC236}">
                  <a16:creationId xmlns:a16="http://schemas.microsoft.com/office/drawing/2014/main" id="{CF0C8678-6E69-AE05-25D0-610C1DC8448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8" name="TextBox 64">
              <a:extLst>
                <a:ext uri="{FF2B5EF4-FFF2-40B4-BE49-F238E27FC236}">
                  <a16:creationId xmlns:a16="http://schemas.microsoft.com/office/drawing/2014/main" id="{43BE7319-4DE0-8C2B-82FA-26FCC69A059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7B5A5DDC-2C61-681F-5508-29FFA046EF9A}"/>
              </a:ext>
            </a:extLst>
          </p:cNvPr>
          <p:cNvGrpSpPr/>
          <p:nvPr/>
        </p:nvGrpSpPr>
        <p:grpSpPr>
          <a:xfrm>
            <a:off x="8927401" y="5530899"/>
            <a:ext cx="220832" cy="193228"/>
            <a:chOff x="0" y="0"/>
            <a:chExt cx="812800" cy="711200"/>
          </a:xfrm>
        </p:grpSpPr>
        <p:sp>
          <p:nvSpPr>
            <p:cNvPr id="19" name="Freeform 66">
              <a:extLst>
                <a:ext uri="{FF2B5EF4-FFF2-40B4-BE49-F238E27FC236}">
                  <a16:creationId xmlns:a16="http://schemas.microsoft.com/office/drawing/2014/main" id="{15F550FF-738D-7E25-0951-E5EF6BA4EB6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F7F10C72-1CF8-3EAC-0420-0168DEE475A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0" name="Group 65">
            <a:extLst>
              <a:ext uri="{FF2B5EF4-FFF2-40B4-BE49-F238E27FC236}">
                <a16:creationId xmlns:a16="http://schemas.microsoft.com/office/drawing/2014/main" id="{1C0C7772-6A90-8EF9-43C4-84B2018217E5}"/>
              </a:ext>
            </a:extLst>
          </p:cNvPr>
          <p:cNvGrpSpPr/>
          <p:nvPr/>
        </p:nvGrpSpPr>
        <p:grpSpPr>
          <a:xfrm>
            <a:off x="7080302" y="7164055"/>
            <a:ext cx="220832" cy="193228"/>
            <a:chOff x="0" y="0"/>
            <a:chExt cx="812800" cy="711200"/>
          </a:xfrm>
        </p:grpSpPr>
        <p:sp>
          <p:nvSpPr>
            <p:cNvPr id="101" name="Freeform 66">
              <a:extLst>
                <a:ext uri="{FF2B5EF4-FFF2-40B4-BE49-F238E27FC236}">
                  <a16:creationId xmlns:a16="http://schemas.microsoft.com/office/drawing/2014/main" id="{C07EB394-7ABE-1AAB-C360-D105294C148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2" name="TextBox 67">
              <a:extLst>
                <a:ext uri="{FF2B5EF4-FFF2-40B4-BE49-F238E27FC236}">
                  <a16:creationId xmlns:a16="http://schemas.microsoft.com/office/drawing/2014/main" id="{30CA67D9-1C78-11C3-CB61-3B993B1FDA3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60" name="Picture 59" descr="A close up of a logo&#10;&#10;Description automatically generated">
            <a:extLst>
              <a:ext uri="{FF2B5EF4-FFF2-40B4-BE49-F238E27FC236}">
                <a16:creationId xmlns:a16="http://schemas.microsoft.com/office/drawing/2014/main" id="{0E63E81C-2982-3411-492F-35387335D9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95868" y="143252"/>
            <a:ext cx="1148311" cy="365119"/>
          </a:xfrm>
          <a:prstGeom prst="rect">
            <a:avLst/>
          </a:prstGeom>
        </p:spPr>
      </p:pic>
      <p:grpSp>
        <p:nvGrpSpPr>
          <p:cNvPr id="96" name="Group 65">
            <a:extLst>
              <a:ext uri="{FF2B5EF4-FFF2-40B4-BE49-F238E27FC236}">
                <a16:creationId xmlns:a16="http://schemas.microsoft.com/office/drawing/2014/main" id="{6C275561-870A-4307-78FD-86F2719878B3}"/>
              </a:ext>
            </a:extLst>
          </p:cNvPr>
          <p:cNvGrpSpPr/>
          <p:nvPr/>
        </p:nvGrpSpPr>
        <p:grpSpPr>
          <a:xfrm>
            <a:off x="3630385" y="4257986"/>
            <a:ext cx="220832" cy="193228"/>
            <a:chOff x="0" y="0"/>
            <a:chExt cx="812800" cy="711200"/>
          </a:xfrm>
        </p:grpSpPr>
        <p:sp>
          <p:nvSpPr>
            <p:cNvPr id="98" name="Freeform 66">
              <a:extLst>
                <a:ext uri="{FF2B5EF4-FFF2-40B4-BE49-F238E27FC236}">
                  <a16:creationId xmlns:a16="http://schemas.microsoft.com/office/drawing/2014/main" id="{6E26EBDA-BB86-A7B3-EED9-CA5B06AD578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03" name="TextBox 67">
              <a:extLst>
                <a:ext uri="{FF2B5EF4-FFF2-40B4-BE49-F238E27FC236}">
                  <a16:creationId xmlns:a16="http://schemas.microsoft.com/office/drawing/2014/main" id="{304158D4-6CFC-901C-67BA-1193FE2AE049}"/>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11" name="Group 65">
            <a:extLst>
              <a:ext uri="{FF2B5EF4-FFF2-40B4-BE49-F238E27FC236}">
                <a16:creationId xmlns:a16="http://schemas.microsoft.com/office/drawing/2014/main" id="{1502E2CC-F43C-CCD4-23C8-42DF6692E4F1}"/>
              </a:ext>
            </a:extLst>
          </p:cNvPr>
          <p:cNvGrpSpPr/>
          <p:nvPr/>
        </p:nvGrpSpPr>
        <p:grpSpPr>
          <a:xfrm>
            <a:off x="8906580" y="1730233"/>
            <a:ext cx="220832" cy="193228"/>
            <a:chOff x="0" y="0"/>
            <a:chExt cx="812800" cy="711200"/>
          </a:xfrm>
        </p:grpSpPr>
        <p:sp>
          <p:nvSpPr>
            <p:cNvPr id="21" name="Freeform 66">
              <a:extLst>
                <a:ext uri="{FF2B5EF4-FFF2-40B4-BE49-F238E27FC236}">
                  <a16:creationId xmlns:a16="http://schemas.microsoft.com/office/drawing/2014/main" id="{532A3039-16D7-A4F1-7387-D28D0738CA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2" name="TextBox 67">
              <a:extLst>
                <a:ext uri="{FF2B5EF4-FFF2-40B4-BE49-F238E27FC236}">
                  <a16:creationId xmlns:a16="http://schemas.microsoft.com/office/drawing/2014/main" id="{7DE6F851-4F37-32C4-9C4B-31AD65C385AF}"/>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90" name="Group 65">
            <a:extLst>
              <a:ext uri="{FF2B5EF4-FFF2-40B4-BE49-F238E27FC236}">
                <a16:creationId xmlns:a16="http://schemas.microsoft.com/office/drawing/2014/main" id="{77EDA616-35A8-DC47-65C8-95358A68F3C5}"/>
              </a:ext>
            </a:extLst>
          </p:cNvPr>
          <p:cNvGrpSpPr/>
          <p:nvPr/>
        </p:nvGrpSpPr>
        <p:grpSpPr>
          <a:xfrm>
            <a:off x="10277551" y="6256878"/>
            <a:ext cx="220832" cy="193228"/>
            <a:chOff x="0" y="0"/>
            <a:chExt cx="812800" cy="711200"/>
          </a:xfrm>
        </p:grpSpPr>
        <p:sp>
          <p:nvSpPr>
            <p:cNvPr id="97" name="Freeform 66">
              <a:extLst>
                <a:ext uri="{FF2B5EF4-FFF2-40B4-BE49-F238E27FC236}">
                  <a16:creationId xmlns:a16="http://schemas.microsoft.com/office/drawing/2014/main" id="{9EC4868B-3054-3570-224F-9CD29166217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9" name="TextBox 67">
              <a:extLst>
                <a:ext uri="{FF2B5EF4-FFF2-40B4-BE49-F238E27FC236}">
                  <a16:creationId xmlns:a16="http://schemas.microsoft.com/office/drawing/2014/main" id="{1F6747E3-D98C-8547-1A8C-9F9F969185F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11" name="Picture 110" descr="Chairs in a cinema">
            <a:extLst>
              <a:ext uri="{FF2B5EF4-FFF2-40B4-BE49-F238E27FC236}">
                <a16:creationId xmlns:a16="http://schemas.microsoft.com/office/drawing/2014/main" id="{BA4E2D6E-6B0B-0496-FB6A-A13F81A8DEA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77162" y="6201640"/>
            <a:ext cx="577329" cy="359801"/>
          </a:xfrm>
          <a:prstGeom prst="rect">
            <a:avLst/>
          </a:prstGeom>
        </p:spPr>
      </p:pic>
      <p:pic>
        <p:nvPicPr>
          <p:cNvPr id="115" name="Picture 114" descr="Hands holding pieces of chart">
            <a:extLst>
              <a:ext uri="{FF2B5EF4-FFF2-40B4-BE49-F238E27FC236}">
                <a16:creationId xmlns:a16="http://schemas.microsoft.com/office/drawing/2014/main" id="{91FB35DA-8CB0-46A7-F82E-FF0EBACF108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46245" y="6031132"/>
            <a:ext cx="653762" cy="472058"/>
          </a:xfrm>
          <a:prstGeom prst="rect">
            <a:avLst/>
          </a:prstGeom>
        </p:spPr>
      </p:pic>
      <p:grpSp>
        <p:nvGrpSpPr>
          <p:cNvPr id="26" name="Group 65">
            <a:extLst>
              <a:ext uri="{FF2B5EF4-FFF2-40B4-BE49-F238E27FC236}">
                <a16:creationId xmlns:a16="http://schemas.microsoft.com/office/drawing/2014/main" id="{15FB85FC-AA8F-F367-5602-B068C490A288}"/>
              </a:ext>
            </a:extLst>
          </p:cNvPr>
          <p:cNvGrpSpPr/>
          <p:nvPr/>
        </p:nvGrpSpPr>
        <p:grpSpPr>
          <a:xfrm>
            <a:off x="7069232" y="6348877"/>
            <a:ext cx="220832" cy="193228"/>
            <a:chOff x="0" y="0"/>
            <a:chExt cx="812800" cy="711200"/>
          </a:xfrm>
        </p:grpSpPr>
        <p:sp>
          <p:nvSpPr>
            <p:cNvPr id="28" name="Freeform 66">
              <a:extLst>
                <a:ext uri="{FF2B5EF4-FFF2-40B4-BE49-F238E27FC236}">
                  <a16:creationId xmlns:a16="http://schemas.microsoft.com/office/drawing/2014/main" id="{30BF40EF-F804-5B0F-C9B5-59AABAE93FC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072B0ACA-93CC-AD51-D159-F92F90DDD4C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3" name="Picture 42" descr="Microphone in a bar">
            <a:extLst>
              <a:ext uri="{FF2B5EF4-FFF2-40B4-BE49-F238E27FC236}">
                <a16:creationId xmlns:a16="http://schemas.microsoft.com/office/drawing/2014/main" id="{4F135A7C-45DD-4583-89AA-383E738F828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30160" y="4057368"/>
            <a:ext cx="517662" cy="345108"/>
          </a:xfrm>
          <a:prstGeom prst="rect">
            <a:avLst/>
          </a:prstGeom>
        </p:spPr>
      </p:pic>
      <p:pic>
        <p:nvPicPr>
          <p:cNvPr id="38" name="Picture 37" descr="Watercolor palette">
            <a:extLst>
              <a:ext uri="{FF2B5EF4-FFF2-40B4-BE49-F238E27FC236}">
                <a16:creationId xmlns:a16="http://schemas.microsoft.com/office/drawing/2014/main" id="{8F8726C1-BC4D-9DB6-D313-88BA3BEC6A3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392684" y="3770223"/>
            <a:ext cx="689549" cy="459699"/>
          </a:xfrm>
          <a:prstGeom prst="rect">
            <a:avLst/>
          </a:prstGeom>
        </p:spPr>
      </p:pic>
      <p:sp>
        <p:nvSpPr>
          <p:cNvPr id="6" name="Freeform 63">
            <a:extLst>
              <a:ext uri="{FF2B5EF4-FFF2-40B4-BE49-F238E27FC236}">
                <a16:creationId xmlns:a16="http://schemas.microsoft.com/office/drawing/2014/main" id="{F0DEB935-6A16-A9B0-65FD-666EDD39DA89}"/>
              </a:ext>
            </a:extLst>
          </p:cNvPr>
          <p:cNvSpPr/>
          <p:nvPr/>
        </p:nvSpPr>
        <p:spPr>
          <a:xfrm>
            <a:off x="7077882" y="4208242"/>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7" name="Freeform 63">
            <a:extLst>
              <a:ext uri="{FF2B5EF4-FFF2-40B4-BE49-F238E27FC236}">
                <a16:creationId xmlns:a16="http://schemas.microsoft.com/office/drawing/2014/main" id="{AE5DE03B-8247-732D-0814-55332035921A}"/>
              </a:ext>
            </a:extLst>
          </p:cNvPr>
          <p:cNvSpPr/>
          <p:nvPr/>
        </p:nvSpPr>
        <p:spPr>
          <a:xfrm>
            <a:off x="8906580" y="6293806"/>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36" name="Picture 35" descr="Close-up of rainbow brick wall">
            <a:extLst>
              <a:ext uri="{FF2B5EF4-FFF2-40B4-BE49-F238E27FC236}">
                <a16:creationId xmlns:a16="http://schemas.microsoft.com/office/drawing/2014/main" id="{D67D6840-6FED-D1AB-A9CE-F6B9D88E26B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99621" y="3937949"/>
            <a:ext cx="647248" cy="402768"/>
          </a:xfrm>
          <a:prstGeom prst="rect">
            <a:avLst/>
          </a:prstGeom>
        </p:spPr>
      </p:pic>
      <p:pic>
        <p:nvPicPr>
          <p:cNvPr id="41" name="Picture 40" descr="People in group sharing">
            <a:extLst>
              <a:ext uri="{FF2B5EF4-FFF2-40B4-BE49-F238E27FC236}">
                <a16:creationId xmlns:a16="http://schemas.microsoft.com/office/drawing/2014/main" id="{0F166051-D559-606B-169A-4ED3B9F2A0E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064389" y="3713134"/>
            <a:ext cx="860813" cy="573875"/>
          </a:xfrm>
          <a:prstGeom prst="rect">
            <a:avLst/>
          </a:prstGeom>
        </p:spPr>
      </p:pic>
      <p:pic>
        <p:nvPicPr>
          <p:cNvPr id="91" name="Picture 90" descr="Coworkers standing in kitchen">
            <a:extLst>
              <a:ext uri="{FF2B5EF4-FFF2-40B4-BE49-F238E27FC236}">
                <a16:creationId xmlns:a16="http://schemas.microsoft.com/office/drawing/2014/main" id="{B273AABA-9F5D-FD67-3819-E906705084D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549199" y="3836524"/>
            <a:ext cx="747963" cy="498813"/>
          </a:xfrm>
          <a:prstGeom prst="rect">
            <a:avLst/>
          </a:prstGeom>
        </p:spPr>
      </p:pic>
    </p:spTree>
    <p:extLst>
      <p:ext uri="{BB962C8B-B14F-4D97-AF65-F5344CB8AC3E}">
        <p14:creationId xmlns:p14="http://schemas.microsoft.com/office/powerpoint/2010/main" val="1150953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967696342"/>
              </p:ext>
            </p:extLst>
          </p:nvPr>
        </p:nvGraphicFramePr>
        <p:xfrm>
          <a:off x="2551190" y="585746"/>
          <a:ext cx="8021037" cy="6813705"/>
        </p:xfrm>
        <a:graphic>
          <a:graphicData uri="http://schemas.openxmlformats.org/drawingml/2006/table">
            <a:tbl>
              <a:tblPr/>
              <a:tblGrid>
                <a:gridCol w="1597064">
                  <a:extLst>
                    <a:ext uri="{9D8B030D-6E8A-4147-A177-3AD203B41FA5}">
                      <a16:colId xmlns:a16="http://schemas.microsoft.com/office/drawing/2014/main" val="20000"/>
                    </a:ext>
                  </a:extLst>
                </a:gridCol>
                <a:gridCol w="1683834">
                  <a:extLst>
                    <a:ext uri="{9D8B030D-6E8A-4147-A177-3AD203B41FA5}">
                      <a16:colId xmlns:a16="http://schemas.microsoft.com/office/drawing/2014/main" val="20001"/>
                    </a:ext>
                  </a:extLst>
                </a:gridCol>
                <a:gridCol w="1616927">
                  <a:extLst>
                    <a:ext uri="{9D8B030D-6E8A-4147-A177-3AD203B41FA5}">
                      <a16:colId xmlns:a16="http://schemas.microsoft.com/office/drawing/2014/main" val="20002"/>
                    </a:ext>
                  </a:extLst>
                </a:gridCol>
                <a:gridCol w="1550019">
                  <a:extLst>
                    <a:ext uri="{9D8B030D-6E8A-4147-A177-3AD203B41FA5}">
                      <a16:colId xmlns:a16="http://schemas.microsoft.com/office/drawing/2014/main" val="20003"/>
                    </a:ext>
                  </a:extLst>
                </a:gridCol>
                <a:gridCol w="1573193">
                  <a:extLst>
                    <a:ext uri="{9D8B030D-6E8A-4147-A177-3AD203B41FA5}">
                      <a16:colId xmlns:a16="http://schemas.microsoft.com/office/drawing/2014/main" val="20004"/>
                    </a:ext>
                  </a:extLst>
                </a:gridCol>
              </a:tblGrid>
              <a:tr h="722088">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31/03/2025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600" b="1" dirty="0"/>
                        <a:t>Tuesday</a:t>
                      </a:r>
                    </a:p>
                    <a:p>
                      <a:pPr algn="ctr">
                        <a:lnSpc>
                          <a:spcPts val="1928"/>
                        </a:lnSpc>
                        <a:defRPr/>
                      </a:pPr>
                      <a:r>
                        <a:rPr lang="en-US" sz="1600" b="1" dirty="0"/>
                        <a:t>01/04/2025</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600" b="1" dirty="0"/>
                        <a:t>Wednesday</a:t>
                      </a:r>
                    </a:p>
                    <a:p>
                      <a:pPr algn="ctr">
                        <a:lnSpc>
                          <a:spcPts val="1928"/>
                        </a:lnSpc>
                        <a:defRPr/>
                      </a:pPr>
                      <a:r>
                        <a:rPr lang="en-US" sz="1600" b="1" dirty="0"/>
                        <a:t>02/04/2025</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600" b="1" dirty="0"/>
                        <a:t>Thursday</a:t>
                      </a:r>
                    </a:p>
                    <a:p>
                      <a:pPr algn="ctr">
                        <a:lnSpc>
                          <a:spcPts val="1928"/>
                        </a:lnSpc>
                        <a:defRPr/>
                      </a:pPr>
                      <a:r>
                        <a:rPr lang="en-US" sz="1600" b="1" dirty="0"/>
                        <a:t>03/04/2025</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600" b="1" dirty="0"/>
                        <a:t>Friday</a:t>
                      </a:r>
                    </a:p>
                    <a:p>
                      <a:pPr algn="ctr">
                        <a:lnSpc>
                          <a:spcPts val="1928"/>
                        </a:lnSpc>
                        <a:defRPr/>
                      </a:pPr>
                      <a:r>
                        <a:rPr lang="en-US" sz="1600" b="1" dirty="0"/>
                        <a:t>04/04/2025</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20316">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6">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APRIL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6">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APRIL TIMETABLE</a:t>
                      </a:r>
                    </a:p>
                    <a:p>
                      <a:pPr algn="ctr">
                        <a:lnSpc>
                          <a:spcPts val="1515"/>
                        </a:lnSpc>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6">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APRIL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6">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APRIL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620316">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374028385"/>
                  </a:ext>
                </a:extLst>
              </a:tr>
              <a:tr h="1861246">
                <a:tc>
                  <a:txBody>
                    <a:bodyPr/>
                    <a:lstStyle/>
                    <a:p>
                      <a:pPr algn="ctr"/>
                      <a:r>
                        <a:rPr lang="en-GB" sz="1200" dirty="0"/>
                        <a:t>Non-accredited course: Understanding diversity in society</a:t>
                      </a:r>
                    </a:p>
                    <a:p>
                      <a:pPr algn="ctr"/>
                      <a:r>
                        <a:rPr lang="en-GB" sz="1200" dirty="0"/>
                        <a:t>10:30-12:00</a:t>
                      </a:r>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lnSpc>
                          <a:spcPts val="1515"/>
                        </a:lnSpc>
                      </a:pPr>
                      <a:endParaRPr lang="en-GB" sz="1050"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46969004"/>
                  </a:ext>
                </a:extLst>
              </a:tr>
              <a:tr h="620316">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609065405"/>
                  </a:ext>
                </a:extLst>
              </a:tr>
              <a:tr h="1342404">
                <a:tc>
                  <a:txBody>
                    <a:bodyPr/>
                    <a:lstStyle/>
                    <a:p>
                      <a:pPr algn="ctr">
                        <a:lnSpc>
                          <a:spcPts val="1515"/>
                        </a:lnSpc>
                      </a:pPr>
                      <a:r>
                        <a:rPr lang="en-US" sz="1082" dirty="0">
                          <a:solidFill>
                            <a:srgbClr val="000000"/>
                          </a:solidFill>
                          <a:latin typeface="DM Sans"/>
                        </a:rPr>
                        <a:t>Visual arts session with TIPP </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0211496"/>
                  </a:ext>
                </a:extLst>
              </a:tr>
              <a:tr h="883024">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35207892"/>
                  </a:ext>
                </a:extLst>
              </a:tr>
            </a:tbl>
          </a:graphicData>
        </a:graphic>
      </p:graphicFrame>
      <p:grpSp>
        <p:nvGrpSpPr>
          <p:cNvPr id="3" name="Group 3"/>
          <p:cNvGrpSpPr/>
          <p:nvPr/>
        </p:nvGrpSpPr>
        <p:grpSpPr>
          <a:xfrm>
            <a:off x="184646" y="1589490"/>
            <a:ext cx="2222539" cy="4582471"/>
            <a:chOff x="0" y="0"/>
            <a:chExt cx="86877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TextBox 5"/>
            <p:cNvSpPr txBox="1"/>
            <p:nvPr/>
          </p:nvSpPr>
          <p:spPr>
            <a:xfrm>
              <a:off x="0" y="-28575"/>
              <a:ext cx="868775" cy="1697876"/>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sng" strike="noStrike" kern="1200" cap="none" spc="0" normalizeH="0" baseline="0" noProof="0" dirty="0">
                <a:ln>
                  <a:noFill/>
                </a:ln>
                <a:solidFill>
                  <a:srgbClr val="FFFFFF"/>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DM Sans" pitchFamily="2" charset="0"/>
              </a:endParaRPr>
            </a:p>
            <a:p>
              <a:pPr algn="ctr">
                <a:lnSpc>
                  <a:spcPts val="2379"/>
                </a:lnSpc>
                <a:defRPr/>
              </a:pPr>
              <a:r>
                <a:rPr kumimoji="0" lang="en-US" sz="1100" b="0" i="0" u="none" strike="noStrike" kern="1200" cap="none" spc="0" normalizeH="0" baseline="0" noProof="0" dirty="0">
                  <a:ln>
                    <a:noFill/>
                  </a:ln>
                  <a:solidFill>
                    <a:srgbClr val="FFFFFF"/>
                  </a:solidFill>
                  <a:effectLst/>
                  <a:uLnTx/>
                  <a:uFillTx/>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prstClr val="white"/>
                  </a:solidFill>
                  <a:latin typeface="DM Sans" pitchFamily="2" charset="0"/>
                </a:rPr>
                <a:t>Phone numbers: </a:t>
              </a:r>
              <a:r>
                <a:rPr lang="en-GB" sz="1050" dirty="0">
                  <a:solidFill>
                    <a:schemeClr val="bg1"/>
                  </a:solidFill>
                  <a:effectLst/>
                  <a:latin typeface="Calibri" panose="020F0502020204030204" pitchFamily="34" charset="0"/>
                  <a:ea typeface="Calibri" panose="020F0502020204030204" pitchFamily="34" charset="0"/>
                </a:rPr>
                <a:t>07341 604133</a:t>
              </a:r>
              <a:endParaRPr lang="en-GB" sz="1050" dirty="0">
                <a:solidFill>
                  <a:schemeClr val="bg1"/>
                </a:solidFill>
                <a:latin typeface="DM Sans" pitchFamily="2" charset="0"/>
              </a:endParaRPr>
            </a:p>
            <a:p>
              <a:pPr algn="ctr">
                <a:lnSpc>
                  <a:spcPts val="2379"/>
                </a:lnSpc>
                <a:defRPr/>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Wellbeing sessions introduce to participants new ways of self-care, improving wellbeing and understanding of their own feelings.</a:t>
              </a:r>
              <a:endParaRPr kumimoji="0" lang="en-US" sz="1050" b="0" i="0" u="none" strike="noStrike" kern="1200" cap="none" spc="0" normalizeH="0" baseline="0" noProof="0" dirty="0">
                <a:ln>
                  <a:noFill/>
                </a:ln>
                <a:solidFill>
                  <a:prstClr val="white"/>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FFFFFF"/>
                </a:solidFill>
                <a:effectLst/>
                <a:uLnTx/>
                <a:uFillTx/>
                <a:latin typeface="DM Sans"/>
                <a:ea typeface="+mn-ea"/>
                <a:cs typeface="+mn-cs"/>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none" strike="noStrike" kern="1200" cap="none" spc="0" normalizeH="0" baseline="0" noProof="0" dirty="0">
                <a:ln>
                  <a:noFill/>
                </a:ln>
                <a:solidFill>
                  <a:srgbClr val="FFFFFF"/>
                </a:solidFill>
                <a:effectLst/>
                <a:uLnTx/>
                <a:uFillTx/>
                <a:latin typeface="DM Sans"/>
                <a:ea typeface="+mn-ea"/>
                <a:cs typeface="+mn-c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4" name="TextBox 64"/>
            <p:cNvSpPr txBox="1"/>
            <p:nvPr/>
          </p:nvSpPr>
          <p:spPr>
            <a:xfrm>
              <a:off x="76200" y="47625"/>
              <a:ext cx="660400" cy="688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9" name="TextBox 69"/>
          <p:cNvSpPr txBox="1"/>
          <p:nvPr/>
        </p:nvSpPr>
        <p:spPr>
          <a:xfrm>
            <a:off x="2551190" y="89855"/>
            <a:ext cx="5478970" cy="573875"/>
          </a:xfrm>
          <a:prstGeom prst="rect">
            <a:avLst/>
          </a:prstGeom>
        </p:spPr>
        <p:txBody>
          <a:bodyPr wrap="square" lIns="0" tIns="0" rIns="0" bIns="0" rtlCol="0" anchor="t">
            <a:spAutoFit/>
          </a:bodyPr>
          <a:lstStyle/>
          <a:p>
            <a:pPr marL="0" marR="0" lvl="0" indent="0" algn="l" defTabSz="914400" rtl="0" eaLnBrk="1" fontAlgn="auto" latinLnBrk="0" hangingPunct="1">
              <a:lnSpc>
                <a:spcPts val="4899"/>
              </a:lnSpc>
              <a:spcBef>
                <a:spcPct val="0"/>
              </a:spcBef>
              <a:spcAft>
                <a:spcPts val="0"/>
              </a:spcAft>
              <a:buClrTx/>
              <a:buSzTx/>
              <a:buFontTx/>
              <a:buNone/>
              <a:tabLst/>
              <a:defRPr/>
            </a:pPr>
            <a:r>
              <a:rPr kumimoji="0" lang="en-US" sz="2800" b="0" i="0" u="sng" strike="noStrike" kern="1200" cap="none" spc="0" normalizeH="0" baseline="0" noProof="0" dirty="0">
                <a:ln>
                  <a:noFill/>
                </a:ln>
                <a:solidFill>
                  <a:srgbClr val="000000"/>
                </a:solidFill>
                <a:effectLst/>
                <a:uLnTx/>
                <a:uFillTx/>
                <a:latin typeface="DM Sans Bold"/>
                <a:ea typeface="+mn-ea"/>
                <a:cs typeface="+mn-cs"/>
              </a:rPr>
              <a:t>LIVERPOOL </a:t>
            </a:r>
            <a:r>
              <a:rPr lang="en-US" sz="2800" u="sng" dirty="0">
                <a:solidFill>
                  <a:srgbClr val="000000"/>
                </a:solidFill>
                <a:latin typeface="DM Sans Bold"/>
              </a:rPr>
              <a:t>MARCH</a:t>
            </a:r>
            <a:r>
              <a:rPr kumimoji="0" lang="en-US" sz="2800" b="0" i="0" u="sng" strike="noStrike" kern="1200" cap="none" spc="0" normalizeH="0" baseline="0" noProof="0" dirty="0">
                <a:ln>
                  <a:noFill/>
                </a:ln>
                <a:solidFill>
                  <a:srgbClr val="000000"/>
                </a:solidFill>
                <a:effectLst/>
                <a:uLnTx/>
                <a:uFillTx/>
                <a:latin typeface="DM Sans Bold"/>
                <a:ea typeface="+mn-ea"/>
                <a:cs typeface="+mn-cs"/>
              </a:rPr>
              <a:t> - WEEK 5</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DM Sans"/>
                <a:ea typeface="+mn-ea"/>
                <a:cs typeface="+mn-c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marL="0" marR="0" lvl="0" indent="0" algn="ctr" defTabSz="914400" rtl="0" eaLnBrk="1" fontAlgn="auto" latinLnBrk="0" hangingPunct="1">
                <a:lnSpc>
                  <a:spcPts val="877"/>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000000"/>
                  </a:solidFill>
                  <a:effectLst/>
                  <a:uLnTx/>
                  <a:uFillTx/>
                  <a:latin typeface="DM Sans"/>
                  <a:ea typeface="+mn-ea"/>
                  <a:cs typeface="+mn-cs"/>
                </a:rPr>
                <a:t>This </a:t>
              </a:r>
              <a:r>
                <a:rPr kumimoji="0" lang="en-US" sz="750" b="0" i="0" u="none" strike="noStrike" kern="1200" cap="none" spc="0" normalizeH="0" baseline="0" noProof="0" dirty="0" err="1">
                  <a:ln>
                    <a:noFill/>
                  </a:ln>
                  <a:solidFill>
                    <a:srgbClr val="000000"/>
                  </a:solidFill>
                  <a:effectLst/>
                  <a:uLnTx/>
                  <a:uFillTx/>
                  <a:latin typeface="DM Sans"/>
                  <a:ea typeface="+mn-ea"/>
                  <a:cs typeface="+mn-cs"/>
                </a:rPr>
                <a:t>programme</a:t>
              </a:r>
              <a:r>
                <a:rPr kumimoji="0" lang="en-US" sz="750" b="0" i="0" u="none" strike="noStrike" kern="1200" cap="none" spc="0" normalizeH="0" baseline="0" noProof="0" dirty="0">
                  <a:ln>
                    <a:noFill/>
                  </a:ln>
                  <a:solidFill>
                    <a:srgbClr val="000000"/>
                  </a:solidFill>
                  <a:effectLst/>
                  <a:uLnTx/>
                  <a:uFillTx/>
                  <a:latin typeface="DM Sans"/>
                  <a:ea typeface="+mn-ea"/>
                  <a:cs typeface="+mn-cs"/>
                </a:rPr>
                <a:t> is delivered by HMPPS CFO</a:t>
              </a:r>
            </a:p>
          </p:txBody>
        </p:sp>
      </p:grpSp>
      <p:pic>
        <p:nvPicPr>
          <p:cNvPr id="8" name="Picture 2" descr="GC_Landscape_RGB">
            <a:extLst>
              <a:ext uri="{FF2B5EF4-FFF2-40B4-BE49-F238E27FC236}">
                <a16:creationId xmlns:a16="http://schemas.microsoft.com/office/drawing/2014/main" id="{13A41EAC-200E-E49E-30F5-015DFD8EE6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9938" y="155104"/>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oup 65">
            <a:extLst>
              <a:ext uri="{FF2B5EF4-FFF2-40B4-BE49-F238E27FC236}">
                <a16:creationId xmlns:a16="http://schemas.microsoft.com/office/drawing/2014/main" id="{CEB46310-9259-8CA5-7498-54C10A75B03E}"/>
              </a:ext>
            </a:extLst>
          </p:cNvPr>
          <p:cNvGrpSpPr/>
          <p:nvPr/>
        </p:nvGrpSpPr>
        <p:grpSpPr>
          <a:xfrm>
            <a:off x="3814285" y="7116510"/>
            <a:ext cx="220832" cy="193228"/>
            <a:chOff x="0" y="0"/>
            <a:chExt cx="812800" cy="711200"/>
          </a:xfrm>
        </p:grpSpPr>
        <p:sp>
          <p:nvSpPr>
            <p:cNvPr id="13" name="Freeform 66">
              <a:extLst>
                <a:ext uri="{FF2B5EF4-FFF2-40B4-BE49-F238E27FC236}">
                  <a16:creationId xmlns:a16="http://schemas.microsoft.com/office/drawing/2014/main" id="{07C93FAB-FBFF-9D06-59C1-678353A9615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4" name="TextBox 67">
              <a:extLst>
                <a:ext uri="{FF2B5EF4-FFF2-40B4-BE49-F238E27FC236}">
                  <a16:creationId xmlns:a16="http://schemas.microsoft.com/office/drawing/2014/main" id="{99449829-8D01-48FF-19AA-618BC3DF01C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5" name="Group 65">
            <a:extLst>
              <a:ext uri="{FF2B5EF4-FFF2-40B4-BE49-F238E27FC236}">
                <a16:creationId xmlns:a16="http://schemas.microsoft.com/office/drawing/2014/main" id="{9DD37E0B-9737-B144-75D2-991C4300279F}"/>
              </a:ext>
            </a:extLst>
          </p:cNvPr>
          <p:cNvGrpSpPr/>
          <p:nvPr/>
        </p:nvGrpSpPr>
        <p:grpSpPr>
          <a:xfrm>
            <a:off x="3874807" y="6277748"/>
            <a:ext cx="220832" cy="193228"/>
            <a:chOff x="0" y="0"/>
            <a:chExt cx="812800" cy="711200"/>
          </a:xfrm>
        </p:grpSpPr>
        <p:sp>
          <p:nvSpPr>
            <p:cNvPr id="16" name="Freeform 66">
              <a:extLst>
                <a:ext uri="{FF2B5EF4-FFF2-40B4-BE49-F238E27FC236}">
                  <a16:creationId xmlns:a16="http://schemas.microsoft.com/office/drawing/2014/main" id="{779A420D-35C7-D3FF-41F2-09BDC38136C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7" name="TextBox 67">
              <a:extLst>
                <a:ext uri="{FF2B5EF4-FFF2-40B4-BE49-F238E27FC236}">
                  <a16:creationId xmlns:a16="http://schemas.microsoft.com/office/drawing/2014/main" id="{5ABE52B9-2929-BE89-BFCD-8E470397C8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5" name="Group 65">
            <a:extLst>
              <a:ext uri="{FF2B5EF4-FFF2-40B4-BE49-F238E27FC236}">
                <a16:creationId xmlns:a16="http://schemas.microsoft.com/office/drawing/2014/main" id="{C26EBDD2-ADD3-14CF-2B96-B15C14F9A70D}"/>
              </a:ext>
            </a:extLst>
          </p:cNvPr>
          <p:cNvGrpSpPr/>
          <p:nvPr/>
        </p:nvGrpSpPr>
        <p:grpSpPr>
          <a:xfrm>
            <a:off x="3846311" y="1750222"/>
            <a:ext cx="220832" cy="193228"/>
            <a:chOff x="0" y="0"/>
            <a:chExt cx="812800" cy="711200"/>
          </a:xfrm>
        </p:grpSpPr>
        <p:sp>
          <p:nvSpPr>
            <p:cNvPr id="27" name="Freeform 66">
              <a:extLst>
                <a:ext uri="{FF2B5EF4-FFF2-40B4-BE49-F238E27FC236}">
                  <a16:creationId xmlns:a16="http://schemas.microsoft.com/office/drawing/2014/main" id="{47392B7B-99A5-DAFC-A0D8-ADA1A330097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37" name="TextBox 67">
              <a:extLst>
                <a:ext uri="{FF2B5EF4-FFF2-40B4-BE49-F238E27FC236}">
                  <a16:creationId xmlns:a16="http://schemas.microsoft.com/office/drawing/2014/main" id="{DF899FE1-09A3-E8DA-A01C-E2CECA40F9A0}"/>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pic>
        <p:nvPicPr>
          <p:cNvPr id="60" name="Picture 59" descr="A close up of a logo&#10;&#10;Description automatically generated">
            <a:extLst>
              <a:ext uri="{FF2B5EF4-FFF2-40B4-BE49-F238E27FC236}">
                <a16:creationId xmlns:a16="http://schemas.microsoft.com/office/drawing/2014/main" id="{0E63E81C-2982-3411-492F-35387335D9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95868" y="143252"/>
            <a:ext cx="1148311" cy="365119"/>
          </a:xfrm>
          <a:prstGeom prst="rect">
            <a:avLst/>
          </a:prstGeom>
        </p:spPr>
      </p:pic>
      <p:grpSp>
        <p:nvGrpSpPr>
          <p:cNvPr id="96" name="Group 65">
            <a:extLst>
              <a:ext uri="{FF2B5EF4-FFF2-40B4-BE49-F238E27FC236}">
                <a16:creationId xmlns:a16="http://schemas.microsoft.com/office/drawing/2014/main" id="{6C275561-870A-4307-78FD-86F2719878B3}"/>
              </a:ext>
            </a:extLst>
          </p:cNvPr>
          <p:cNvGrpSpPr/>
          <p:nvPr/>
        </p:nvGrpSpPr>
        <p:grpSpPr>
          <a:xfrm>
            <a:off x="3851217" y="4272408"/>
            <a:ext cx="220832" cy="193228"/>
            <a:chOff x="0" y="0"/>
            <a:chExt cx="812800" cy="711200"/>
          </a:xfrm>
        </p:grpSpPr>
        <p:sp>
          <p:nvSpPr>
            <p:cNvPr id="98" name="Freeform 66">
              <a:extLst>
                <a:ext uri="{FF2B5EF4-FFF2-40B4-BE49-F238E27FC236}">
                  <a16:creationId xmlns:a16="http://schemas.microsoft.com/office/drawing/2014/main" id="{6E26EBDA-BB86-A7B3-EED9-CA5B06AD578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03" name="TextBox 67">
              <a:extLst>
                <a:ext uri="{FF2B5EF4-FFF2-40B4-BE49-F238E27FC236}">
                  <a16:creationId xmlns:a16="http://schemas.microsoft.com/office/drawing/2014/main" id="{304158D4-6CFC-901C-67BA-1193FE2AE049}"/>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pic>
        <p:nvPicPr>
          <p:cNvPr id="111" name="Picture 110" descr="Chairs in a cinema">
            <a:extLst>
              <a:ext uri="{FF2B5EF4-FFF2-40B4-BE49-F238E27FC236}">
                <a16:creationId xmlns:a16="http://schemas.microsoft.com/office/drawing/2014/main" id="{BA4E2D6E-6B0B-0496-FB6A-A13F81A8DE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75454" y="6057094"/>
            <a:ext cx="647248" cy="403376"/>
          </a:xfrm>
          <a:prstGeom prst="rect">
            <a:avLst/>
          </a:prstGeom>
        </p:spPr>
      </p:pic>
      <p:pic>
        <p:nvPicPr>
          <p:cNvPr id="6" name="Picture 5" descr="Close-up of rainbow brick wall">
            <a:extLst>
              <a:ext uri="{FF2B5EF4-FFF2-40B4-BE49-F238E27FC236}">
                <a16:creationId xmlns:a16="http://schemas.microsoft.com/office/drawing/2014/main" id="{B90B4362-F7EB-6EC7-95E3-2D0BF281CD9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35845" y="3989319"/>
            <a:ext cx="647248" cy="402768"/>
          </a:xfrm>
          <a:prstGeom prst="rect">
            <a:avLst/>
          </a:prstGeom>
        </p:spPr>
      </p:pic>
    </p:spTree>
    <p:extLst>
      <p:ext uri="{BB962C8B-B14F-4D97-AF65-F5344CB8AC3E}">
        <p14:creationId xmlns:p14="http://schemas.microsoft.com/office/powerpoint/2010/main" val="2371452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136176" y="89827"/>
            <a:ext cx="2413006" cy="1541958"/>
            <a:chOff x="0" y="-461294"/>
            <a:chExt cx="879009" cy="2600947"/>
          </a:xfrm>
        </p:grpSpPr>
        <p:sp>
          <p:nvSpPr>
            <p:cNvPr id="4" name="Freeform 4"/>
            <p:cNvSpPr/>
            <p:nvPr/>
          </p:nvSpPr>
          <p:spPr>
            <a:xfrm>
              <a:off x="0" y="-461294"/>
              <a:ext cx="868775" cy="2600947"/>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latin typeface="+mj-lt"/>
              </a:endParaRPr>
            </a:p>
          </p:txBody>
        </p:sp>
        <p:sp>
          <p:nvSpPr>
            <p:cNvPr id="5" name="TextBox 5"/>
            <p:cNvSpPr txBox="1"/>
            <p:nvPr/>
          </p:nvSpPr>
          <p:spPr>
            <a:xfrm>
              <a:off x="10234" y="486808"/>
              <a:ext cx="868775" cy="1583043"/>
            </a:xfrm>
            <a:prstGeom prst="rect">
              <a:avLst/>
            </a:prstGeom>
          </p:spPr>
          <p:txBody>
            <a:bodyPr lIns="50800" tIns="50800" rIns="50800" bIns="50800" rtlCol="0" anchor="ctr"/>
            <a:lstStyle/>
            <a:p>
              <a:pPr algn="ctr">
                <a:lnSpc>
                  <a:spcPts val="2379"/>
                </a:lnSpc>
              </a:pPr>
              <a:r>
                <a:rPr lang="en-GB" sz="1600" b="1" dirty="0">
                  <a:solidFill>
                    <a:schemeClr val="bg1"/>
                  </a:solidFill>
                  <a:latin typeface="+mj-lt"/>
                </a:rPr>
                <a:t>Address: First Floor, </a:t>
              </a:r>
            </a:p>
            <a:p>
              <a:pPr algn="ctr">
                <a:lnSpc>
                  <a:spcPts val="2379"/>
                </a:lnSpc>
              </a:pPr>
              <a:r>
                <a:rPr lang="en-GB" sz="1600" b="1" dirty="0">
                  <a:solidFill>
                    <a:schemeClr val="bg1"/>
                  </a:solidFill>
                  <a:latin typeface="+mj-lt"/>
                </a:rPr>
                <a:t>State House, 22 Dale St, L2 4TR</a:t>
              </a:r>
            </a:p>
            <a:p>
              <a:pPr algn="ctr">
                <a:lnSpc>
                  <a:spcPts val="2379"/>
                </a:lnSpc>
              </a:pPr>
              <a:r>
                <a:rPr lang="en-US" sz="1600" b="1" dirty="0">
                  <a:solidFill>
                    <a:srgbClr val="FFFFFF"/>
                  </a:solidFill>
                  <a:latin typeface="+mj-lt"/>
                </a:rPr>
                <a:t>Tel: </a:t>
              </a:r>
              <a:r>
                <a:rPr lang="en-GB" sz="1800" dirty="0">
                  <a:solidFill>
                    <a:schemeClr val="bg1"/>
                  </a:solidFill>
                  <a:effectLst/>
                  <a:latin typeface="Calibri" panose="020F0502020204030204" pitchFamily="34" charset="0"/>
                  <a:ea typeface="Calibri" panose="020F0502020204030204" pitchFamily="34" charset="0"/>
                </a:rPr>
                <a:t>07586115855</a:t>
              </a:r>
              <a:endParaRPr lang="en-GB" sz="1200" b="1" dirty="0">
                <a:solidFill>
                  <a:schemeClr val="bg1"/>
                </a:solidFill>
                <a:latin typeface="+mj-lt"/>
              </a:endParaRPr>
            </a:p>
            <a:p>
              <a:pPr algn="ctr">
                <a:lnSpc>
                  <a:spcPts val="2379"/>
                </a:lnSpc>
              </a:pPr>
              <a:endParaRPr lang="en-US" sz="1699" dirty="0">
                <a:solidFill>
                  <a:srgbClr val="FFFFFF"/>
                </a:solidFill>
                <a:latin typeface="+mj-lt"/>
              </a:endParaRPr>
            </a:p>
          </p:txBody>
        </p:sp>
      </p:grpSp>
      <p:sp>
        <p:nvSpPr>
          <p:cNvPr id="69" name="TextBox 69"/>
          <p:cNvSpPr txBox="1"/>
          <p:nvPr/>
        </p:nvSpPr>
        <p:spPr>
          <a:xfrm>
            <a:off x="2740976" y="-23974"/>
            <a:ext cx="6886500" cy="559192"/>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March Activities to look out for…</a:t>
            </a:r>
          </a:p>
        </p:txBody>
      </p:sp>
      <p:grpSp>
        <p:nvGrpSpPr>
          <p:cNvPr id="101" name="Group 49">
            <a:extLst>
              <a:ext uri="{FF2B5EF4-FFF2-40B4-BE49-F238E27FC236}">
                <a16:creationId xmlns:a16="http://schemas.microsoft.com/office/drawing/2014/main" id="{D0FBB3A9-1263-9EF9-6A48-E550B1A42133}"/>
              </a:ext>
            </a:extLst>
          </p:cNvPr>
          <p:cNvGrpSpPr/>
          <p:nvPr/>
        </p:nvGrpSpPr>
        <p:grpSpPr>
          <a:xfrm>
            <a:off x="12919" y="6533523"/>
            <a:ext cx="2536263" cy="836331"/>
            <a:chOff x="183080" y="146428"/>
            <a:chExt cx="2754682" cy="849618"/>
          </a:xfrm>
        </p:grpSpPr>
        <p:sp>
          <p:nvSpPr>
            <p:cNvPr id="102" name="Freeform 50">
              <a:extLst>
                <a:ext uri="{FF2B5EF4-FFF2-40B4-BE49-F238E27FC236}">
                  <a16:creationId xmlns:a16="http://schemas.microsoft.com/office/drawing/2014/main" id="{B3AB1A79-48FC-1388-18D1-8C3463E5BA8A}"/>
                </a:ext>
              </a:extLst>
            </p:cNvPr>
            <p:cNvSpPr/>
            <p:nvPr/>
          </p:nvSpPr>
          <p:spPr>
            <a:xfrm>
              <a:off x="689579" y="146428"/>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103" name="TextBox 52">
              <a:extLst>
                <a:ext uri="{FF2B5EF4-FFF2-40B4-BE49-F238E27FC236}">
                  <a16:creationId xmlns:a16="http://schemas.microsoft.com/office/drawing/2014/main" id="{2A5A7AEA-F0E3-87D2-8207-4D9334926A5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a:t>
              </a:r>
              <a:r>
                <a:rPr lang="en-US" sz="750" err="1">
                  <a:solidFill>
                    <a:srgbClr val="000000"/>
                  </a:solidFill>
                  <a:latin typeface="DM Sans"/>
                </a:rPr>
                <a:t>programme</a:t>
              </a:r>
              <a:r>
                <a:rPr lang="en-US" sz="750">
                  <a:solidFill>
                    <a:srgbClr val="000000"/>
                  </a:solidFill>
                  <a:latin typeface="DM Sans"/>
                </a:rPr>
                <a:t> is delivered by HMPPS CFO</a:t>
              </a:r>
            </a:p>
          </p:txBody>
        </p:sp>
      </p:grpSp>
      <p:pic>
        <p:nvPicPr>
          <p:cNvPr id="12" name="Picture 11">
            <a:extLst>
              <a:ext uri="{FF2B5EF4-FFF2-40B4-BE49-F238E27FC236}">
                <a16:creationId xmlns:a16="http://schemas.microsoft.com/office/drawing/2014/main" id="{6537D8A2-1ADA-A599-B149-8F82041A033D}"/>
              </a:ext>
            </a:extLst>
          </p:cNvPr>
          <p:cNvPicPr>
            <a:picLocks noChangeAspect="1"/>
          </p:cNvPicPr>
          <p:nvPr/>
        </p:nvPicPr>
        <p:blipFill>
          <a:blip r:embed="rId4"/>
          <a:stretch>
            <a:fillRect/>
          </a:stretch>
        </p:blipFill>
        <p:spPr>
          <a:xfrm>
            <a:off x="9409808" y="75858"/>
            <a:ext cx="1181202" cy="624894"/>
          </a:xfrm>
          <a:prstGeom prst="rect">
            <a:avLst/>
          </a:prstGeom>
        </p:spPr>
      </p:pic>
      <p:sp>
        <p:nvSpPr>
          <p:cNvPr id="16" name="TextBox 15">
            <a:extLst>
              <a:ext uri="{FF2B5EF4-FFF2-40B4-BE49-F238E27FC236}">
                <a16:creationId xmlns:a16="http://schemas.microsoft.com/office/drawing/2014/main" id="{B6F42CB9-BC15-812E-2863-D4A06D55691A}"/>
              </a:ext>
            </a:extLst>
          </p:cNvPr>
          <p:cNvSpPr txBox="1"/>
          <p:nvPr/>
        </p:nvSpPr>
        <p:spPr>
          <a:xfrm>
            <a:off x="3435735" y="1254777"/>
            <a:ext cx="4518715" cy="1077218"/>
          </a:xfrm>
          <a:prstGeom prst="rect">
            <a:avLst/>
          </a:prstGeom>
          <a:noFill/>
        </p:spPr>
        <p:txBody>
          <a:bodyPr wrap="square" rtlCol="0">
            <a:spAutoFit/>
          </a:bodyPr>
          <a:lstStyle/>
          <a:p>
            <a:r>
              <a:rPr lang="en-GB" sz="1600" dirty="0"/>
              <a:t>These sessions will introduce new interests and help you widen your knowledge. You might learn something new and you might also share your knowledge with others.</a:t>
            </a:r>
          </a:p>
        </p:txBody>
      </p:sp>
      <p:sp>
        <p:nvSpPr>
          <p:cNvPr id="17" name="TextBox 16">
            <a:extLst>
              <a:ext uri="{FF2B5EF4-FFF2-40B4-BE49-F238E27FC236}">
                <a16:creationId xmlns:a16="http://schemas.microsoft.com/office/drawing/2014/main" id="{817A9ED9-CCD3-C028-02F1-85735D9F917E}"/>
              </a:ext>
            </a:extLst>
          </p:cNvPr>
          <p:cNvSpPr txBox="1"/>
          <p:nvPr/>
        </p:nvSpPr>
        <p:spPr>
          <a:xfrm>
            <a:off x="2844046" y="674562"/>
            <a:ext cx="5005307" cy="369332"/>
          </a:xfrm>
          <a:prstGeom prst="rect">
            <a:avLst/>
          </a:prstGeom>
          <a:noFill/>
        </p:spPr>
        <p:txBody>
          <a:bodyPr wrap="square" rtlCol="0">
            <a:spAutoFit/>
          </a:bodyPr>
          <a:lstStyle/>
          <a:p>
            <a:r>
              <a:rPr lang="en-GB" b="1" dirty="0"/>
              <a:t>Interested in gaining new knowledge, ask about </a:t>
            </a:r>
            <a:r>
              <a:rPr lang="en-GB" b="1" dirty="0">
                <a:sym typeface="Wingdings" panose="05000000000000000000" pitchFamily="2" charset="2"/>
              </a:rPr>
              <a:t></a:t>
            </a:r>
            <a:endParaRPr lang="en-GB" b="1" dirty="0"/>
          </a:p>
        </p:txBody>
      </p:sp>
      <p:cxnSp>
        <p:nvCxnSpPr>
          <p:cNvPr id="49" name="Straight Connector 48">
            <a:extLst>
              <a:ext uri="{FF2B5EF4-FFF2-40B4-BE49-F238E27FC236}">
                <a16:creationId xmlns:a16="http://schemas.microsoft.com/office/drawing/2014/main" id="{4FB673AA-25B3-9A20-74E7-934F9D140615}"/>
              </a:ext>
            </a:extLst>
          </p:cNvPr>
          <p:cNvCxnSpPr/>
          <p:nvPr/>
        </p:nvCxnSpPr>
        <p:spPr>
          <a:xfrm>
            <a:off x="385203" y="2286000"/>
            <a:ext cx="9828604" cy="0"/>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CB01410-E372-51FC-04DB-E62AD094AEE4}"/>
              </a:ext>
            </a:extLst>
          </p:cNvPr>
          <p:cNvSpPr txBox="1"/>
          <p:nvPr/>
        </p:nvSpPr>
        <p:spPr>
          <a:xfrm>
            <a:off x="4148287" y="3532419"/>
            <a:ext cx="4758550" cy="984885"/>
          </a:xfrm>
          <a:prstGeom prst="rect">
            <a:avLst/>
          </a:prstGeom>
          <a:noFill/>
        </p:spPr>
        <p:txBody>
          <a:bodyPr wrap="square" rtlCol="0">
            <a:spAutoFit/>
          </a:bodyPr>
          <a:lstStyle/>
          <a:p>
            <a:r>
              <a:rPr lang="en-GB" sz="1400" dirty="0"/>
              <a:t>Get support breaking down big goals, into smaller, more manageable steps, build confidence and motivation to achieve these goals and focus on a positive future. Improve mental, physical and social wellbeing</a:t>
            </a:r>
            <a:r>
              <a:rPr lang="en-GB" sz="1600" dirty="0"/>
              <a:t>.</a:t>
            </a:r>
          </a:p>
        </p:txBody>
      </p:sp>
      <p:pic>
        <p:nvPicPr>
          <p:cNvPr id="2062" name="Picture 14" descr="6 Reasons Why Goal Setting Doesn't Work - Sports Psychology">
            <a:extLst>
              <a:ext uri="{FF2B5EF4-FFF2-40B4-BE49-F238E27FC236}">
                <a16:creationId xmlns:a16="http://schemas.microsoft.com/office/drawing/2014/main" id="{CDCE2DE1-4644-FC14-2DD2-6EC383B35A6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78" y="2902531"/>
            <a:ext cx="1690730" cy="1127237"/>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a:extLst>
              <a:ext uri="{FF2B5EF4-FFF2-40B4-BE49-F238E27FC236}">
                <a16:creationId xmlns:a16="http://schemas.microsoft.com/office/drawing/2014/main" id="{EAF32062-3277-0022-2FC6-1546CCA07A46}"/>
              </a:ext>
            </a:extLst>
          </p:cNvPr>
          <p:cNvSpPr txBox="1"/>
          <p:nvPr/>
        </p:nvSpPr>
        <p:spPr>
          <a:xfrm>
            <a:off x="2914032" y="2672418"/>
            <a:ext cx="3979019" cy="646331"/>
          </a:xfrm>
          <a:prstGeom prst="rect">
            <a:avLst/>
          </a:prstGeom>
          <a:noFill/>
        </p:spPr>
        <p:txBody>
          <a:bodyPr wrap="square" rtlCol="0">
            <a:spAutoFit/>
          </a:bodyPr>
          <a:lstStyle/>
          <a:p>
            <a:r>
              <a:rPr lang="en-GB" b="1" dirty="0"/>
              <a:t>For support with motivation, confidence, isolation, ask about </a:t>
            </a:r>
            <a:r>
              <a:rPr lang="en-GB" b="1" dirty="0">
                <a:sym typeface="Wingdings" panose="05000000000000000000" pitchFamily="2" charset="2"/>
              </a:rPr>
              <a:t></a:t>
            </a:r>
            <a:endParaRPr lang="en-GB" b="1" dirty="0"/>
          </a:p>
        </p:txBody>
      </p:sp>
      <p:cxnSp>
        <p:nvCxnSpPr>
          <p:cNvPr id="80" name="Straight Connector 79">
            <a:extLst>
              <a:ext uri="{FF2B5EF4-FFF2-40B4-BE49-F238E27FC236}">
                <a16:creationId xmlns:a16="http://schemas.microsoft.com/office/drawing/2014/main" id="{BB572D46-10FB-276A-4230-79A591470006}"/>
              </a:ext>
            </a:extLst>
          </p:cNvPr>
          <p:cNvCxnSpPr>
            <a:cxnSpLocks/>
          </p:cNvCxnSpPr>
          <p:nvPr/>
        </p:nvCxnSpPr>
        <p:spPr>
          <a:xfrm flipV="1">
            <a:off x="385203" y="4499603"/>
            <a:ext cx="9923568" cy="2774"/>
          </a:xfrm>
          <a:prstGeom prst="line">
            <a:avLst/>
          </a:prstGeom>
        </p:spPr>
        <p:style>
          <a:lnRef idx="1">
            <a:schemeClr val="accent1"/>
          </a:lnRef>
          <a:fillRef idx="0">
            <a:schemeClr val="accent1"/>
          </a:fillRef>
          <a:effectRef idx="0">
            <a:schemeClr val="accent1"/>
          </a:effectRef>
          <a:fontRef idx="minor">
            <a:schemeClr val="tx1"/>
          </a:fontRef>
        </p:style>
      </p:cxnSp>
      <p:pic>
        <p:nvPicPr>
          <p:cNvPr id="2064" name="Picture 16" descr="Did you know? Fewer than 100 people have a photographic memory | New  Scientist">
            <a:extLst>
              <a:ext uri="{FF2B5EF4-FFF2-40B4-BE49-F238E27FC236}">
                <a16:creationId xmlns:a16="http://schemas.microsoft.com/office/drawing/2014/main" id="{E767CC00-B076-5D7D-E91A-A48B84FE13C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203" y="4770541"/>
            <a:ext cx="1746563" cy="982442"/>
          </a:xfrm>
          <a:prstGeom prst="rect">
            <a:avLst/>
          </a:prstGeom>
          <a:noFill/>
          <a:extLst>
            <a:ext uri="{909E8E84-426E-40DD-AFC4-6F175D3DCCD1}">
              <a14:hiddenFill xmlns:a14="http://schemas.microsoft.com/office/drawing/2010/main">
                <a:solidFill>
                  <a:srgbClr val="FFFFFF"/>
                </a:solidFill>
              </a14:hiddenFill>
            </a:ext>
          </a:extLst>
        </p:spPr>
      </p:pic>
      <p:sp>
        <p:nvSpPr>
          <p:cNvPr id="83" name="TextBox 82">
            <a:extLst>
              <a:ext uri="{FF2B5EF4-FFF2-40B4-BE49-F238E27FC236}">
                <a16:creationId xmlns:a16="http://schemas.microsoft.com/office/drawing/2014/main" id="{40AC6C46-E95C-3EF6-5126-3BCCF0AAB758}"/>
              </a:ext>
            </a:extLst>
          </p:cNvPr>
          <p:cNvSpPr txBox="1"/>
          <p:nvPr/>
        </p:nvSpPr>
        <p:spPr>
          <a:xfrm>
            <a:off x="2885026" y="4903721"/>
            <a:ext cx="4008026" cy="369332"/>
          </a:xfrm>
          <a:prstGeom prst="rect">
            <a:avLst/>
          </a:prstGeom>
          <a:noFill/>
        </p:spPr>
        <p:txBody>
          <a:bodyPr wrap="square" rtlCol="0">
            <a:spAutoFit/>
          </a:bodyPr>
          <a:lstStyle/>
          <a:p>
            <a:r>
              <a:rPr lang="en-GB" b="1" dirty="0"/>
              <a:t>For employment support, ask about </a:t>
            </a:r>
            <a:r>
              <a:rPr lang="en-GB" b="1" dirty="0">
                <a:sym typeface="Wingdings" panose="05000000000000000000" pitchFamily="2" charset="2"/>
              </a:rPr>
              <a:t></a:t>
            </a:r>
            <a:endParaRPr lang="en-GB" b="1" dirty="0"/>
          </a:p>
        </p:txBody>
      </p:sp>
      <p:sp>
        <p:nvSpPr>
          <p:cNvPr id="84" name="TextBox 83">
            <a:extLst>
              <a:ext uri="{FF2B5EF4-FFF2-40B4-BE49-F238E27FC236}">
                <a16:creationId xmlns:a16="http://schemas.microsoft.com/office/drawing/2014/main" id="{03B7904F-59FD-0B82-232D-A43A1E53F126}"/>
              </a:ext>
            </a:extLst>
          </p:cNvPr>
          <p:cNvSpPr txBox="1"/>
          <p:nvPr/>
        </p:nvSpPr>
        <p:spPr>
          <a:xfrm>
            <a:off x="3369723" y="5563076"/>
            <a:ext cx="5537114" cy="738664"/>
          </a:xfrm>
          <a:prstGeom prst="rect">
            <a:avLst/>
          </a:prstGeom>
          <a:noFill/>
        </p:spPr>
        <p:txBody>
          <a:bodyPr wrap="square" rtlCol="0">
            <a:spAutoFit/>
          </a:bodyPr>
          <a:lstStyle/>
          <a:p>
            <a:r>
              <a:rPr lang="en-GB" sz="1400" dirty="0"/>
              <a:t>Looking for employment and unsure where to start? These sessions will give you a chance to prepare for job applications, interviews and employment and allow you to improve these skills for the future.</a:t>
            </a:r>
          </a:p>
        </p:txBody>
      </p:sp>
      <p:cxnSp>
        <p:nvCxnSpPr>
          <p:cNvPr id="86" name="Straight Connector 85">
            <a:extLst>
              <a:ext uri="{FF2B5EF4-FFF2-40B4-BE49-F238E27FC236}">
                <a16:creationId xmlns:a16="http://schemas.microsoft.com/office/drawing/2014/main" id="{C27CD12E-B590-436B-238B-85A31AAFCFB8}"/>
              </a:ext>
            </a:extLst>
          </p:cNvPr>
          <p:cNvCxnSpPr>
            <a:cxnSpLocks/>
          </p:cNvCxnSpPr>
          <p:nvPr/>
        </p:nvCxnSpPr>
        <p:spPr>
          <a:xfrm>
            <a:off x="385203" y="6379029"/>
            <a:ext cx="9923568" cy="27514"/>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descr="A close up of a logo&#10;&#10;Description automatically generated">
            <a:extLst>
              <a:ext uri="{FF2B5EF4-FFF2-40B4-BE49-F238E27FC236}">
                <a16:creationId xmlns:a16="http://schemas.microsoft.com/office/drawing/2014/main" id="{636EAA63-225F-4717-422D-CCCF43FA15B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11538" y="167133"/>
            <a:ext cx="1148311" cy="365119"/>
          </a:xfrm>
          <a:prstGeom prst="rect">
            <a:avLst/>
          </a:prstGeom>
        </p:spPr>
      </p:pic>
      <p:sp>
        <p:nvSpPr>
          <p:cNvPr id="7" name="TextBox 6">
            <a:extLst>
              <a:ext uri="{FF2B5EF4-FFF2-40B4-BE49-F238E27FC236}">
                <a16:creationId xmlns:a16="http://schemas.microsoft.com/office/drawing/2014/main" id="{1F35B889-A39B-C8FB-44CA-5E36DA3B1135}"/>
              </a:ext>
            </a:extLst>
          </p:cNvPr>
          <p:cNvSpPr txBox="1"/>
          <p:nvPr/>
        </p:nvSpPr>
        <p:spPr>
          <a:xfrm>
            <a:off x="6687565" y="2587162"/>
            <a:ext cx="3047946" cy="923330"/>
          </a:xfrm>
          <a:prstGeom prst="rect">
            <a:avLst/>
          </a:prstGeom>
          <a:noFill/>
        </p:spPr>
        <p:txBody>
          <a:bodyPr wrap="square" rtlCol="0">
            <a:spAutoFit/>
          </a:bodyPr>
          <a:lstStyle/>
          <a:p>
            <a:pPr algn="just"/>
            <a:r>
              <a:rPr lang="en-GB" b="1" dirty="0"/>
              <a:t>Lego sessions, Wellbeing sessions, CBT, therapy dogs, arts &amp; crafts …</a:t>
            </a:r>
          </a:p>
        </p:txBody>
      </p:sp>
      <p:sp>
        <p:nvSpPr>
          <p:cNvPr id="10" name="TextBox 9">
            <a:extLst>
              <a:ext uri="{FF2B5EF4-FFF2-40B4-BE49-F238E27FC236}">
                <a16:creationId xmlns:a16="http://schemas.microsoft.com/office/drawing/2014/main" id="{56285F27-5073-55C6-4C68-1E30737AB5B5}"/>
              </a:ext>
            </a:extLst>
          </p:cNvPr>
          <p:cNvSpPr txBox="1"/>
          <p:nvPr/>
        </p:nvSpPr>
        <p:spPr>
          <a:xfrm>
            <a:off x="6670669" y="4601102"/>
            <a:ext cx="2800245" cy="923330"/>
          </a:xfrm>
          <a:prstGeom prst="rect">
            <a:avLst/>
          </a:prstGeom>
          <a:noFill/>
        </p:spPr>
        <p:txBody>
          <a:bodyPr wrap="square" rtlCol="0">
            <a:spAutoFit/>
          </a:bodyPr>
          <a:lstStyle/>
          <a:p>
            <a:pPr algn="just"/>
            <a:r>
              <a:rPr lang="en-GB" b="1" dirty="0"/>
              <a:t>CV writing, disclosure letter writing, job searching, mock interviews …</a:t>
            </a:r>
          </a:p>
        </p:txBody>
      </p:sp>
      <p:sp>
        <p:nvSpPr>
          <p:cNvPr id="11" name="TextBox 10">
            <a:extLst>
              <a:ext uri="{FF2B5EF4-FFF2-40B4-BE49-F238E27FC236}">
                <a16:creationId xmlns:a16="http://schemas.microsoft.com/office/drawing/2014/main" id="{EA2A5D24-000B-574D-323A-8BD7BC8649FD}"/>
              </a:ext>
            </a:extLst>
          </p:cNvPr>
          <p:cNvSpPr txBox="1"/>
          <p:nvPr/>
        </p:nvSpPr>
        <p:spPr>
          <a:xfrm>
            <a:off x="7849352" y="708796"/>
            <a:ext cx="2494131" cy="923330"/>
          </a:xfrm>
          <a:prstGeom prst="rect">
            <a:avLst/>
          </a:prstGeom>
          <a:noFill/>
        </p:spPr>
        <p:txBody>
          <a:bodyPr wrap="square" rtlCol="0">
            <a:spAutoFit/>
          </a:bodyPr>
          <a:lstStyle/>
          <a:p>
            <a:pPr algn="just"/>
            <a:r>
              <a:rPr lang="en-GB" b="1" dirty="0"/>
              <a:t>Pass the Baton, Walks, Coffee morning, How to sessions …</a:t>
            </a:r>
          </a:p>
        </p:txBody>
      </p:sp>
    </p:spTree>
    <p:extLst>
      <p:ext uri="{BB962C8B-B14F-4D97-AF65-F5344CB8AC3E}">
        <p14:creationId xmlns:p14="http://schemas.microsoft.com/office/powerpoint/2010/main" val="26035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a6be467-e76b-4869-981c-41fd8dac8726" xsi:nil="true"/>
    <lcf76f155ced4ddcb4097134ff3c332f xmlns="58c8e540-cdfe-4713-bff0-4351d38ade9d">
      <Terms xmlns="http://schemas.microsoft.com/office/infopath/2007/PartnerControls"/>
    </lcf76f155ced4ddcb4097134ff3c332f>
    <Number xmlns="58c8e540-cdfe-4713-bff0-4351d38ade9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E0EB63A1E2B0A43B803C23E62A33D0E" ma:contentTypeVersion="" ma:contentTypeDescription="Create a new document." ma:contentTypeScope="" ma:versionID="0cfa3af12dacb6d37d9e170e2f24502f">
  <xsd:schema xmlns:xsd="http://www.w3.org/2001/XMLSchema" xmlns:xs="http://www.w3.org/2001/XMLSchema" xmlns:p="http://schemas.microsoft.com/office/2006/metadata/properties" xmlns:ns2="58C8E540-CDFE-4713-BFF0-4351D38ADE9D" xmlns:ns3="4d30bb2a-f321-43c9-acb7-6f415d4a716e" xmlns:ns4="58c8e540-cdfe-4713-bff0-4351d38ade9d" xmlns:ns5="0a6be467-e76b-4869-981c-41fd8dac8726" targetNamespace="http://schemas.microsoft.com/office/2006/metadata/properties" ma:root="true" ma:fieldsID="fa2ef7831d9e497843b63c8d01ff9d56" ns2:_="" ns3:_="" ns4:_="" ns5:_="">
    <xsd:import namespace="58C8E540-CDFE-4713-BFF0-4351D38ADE9D"/>
    <xsd:import namespace="4d30bb2a-f321-43c9-acb7-6f415d4a716e"/>
    <xsd:import namespace="58c8e540-cdfe-4713-bff0-4351d38ade9d"/>
    <xsd:import namespace="0a6be467-e76b-4869-981c-41fd8dac87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4:MediaServiceGenerationTime" minOccurs="0"/>
                <xsd:element ref="ns4:MediaServiceEventHashCode" minOccurs="0"/>
                <xsd:element ref="ns4:MediaServiceAutoKeyPoints" minOccurs="0"/>
                <xsd:element ref="ns4:MediaServiceKeyPoints" minOccurs="0"/>
                <xsd:element ref="ns4:Number" minOccurs="0"/>
                <xsd:element ref="ns4:MediaLengthInSeconds" minOccurs="0"/>
                <xsd:element ref="ns4:lcf76f155ced4ddcb4097134ff3c332f" minOccurs="0"/>
                <xsd:element ref="ns5:TaxCatchAll" minOccurs="0"/>
                <xsd:element ref="ns4:MediaServiceSearchPropertie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30bb2a-f321-43c9-acb7-6f415d4a716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umber" ma:index="20" nillable="true" ma:displayName="Number" ma:format="Dropdown" ma:internalName="Number" ma:percentage="FALSE">
      <xsd:simpleType>
        <xsd:restriction base="dms:Number"/>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6be467-e76b-4869-981c-41fd8dac8726"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be8a2237-55ea-4d70-868f-dd5aeff31326}" ma:internalName="TaxCatchAll" ma:showField="CatchAllData" ma:web="0a6be467-e76b-4869-981c-41fd8dac87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D4F630-F244-4249-A1DD-CAF66701C44D}">
  <ds:schemaRefs>
    <ds:schemaRef ds:uri="http://purl.org/dc/terms/"/>
    <ds:schemaRef ds:uri="http://schemas.microsoft.com/office/2006/metadata/properties"/>
    <ds:schemaRef ds:uri="http://schemas.microsoft.com/office/2006/documentManagement/types"/>
    <ds:schemaRef ds:uri="http://purl.org/dc/elements/1.1/"/>
    <ds:schemaRef ds:uri="39022ca7-da8b-462c-ac53-cf911d2e7c5d"/>
    <ds:schemaRef ds:uri="http://schemas.openxmlformats.org/package/2006/metadata/core-properties"/>
    <ds:schemaRef ds:uri="http://www.w3.org/XML/1998/namespace"/>
    <ds:schemaRef ds:uri="http://purl.org/dc/dcmitype/"/>
    <ds:schemaRef ds:uri="http://schemas.microsoft.com/office/infopath/2007/PartnerControls"/>
    <ds:schemaRef ds:uri="21fe2dc5-e687-4b08-a992-8b5ade4d5474"/>
    <ds:schemaRef ds:uri="http://schemas.microsoft.com/sharepoint/v3"/>
  </ds:schemaRefs>
</ds:datastoreItem>
</file>

<file path=customXml/itemProps2.xml><?xml version="1.0" encoding="utf-8"?>
<ds:datastoreItem xmlns:ds="http://schemas.openxmlformats.org/officeDocument/2006/customXml" ds:itemID="{303B0E09-4EDB-411D-BF96-622D0ED501BD}"/>
</file>

<file path=customXml/itemProps3.xml><?xml version="1.0" encoding="utf-8"?>
<ds:datastoreItem xmlns:ds="http://schemas.openxmlformats.org/officeDocument/2006/customXml" ds:itemID="{EE53B0B3-0F5A-401C-97A3-2E7FE5C385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3199</TotalTime>
  <Words>1332</Words>
  <Application>Microsoft Office PowerPoint</Application>
  <PresentationFormat>Custom</PresentationFormat>
  <Paragraphs>385</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Arial</vt:lpstr>
      <vt:lpstr>DM Sans Bold</vt:lpstr>
      <vt:lpstr>Wingdings</vt:lpstr>
      <vt:lpstr>DM 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Activity Schedule TEMPLATE</dc:title>
  <dc:creator>Hvalec, Julia (Growth Company)</dc:creator>
  <cp:lastModifiedBy>Couldstone, Ellie (Growth Company)</cp:lastModifiedBy>
  <cp:revision>209</cp:revision>
  <cp:lastPrinted>2024-09-30T08:24:20Z</cp:lastPrinted>
  <dcterms:created xsi:type="dcterms:W3CDTF">2006-08-16T00:00:00Z</dcterms:created>
  <dcterms:modified xsi:type="dcterms:W3CDTF">2025-02-12T13:36:55Z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0x010100EE0EB63A1E2B0A43B803C23E62A33D0E</vt:lpwstr>
  </property>
</Properties>
</file>