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9"/>
  </p:notesMasterIdLst>
  <p:sldIdLst>
    <p:sldId id="273" r:id="rId5"/>
    <p:sldId id="278" r:id="rId6"/>
    <p:sldId id="277" r:id="rId7"/>
    <p:sldId id="279" r:id="rId8"/>
  </p:sldIdLst>
  <p:sldSz cx="10693400" cy="7556500"/>
  <p:notesSz cx="6797675" cy="9926638"/>
  <p:embeddedFontLst>
    <p:embeddedFont>
      <p:font typeface="DM Sans" pitchFamily="2" charset="0"/>
      <p:regular r:id="rId10"/>
      <p:bold r:id="rId11"/>
      <p:italic r:id="rId12"/>
      <p:boldItalic r:id="rId13"/>
    </p:embeddedFont>
    <p:embeddedFont>
      <p:font typeface="DM Sans Bold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34" autoAdjust="0"/>
    <p:restoredTop sz="96247" autoAdjust="0"/>
  </p:normalViewPr>
  <p:slideViewPr>
    <p:cSldViewPr snapToGrid="0">
      <p:cViewPr>
        <p:scale>
          <a:sx n="70" d="100"/>
          <a:sy n="70" d="100"/>
        </p:scale>
        <p:origin x="2796" y="816"/>
      </p:cViewPr>
      <p:guideLst>
        <p:guide orient="horz" pos="215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A24A2-8134-4721-9AD7-893993C99D77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1241425"/>
            <a:ext cx="47402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F6283-24F6-460E-BD9D-801936E75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26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48F7E-891D-91BF-B484-D2F5E5D65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C8EEBA-2A28-FDC9-AFF2-C73B970DE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9DAB55-9D97-B6EB-D326-D58F07A53C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93FAD-99D5-2C26-7A66-51F72D89A9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528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88A72-E056-CE54-6DC0-F1878A3AA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0D070D-30ED-B05A-B4FD-B29D16EECB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47BC41-CE63-A7B1-C4D5-6DAE1BCB9D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7D8460-97F4-1B9B-AD58-FD31321F55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987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376F6-2DB2-635E-0794-86E540F42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849357-C68E-340B-B0F8-3FCCDA1152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67C2B8-E977-8D54-2240-BF1733E331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DC789E-5BB7-80B3-F9A3-6C2BA48097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552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5C32D-D7B6-949A-AF99-8A7476F26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72CE85-EE09-22C3-AF90-C6516D445F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F5DD4E-A320-9038-1C79-85F107D8C9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B6601-33EB-B9C3-ABC8-60FB0EA2D2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05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E17BBD-E8E5-7843-DAEC-B84AA4A1E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8723497-ADF0-8459-F25F-981BF0C0F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582230"/>
              </p:ext>
            </p:extLst>
          </p:nvPr>
        </p:nvGraphicFramePr>
        <p:xfrm>
          <a:off x="2609653" y="737023"/>
          <a:ext cx="8080462" cy="6757278"/>
        </p:xfrm>
        <a:graphic>
          <a:graphicData uri="http://schemas.openxmlformats.org/drawingml/2006/table">
            <a:tbl>
              <a:tblPr/>
              <a:tblGrid>
                <a:gridCol w="1616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7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24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3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10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2115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Monday 3rd</a:t>
                      </a:r>
                      <a:endParaRPr lang="en-US" sz="10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Tuesday 4th</a:t>
                      </a:r>
                      <a:endParaRPr lang="en-US" sz="10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5th</a:t>
                      </a:r>
                      <a:endParaRPr lang="en-US" sz="10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Thursday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6</a:t>
                      </a:r>
                      <a:r>
                        <a:rPr lang="en-US" sz="11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0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Friday 7th</a:t>
                      </a:r>
                      <a:endParaRPr lang="en-US" sz="10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7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45187"/>
                  </a:ext>
                </a:extLst>
              </a:tr>
              <a:tr h="24744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Make A House A Home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Improving your property and building relationships to make a comfortable home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9:30am – 12:pm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Learn how to cook filling meals on a small budget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9:30am – 12pm</a:t>
                      </a:r>
                      <a:endParaRPr lang="en-US" sz="10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Baking With Remi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Learning how to bake and create sweet treats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9:30am – 12pm</a:t>
                      </a:r>
                      <a:endParaRPr lang="en-US" sz="10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Internet Workshop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Improve your skills to help navigate you through daily life. </a:t>
                      </a: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Employment, CV, disclosures, job centre login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9:30am – 12pm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Wellbeing Walk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Benefit from physical activity in a walking group </a:t>
                      </a:r>
                      <a:endParaRPr lang="en-US" sz="10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9:30am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u="none" dirty="0">
                          <a:solidFill>
                            <a:srgbClr val="EE0000"/>
                          </a:solidFill>
                          <a:latin typeface="DM Sans" pitchFamily="2" charset="0"/>
                        </a:rPr>
                        <a:t>Employability support available all day with our Employment Engagement Consultant – Maria!</a:t>
                      </a:r>
                      <a:endParaRPr lang="en-US" sz="10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56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Wellbeing Walk &amp; Mental Health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Benefit from physical activity in a walking group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1pm – 4pm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Trivia Tuesday Quiz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Test your knowledge with our weekly quiz!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1pm – 3pm</a:t>
                      </a:r>
                      <a:endParaRPr lang="en-US" sz="10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Women’s World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Develop your skills with paints, crafts and more!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1pm – 4pm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Hull On The Wall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Mural painting with TIPP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u="none" dirty="0">
                          <a:solidFill>
                            <a:srgbClr val="EE0000"/>
                          </a:solidFill>
                          <a:latin typeface="DM Sans" pitchFamily="2" charset="0"/>
                        </a:rPr>
                        <a:t>Employability support available all day with our Employment Engagement Consultant – Maria!</a:t>
                      </a:r>
                      <a:endParaRPr lang="en-US" sz="100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Man Plan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Reflect on the importance of positive thoughts, feelings and behaviours in a session focused </a:t>
                      </a:r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on men’s mental health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i="0" kern="1200" dirty="0">
                        <a:solidFill>
                          <a:schemeClr val="dk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1pm – 3pm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4718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291008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7EC779B7-6C2B-3E60-6B84-26D958669623}"/>
              </a:ext>
            </a:extLst>
          </p:cNvPr>
          <p:cNvGrpSpPr/>
          <p:nvPr/>
        </p:nvGrpSpPr>
        <p:grpSpPr>
          <a:xfrm>
            <a:off x="194675" y="1593380"/>
            <a:ext cx="2399946" cy="5151451"/>
            <a:chOff x="0" y="0"/>
            <a:chExt cx="874251" cy="174768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59732FC-A833-EF8E-3CDD-3BEE7B615331}"/>
                </a:ext>
              </a:extLst>
            </p:cNvPr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67677ACB-4ADE-DBC1-FA61-52FD1E2131DF}"/>
                </a:ext>
              </a:extLst>
            </p:cNvPr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Hull CFO Activity Hub</a:t>
              </a: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*Drop in Session available for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1-2-1 Support. Please contact your support worker. 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DM Sans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07570 245 620</a:t>
              </a:r>
              <a:endParaRPr lang="en-US" sz="1200" dirty="0">
                <a:solidFill>
                  <a:schemeClr val="bg1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9:30am -4pm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CFO Activity Hub, 55 </a:t>
              </a:r>
              <a:r>
                <a:rPr lang="en-GB" sz="1200" dirty="0" err="1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Savillle</a:t>
              </a: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 Street, Norwich house, Hull, HU1 3ES</a:t>
              </a:r>
            </a:p>
            <a:p>
              <a:pPr algn="ctr">
                <a:lnSpc>
                  <a:spcPts val="2379"/>
                </a:lnSpc>
              </a:pPr>
              <a:endParaRPr lang="en-US" sz="1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C7BD41A7-80C7-591F-3B7D-1533F1424655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4070F9EB-9E0A-B9F8-C0CE-3AA0866FD3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532F1890-E81B-F1BC-3B7E-8AFA3B1F9A60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25DEF253-42C8-B4C2-94B2-7DA178A7371D}"/>
              </a:ext>
            </a:extLst>
          </p:cNvPr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60515322-D4FC-A97E-18D5-E9EE28C2371C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347B0A42-95E4-B79C-0D4A-04D9AE91B760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FCEEC435-F289-11C9-B6FF-508553D1C1E6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00057016-579B-91A4-878E-F70CD794171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66B6C540-94D1-612F-3AAF-A993CFF61C81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3E0A49D1-E292-3223-95C8-A6BCA56BF09F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C1C6D6D1-8AC5-BC5B-5E4C-6007CDC24D0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71C7DA95-FA3D-A4EB-FA74-942288136EE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83E546B8-64DE-78E9-377B-1318E923314B}"/>
              </a:ext>
            </a:extLst>
          </p:cNvPr>
          <p:cNvSpPr txBox="1"/>
          <p:nvPr/>
        </p:nvSpPr>
        <p:spPr>
          <a:xfrm>
            <a:off x="2682767" y="89855"/>
            <a:ext cx="6612190" cy="588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u="sng" dirty="0">
                <a:solidFill>
                  <a:srgbClr val="000000"/>
                </a:solidFill>
                <a:latin typeface="DM Sans Bold"/>
              </a:rPr>
              <a:t>CFO Evolution – November WK 1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4BE1F0BA-AEB4-C7DA-FC3D-5ABD74DC67F6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FF4E0365-DF1B-8BD4-D241-4F92A46A3EDE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A5E48449-264B-0D52-7414-0F7420B44FF9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4ED8A65C-D674-E02B-115D-FBF360DD8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22" name="Group 65">
            <a:extLst>
              <a:ext uri="{FF2B5EF4-FFF2-40B4-BE49-F238E27FC236}">
                <a16:creationId xmlns:a16="http://schemas.microsoft.com/office/drawing/2014/main" id="{9D2E9855-3E74-ADC9-7432-344CCFB6CB5F}"/>
              </a:ext>
            </a:extLst>
          </p:cNvPr>
          <p:cNvGrpSpPr/>
          <p:nvPr/>
        </p:nvGrpSpPr>
        <p:grpSpPr>
          <a:xfrm>
            <a:off x="2683493" y="5459056"/>
            <a:ext cx="220832" cy="193228"/>
            <a:chOff x="0" y="0"/>
            <a:chExt cx="812800" cy="711200"/>
          </a:xfrm>
        </p:grpSpPr>
        <p:sp>
          <p:nvSpPr>
            <p:cNvPr id="23" name="Freeform 66">
              <a:extLst>
                <a:ext uri="{FF2B5EF4-FFF2-40B4-BE49-F238E27FC236}">
                  <a16:creationId xmlns:a16="http://schemas.microsoft.com/office/drawing/2014/main" id="{E42BED51-2E50-9037-60C9-FD3BCAE46F9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67">
              <a:extLst>
                <a:ext uri="{FF2B5EF4-FFF2-40B4-BE49-F238E27FC236}">
                  <a16:creationId xmlns:a16="http://schemas.microsoft.com/office/drawing/2014/main" id="{A841B886-3793-DBC1-AF83-7CF563B6E01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:a16="http://schemas.microsoft.com/office/drawing/2014/main" id="{DD6D3D2C-2E2E-7B76-A606-EA6F9AC62DA8}"/>
              </a:ext>
            </a:extLst>
          </p:cNvPr>
          <p:cNvGrpSpPr/>
          <p:nvPr/>
        </p:nvGrpSpPr>
        <p:grpSpPr>
          <a:xfrm>
            <a:off x="6066544" y="3197597"/>
            <a:ext cx="220832" cy="434015"/>
            <a:chOff x="0" y="0"/>
            <a:chExt cx="812800" cy="1597447"/>
          </a:xfrm>
        </p:grpSpPr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AAB41FFD-0FD1-6B93-451A-61FA77CDE29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" name="TextBox 67">
              <a:extLst>
                <a:ext uri="{FF2B5EF4-FFF2-40B4-BE49-F238E27FC236}">
                  <a16:creationId xmlns:a16="http://schemas.microsoft.com/office/drawing/2014/main" id="{FEFDF384-E66D-0032-EA2E-26611C28C028}"/>
                </a:ext>
              </a:extLst>
            </p:cNvPr>
            <p:cNvSpPr txBox="1"/>
            <p:nvPr/>
          </p:nvSpPr>
          <p:spPr>
            <a:xfrm>
              <a:off x="127000" y="301624"/>
              <a:ext cx="168275" cy="1295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4" name="Group 62">
            <a:extLst>
              <a:ext uri="{FF2B5EF4-FFF2-40B4-BE49-F238E27FC236}">
                <a16:creationId xmlns:a16="http://schemas.microsoft.com/office/drawing/2014/main" id="{FB374ECD-6795-60F6-C344-72929CFE6863}"/>
              </a:ext>
            </a:extLst>
          </p:cNvPr>
          <p:cNvGrpSpPr/>
          <p:nvPr/>
        </p:nvGrpSpPr>
        <p:grpSpPr>
          <a:xfrm>
            <a:off x="5823572" y="5852530"/>
            <a:ext cx="242972" cy="242972"/>
            <a:chOff x="0" y="0"/>
            <a:chExt cx="812800" cy="812800"/>
          </a:xfrm>
        </p:grpSpPr>
        <p:sp>
          <p:nvSpPr>
            <p:cNvPr id="35" name="Freeform 63">
              <a:extLst>
                <a:ext uri="{FF2B5EF4-FFF2-40B4-BE49-F238E27FC236}">
                  <a16:creationId xmlns:a16="http://schemas.microsoft.com/office/drawing/2014/main" id="{7BEFDCF7-8690-6CA7-F614-6FF541C279C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64">
              <a:extLst>
                <a:ext uri="{FF2B5EF4-FFF2-40B4-BE49-F238E27FC236}">
                  <a16:creationId xmlns:a16="http://schemas.microsoft.com/office/drawing/2014/main" id="{C1A371A7-BB0E-37E6-87D1-752C57A39AE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12" name="Picture 1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FC98486D-F7B2-2A45-97D3-0F48223F05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7337" y="5704239"/>
            <a:ext cx="972912" cy="682490"/>
          </a:xfrm>
          <a:prstGeom prst="rect">
            <a:avLst/>
          </a:prstGeom>
        </p:spPr>
      </p:pic>
      <p:grpSp>
        <p:nvGrpSpPr>
          <p:cNvPr id="44" name="Group 65">
            <a:extLst>
              <a:ext uri="{FF2B5EF4-FFF2-40B4-BE49-F238E27FC236}">
                <a16:creationId xmlns:a16="http://schemas.microsoft.com/office/drawing/2014/main" id="{D1AEDE79-791E-5187-B6AA-2BAD897325D1}"/>
              </a:ext>
            </a:extLst>
          </p:cNvPr>
          <p:cNvGrpSpPr/>
          <p:nvPr/>
        </p:nvGrpSpPr>
        <p:grpSpPr>
          <a:xfrm>
            <a:off x="7403753" y="3970862"/>
            <a:ext cx="220832" cy="194552"/>
            <a:chOff x="-43674" y="6432523"/>
            <a:chExt cx="812800" cy="716073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6FBD60B4-DAF7-0273-83F5-E2D5698B2A6A}"/>
                </a:ext>
              </a:extLst>
            </p:cNvPr>
            <p:cNvSpPr/>
            <p:nvPr/>
          </p:nvSpPr>
          <p:spPr>
            <a:xfrm>
              <a:off x="-43674" y="6437396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F9D2C2E-E3FE-1BD1-7A24-968D1D5E91C5}"/>
                </a:ext>
              </a:extLst>
            </p:cNvPr>
            <p:cNvSpPr txBox="1"/>
            <p:nvPr/>
          </p:nvSpPr>
          <p:spPr>
            <a:xfrm>
              <a:off x="83326" y="6432523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D2548797-1732-F981-B115-6AD6773424A7}"/>
              </a:ext>
            </a:extLst>
          </p:cNvPr>
          <p:cNvGrpSpPr/>
          <p:nvPr/>
        </p:nvGrpSpPr>
        <p:grpSpPr>
          <a:xfrm rot="2700000">
            <a:off x="-1950819" y="1964110"/>
            <a:ext cx="4410050" cy="3620553"/>
            <a:chOff x="139700" y="-9341756"/>
            <a:chExt cx="12198694" cy="10014856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E5AE59D6-4C5B-6A39-9BDF-65D2978B23C9}"/>
                </a:ext>
              </a:extLst>
            </p:cNvPr>
            <p:cNvSpPr/>
            <p:nvPr/>
          </p:nvSpPr>
          <p:spPr>
            <a:xfrm>
              <a:off x="11525594" y="-9341756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CA42A900-C21C-8AEF-EEAD-AE59F7097A2F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79835860-F98D-9F87-E423-AB540DAAD613}"/>
              </a:ext>
            </a:extLst>
          </p:cNvPr>
          <p:cNvGrpSpPr/>
          <p:nvPr/>
        </p:nvGrpSpPr>
        <p:grpSpPr>
          <a:xfrm>
            <a:off x="7182921" y="5570335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1D490044-8276-A402-DB36-958A6070DF1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67">
              <a:extLst>
                <a:ext uri="{FF2B5EF4-FFF2-40B4-BE49-F238E27FC236}">
                  <a16:creationId xmlns:a16="http://schemas.microsoft.com/office/drawing/2014/main" id="{D3F7F141-5777-F3AB-C5E6-44E59C61C9A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62">
            <a:extLst>
              <a:ext uri="{FF2B5EF4-FFF2-40B4-BE49-F238E27FC236}">
                <a16:creationId xmlns:a16="http://schemas.microsoft.com/office/drawing/2014/main" id="{C199C123-9676-4278-412A-51CCB0353084}"/>
              </a:ext>
            </a:extLst>
          </p:cNvPr>
          <p:cNvGrpSpPr/>
          <p:nvPr/>
        </p:nvGrpSpPr>
        <p:grpSpPr>
          <a:xfrm>
            <a:off x="9173471" y="5375465"/>
            <a:ext cx="242972" cy="819931"/>
            <a:chOff x="0" y="-1930067"/>
            <a:chExt cx="812800" cy="2742867"/>
          </a:xfrm>
        </p:grpSpPr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id="{72801F51-7885-82A3-1A15-D8034A23920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64">
              <a:extLst>
                <a:ext uri="{FF2B5EF4-FFF2-40B4-BE49-F238E27FC236}">
                  <a16:creationId xmlns:a16="http://schemas.microsoft.com/office/drawing/2014/main" id="{B155F79B-AEC9-9ABA-3F83-020C46283E70}"/>
                </a:ext>
              </a:extLst>
            </p:cNvPr>
            <p:cNvSpPr txBox="1"/>
            <p:nvPr/>
          </p:nvSpPr>
          <p:spPr>
            <a:xfrm>
              <a:off x="76198" y="-1930067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1" name="Group 46">
            <a:extLst>
              <a:ext uri="{FF2B5EF4-FFF2-40B4-BE49-F238E27FC236}">
                <a16:creationId xmlns:a16="http://schemas.microsoft.com/office/drawing/2014/main" id="{8F50F95C-7AFD-4DA9-67BD-65CAD2D6954E}"/>
              </a:ext>
            </a:extLst>
          </p:cNvPr>
          <p:cNvGrpSpPr/>
          <p:nvPr/>
        </p:nvGrpSpPr>
        <p:grpSpPr>
          <a:xfrm rot="2700000">
            <a:off x="9062941" y="2999270"/>
            <a:ext cx="293842" cy="293842"/>
            <a:chOff x="0" y="0"/>
            <a:chExt cx="812800" cy="812800"/>
          </a:xfrm>
        </p:grpSpPr>
        <p:sp>
          <p:nvSpPr>
            <p:cNvPr id="32" name="Freeform 47">
              <a:extLst>
                <a:ext uri="{FF2B5EF4-FFF2-40B4-BE49-F238E27FC236}">
                  <a16:creationId xmlns:a16="http://schemas.microsoft.com/office/drawing/2014/main" id="{6B6ED8C1-8671-8E7C-0D0A-1F0A3E7F6DD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TextBox 48">
              <a:extLst>
                <a:ext uri="{FF2B5EF4-FFF2-40B4-BE49-F238E27FC236}">
                  <a16:creationId xmlns:a16="http://schemas.microsoft.com/office/drawing/2014/main" id="{BA496AE3-1DE2-336A-2E32-5ADBEFCFBCD6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74" name="Picture 73" descr="A person cutting vegetables on a cutting board">
            <a:extLst>
              <a:ext uri="{FF2B5EF4-FFF2-40B4-BE49-F238E27FC236}">
                <a16:creationId xmlns:a16="http://schemas.microsoft.com/office/drawing/2014/main" id="{CE17204E-3DC4-E2D8-9967-31973E477B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2282" y="3455302"/>
            <a:ext cx="1196072" cy="797381"/>
          </a:xfrm>
          <a:prstGeom prst="rect">
            <a:avLst/>
          </a:prstGeom>
        </p:spPr>
      </p:pic>
      <p:pic>
        <p:nvPicPr>
          <p:cNvPr id="79" name="Graphic 78" descr="Internet outline">
            <a:extLst>
              <a:ext uri="{FF2B5EF4-FFF2-40B4-BE49-F238E27FC236}">
                <a16:creationId xmlns:a16="http://schemas.microsoft.com/office/drawing/2014/main" id="{6BFBF1A1-F235-FA28-AE3E-AE98756BD6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80820" y="3539848"/>
            <a:ext cx="839518" cy="839518"/>
          </a:xfrm>
          <a:prstGeom prst="rect">
            <a:avLst/>
          </a:prstGeom>
        </p:spPr>
      </p:pic>
      <p:pic>
        <p:nvPicPr>
          <p:cNvPr id="81" name="Picture 80" descr="A pastry and rolling pin on a table&#10;&#10;AI-generated content may be incorrect.">
            <a:extLst>
              <a:ext uri="{FF2B5EF4-FFF2-40B4-BE49-F238E27FC236}">
                <a16:creationId xmlns:a16="http://schemas.microsoft.com/office/drawing/2014/main" id="{37B2D453-015A-A735-BD1A-1BB3263127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27757" y="3553937"/>
            <a:ext cx="739352" cy="554858"/>
          </a:xfrm>
          <a:prstGeom prst="rect">
            <a:avLst/>
          </a:prstGeom>
        </p:spPr>
      </p:pic>
      <p:pic>
        <p:nvPicPr>
          <p:cNvPr id="96" name="Picture 95" descr="A cartoon house with a door and plants&#10;&#10;AI-generated content may be incorrect.">
            <a:extLst>
              <a:ext uri="{FF2B5EF4-FFF2-40B4-BE49-F238E27FC236}">
                <a16:creationId xmlns:a16="http://schemas.microsoft.com/office/drawing/2014/main" id="{72745104-D175-F52E-ABFF-E2C98EFD35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68572" y="3649310"/>
            <a:ext cx="597062" cy="603373"/>
          </a:xfrm>
          <a:prstGeom prst="rect">
            <a:avLst/>
          </a:prstGeom>
        </p:spPr>
      </p:pic>
      <p:pic>
        <p:nvPicPr>
          <p:cNvPr id="98" name="Picture 97" descr="A white cartoon character with a red question mark&#10;&#10;AI-generated content may be incorrect.">
            <a:extLst>
              <a:ext uri="{FF2B5EF4-FFF2-40B4-BE49-F238E27FC236}">
                <a16:creationId xmlns:a16="http://schemas.microsoft.com/office/drawing/2014/main" id="{2F4E7431-545E-E721-733B-CA5889B83D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79733" y="5566547"/>
            <a:ext cx="870445" cy="870445"/>
          </a:xfrm>
          <a:prstGeom prst="rect">
            <a:avLst/>
          </a:prstGeom>
        </p:spPr>
      </p:pic>
      <p:pic>
        <p:nvPicPr>
          <p:cNvPr id="100" name="Picture 99" descr="A group of art supplies&#10;&#10;AI-generated content may be incorrect.">
            <a:extLst>
              <a:ext uri="{FF2B5EF4-FFF2-40B4-BE49-F238E27FC236}">
                <a16:creationId xmlns:a16="http://schemas.microsoft.com/office/drawing/2014/main" id="{01603126-3D25-EFA0-1BA1-173DEFAFA02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68817" y="5899626"/>
            <a:ext cx="562133" cy="528405"/>
          </a:xfrm>
          <a:prstGeom prst="rect">
            <a:avLst/>
          </a:prstGeom>
        </p:spPr>
      </p:pic>
      <p:grpSp>
        <p:nvGrpSpPr>
          <p:cNvPr id="37" name="Group 62">
            <a:extLst>
              <a:ext uri="{FF2B5EF4-FFF2-40B4-BE49-F238E27FC236}">
                <a16:creationId xmlns:a16="http://schemas.microsoft.com/office/drawing/2014/main" id="{78D2127E-63CD-BF85-CA02-105550050D6D}"/>
              </a:ext>
            </a:extLst>
          </p:cNvPr>
          <p:cNvGrpSpPr/>
          <p:nvPr/>
        </p:nvGrpSpPr>
        <p:grpSpPr>
          <a:xfrm>
            <a:off x="4337685" y="6072724"/>
            <a:ext cx="242972" cy="242972"/>
            <a:chOff x="0" y="0"/>
            <a:chExt cx="812800" cy="812800"/>
          </a:xfrm>
        </p:grpSpPr>
        <p:sp>
          <p:nvSpPr>
            <p:cNvPr id="39" name="Freeform 63">
              <a:extLst>
                <a:ext uri="{FF2B5EF4-FFF2-40B4-BE49-F238E27FC236}">
                  <a16:creationId xmlns:a16="http://schemas.microsoft.com/office/drawing/2014/main" id="{1022982D-A875-AD86-1C27-8E4DEB1F9C4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4">
              <a:extLst>
                <a:ext uri="{FF2B5EF4-FFF2-40B4-BE49-F238E27FC236}">
                  <a16:creationId xmlns:a16="http://schemas.microsoft.com/office/drawing/2014/main" id="{BA0CB31F-F08A-7AD4-77E5-1F028C43452E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618463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9B4346-5EA1-A144-9CE4-244EC6FDA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0DF4B51-4AD8-23EC-1124-4212ED5AD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044138"/>
              </p:ext>
            </p:extLst>
          </p:nvPr>
        </p:nvGraphicFramePr>
        <p:xfrm>
          <a:off x="2579589" y="674877"/>
          <a:ext cx="8135977" cy="6775187"/>
        </p:xfrm>
        <a:graphic>
          <a:graphicData uri="http://schemas.openxmlformats.org/drawingml/2006/table">
            <a:tbl>
              <a:tblPr/>
              <a:tblGrid>
                <a:gridCol w="1627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8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4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45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20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8868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Monday 10th</a:t>
                      </a:r>
                      <a:endParaRPr lang="en-US" sz="1000" dirty="0"/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Tuesday 11th</a:t>
                      </a:r>
                      <a:endParaRPr lang="en-US" sz="1000" dirty="0"/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12th</a:t>
                      </a:r>
                      <a:endParaRPr lang="en-US" sz="1000" dirty="0"/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13th</a:t>
                      </a:r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Friday 14th</a:t>
                      </a:r>
                      <a:endParaRPr lang="en-US" sz="1000" dirty="0"/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6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244428"/>
                  </a:ext>
                </a:extLst>
              </a:tr>
              <a:tr h="24479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11</a:t>
                      </a:r>
                      <a:r>
                        <a:rPr lang="en-GB" sz="1050" b="1" u="sng" baseline="3000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th</a:t>
                      </a:r>
                      <a:r>
                        <a:rPr lang="en-GB" sz="105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 Hour, 11</a:t>
                      </a:r>
                      <a:r>
                        <a:rPr lang="en-GB" sz="1050" b="1" u="sng" baseline="3000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th</a:t>
                      </a:r>
                      <a:r>
                        <a:rPr lang="en-GB" sz="105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 Day, 11</a:t>
                      </a:r>
                      <a:r>
                        <a:rPr lang="en-GB" sz="1050" b="1" u="sng" baseline="3000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th</a:t>
                      </a:r>
                      <a:r>
                        <a:rPr lang="en-GB" sz="105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 Month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Prepare for the armistice with our WW1 quiz, facts about wartime Hull and poppy making workshop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9:30am – 12:pm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Learn how to cook filling meals on a small budget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9:30am – 12pm</a:t>
                      </a:r>
                      <a:endParaRPr lang="en-US" sz="105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CBT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Support your personal needs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4pm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Baking With Remi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Learning how to bake and create sweet treats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9:30am – 12pm</a:t>
                      </a:r>
                      <a:endParaRPr lang="en-US" sz="105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Internet Workshop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Improve your skills to help navigate you through daily life. </a:t>
                      </a: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Employment, CV, disclosures, job centre login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9:30am – 12pm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 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Wellbeing Walk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Benefit from physical activity in a walking group </a:t>
                      </a: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9:30am – 12pm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u="none" dirty="0">
                        <a:solidFill>
                          <a:srgbClr val="EE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u="none" dirty="0">
                          <a:solidFill>
                            <a:srgbClr val="EE0000"/>
                          </a:solidFill>
                          <a:latin typeface="DM Sans" pitchFamily="2" charset="0"/>
                        </a:rPr>
                        <a:t>Employability support available all day with our Employment Engagement Consultant – Maria!</a:t>
                      </a:r>
                      <a:endParaRPr lang="en-US" sz="105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33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Wellbeing Walk &amp; Mental Health</a:t>
                      </a: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Benefit from physical activity in a walking group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1pm – 4pm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Trivia Tuesday Quiz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Test your knowledge with our weekly quiz!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1pm – 4pm</a:t>
                      </a:r>
                      <a:endParaRPr lang="en-US" sz="1050" b="0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Women’s World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Develop your skills with paints, crafts and more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1pm – 4pm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Hull On The Wall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Mural painting with TIPP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EE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u="none" dirty="0">
                          <a:solidFill>
                            <a:srgbClr val="EE0000"/>
                          </a:solidFill>
                          <a:latin typeface="DM Sans" pitchFamily="2" charset="0"/>
                        </a:rPr>
                        <a:t>Employability support available all day with our Employment Engagement Consultant – Maria</a:t>
                      </a:r>
                      <a:endParaRPr lang="en-US" sz="105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Man Plan</a:t>
                      </a: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Reflect on the importance of positive thoughts, feelings and behaviours in a session focused </a:t>
                      </a:r>
                      <a:r>
                        <a:rPr lang="en-GB" sz="105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on men’s mental health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kern="1200" dirty="0">
                        <a:solidFill>
                          <a:schemeClr val="dk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1pm – 3pm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9546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338782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7067499F-1D48-6DD8-00C0-4725155FF11B}"/>
              </a:ext>
            </a:extLst>
          </p:cNvPr>
          <p:cNvGrpSpPr/>
          <p:nvPr/>
        </p:nvGrpSpPr>
        <p:grpSpPr>
          <a:xfrm>
            <a:off x="194675" y="1593380"/>
            <a:ext cx="2399946" cy="5151451"/>
            <a:chOff x="0" y="0"/>
            <a:chExt cx="874251" cy="174768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F6132CF-3B03-9E83-DF64-F482B79550AC}"/>
                </a:ext>
              </a:extLst>
            </p:cNvPr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08435309-B94A-C07A-BC35-58F7D29CFC71}"/>
                </a:ext>
              </a:extLst>
            </p:cNvPr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Hull CFO Activity Hub</a:t>
              </a: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*Drop in Session available for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1-2-1 Support. Please contact your support worker. 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DM Sans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07570 245 620</a:t>
              </a:r>
              <a:endParaRPr lang="en-US" sz="1200" dirty="0">
                <a:solidFill>
                  <a:schemeClr val="bg1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9:30am -4pm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CFO Activity Hub, 55 </a:t>
              </a:r>
              <a:r>
                <a:rPr lang="en-GB" sz="1200" dirty="0" err="1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Savillle</a:t>
              </a: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 Street, Norwich house, Hull, HU1 3ES</a:t>
              </a:r>
            </a:p>
            <a:p>
              <a:pPr algn="ctr">
                <a:lnSpc>
                  <a:spcPts val="2379"/>
                </a:lnSpc>
              </a:pPr>
              <a:endParaRPr lang="en-US" sz="1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C13EDB70-E761-A005-B665-7D83A0D6EF7E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2D283011-D26A-9FCA-07AE-A7037454B1D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3371D015-C88E-296F-FBC1-46862F9047FB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4AD9D2C8-B876-98C4-FB10-E35FEC049557}"/>
              </a:ext>
            </a:extLst>
          </p:cNvPr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38D1DC7F-62D6-E886-0F57-E6A48FDFCF0A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0249F932-5AF6-BFAB-9214-E9806D24DD40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3F11DA57-F60E-E54F-EE72-B82045B86719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8A3D926E-240E-1DC4-3C38-25A4A623CC3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99AE9331-4CC2-35B6-9AC4-F3A25A7F020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20BF4844-4B69-260C-879E-A2A16D1205B0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55D34013-199A-E851-164B-01F28258758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12AB3C71-B43D-2126-251D-2D29AEFE247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790C8201-B323-8001-EFD5-573EB6DDA12E}"/>
              </a:ext>
            </a:extLst>
          </p:cNvPr>
          <p:cNvSpPr txBox="1"/>
          <p:nvPr/>
        </p:nvSpPr>
        <p:spPr>
          <a:xfrm>
            <a:off x="2682767" y="89855"/>
            <a:ext cx="6612190" cy="588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u="sng" dirty="0">
                <a:solidFill>
                  <a:srgbClr val="000000"/>
                </a:solidFill>
                <a:latin typeface="DM Sans Bold"/>
              </a:rPr>
              <a:t>CFO Evolution – November WK 2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C92C27FA-0A71-2C38-0FCC-BD800704B1AA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CD937966-7AE3-2362-3E66-34B4EACF4A76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1C9F3DAF-9DAE-7ED0-55F2-B4C322299E29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55" name="Group 62">
            <a:extLst>
              <a:ext uri="{FF2B5EF4-FFF2-40B4-BE49-F238E27FC236}">
                <a16:creationId xmlns:a16="http://schemas.microsoft.com/office/drawing/2014/main" id="{184956AA-79F8-6EB0-EF76-36022BA1F6F5}"/>
              </a:ext>
            </a:extLst>
          </p:cNvPr>
          <p:cNvGrpSpPr/>
          <p:nvPr/>
        </p:nvGrpSpPr>
        <p:grpSpPr>
          <a:xfrm>
            <a:off x="4394331" y="5520487"/>
            <a:ext cx="242972" cy="242972"/>
            <a:chOff x="0" y="0"/>
            <a:chExt cx="812800" cy="812800"/>
          </a:xfrm>
        </p:grpSpPr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505FE290-9936-177D-F70C-7C19E95791E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4">
              <a:extLst>
                <a:ext uri="{FF2B5EF4-FFF2-40B4-BE49-F238E27FC236}">
                  <a16:creationId xmlns:a16="http://schemas.microsoft.com/office/drawing/2014/main" id="{4C336372-C61A-2C11-226C-6B152F1D7362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1F688638-40DB-CB33-FA71-5127007CFA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9BB0CD43-D0C8-A2D0-4740-6C295DBB61B1}"/>
              </a:ext>
            </a:extLst>
          </p:cNvPr>
          <p:cNvGrpSpPr/>
          <p:nvPr/>
        </p:nvGrpSpPr>
        <p:grpSpPr>
          <a:xfrm>
            <a:off x="3873745" y="5150908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89756B99-0054-E541-A918-C5059182EAC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2A952B80-377E-A00A-4ABD-BD19121BEB9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:a16="http://schemas.microsoft.com/office/drawing/2014/main" id="{D378261E-1C24-8F6A-0AD4-88534E21B375}"/>
              </a:ext>
            </a:extLst>
          </p:cNvPr>
          <p:cNvGrpSpPr/>
          <p:nvPr/>
        </p:nvGrpSpPr>
        <p:grpSpPr>
          <a:xfrm>
            <a:off x="5845429" y="3182934"/>
            <a:ext cx="220832" cy="434015"/>
            <a:chOff x="0" y="0"/>
            <a:chExt cx="812800" cy="1597447"/>
          </a:xfrm>
        </p:grpSpPr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2022CC1F-1DA3-7B38-2F3A-20EEA735BD5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" name="TextBox 67">
              <a:extLst>
                <a:ext uri="{FF2B5EF4-FFF2-40B4-BE49-F238E27FC236}">
                  <a16:creationId xmlns:a16="http://schemas.microsoft.com/office/drawing/2014/main" id="{70C5D5F8-4753-5F23-378D-6CA93DC6120E}"/>
                </a:ext>
              </a:extLst>
            </p:cNvPr>
            <p:cNvSpPr txBox="1"/>
            <p:nvPr/>
          </p:nvSpPr>
          <p:spPr>
            <a:xfrm>
              <a:off x="127000" y="301624"/>
              <a:ext cx="168275" cy="1295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4" name="Group 62">
            <a:extLst>
              <a:ext uri="{FF2B5EF4-FFF2-40B4-BE49-F238E27FC236}">
                <a16:creationId xmlns:a16="http://schemas.microsoft.com/office/drawing/2014/main" id="{C41E7734-7D6A-5D0C-AE85-F45CA339FABF}"/>
              </a:ext>
            </a:extLst>
          </p:cNvPr>
          <p:cNvGrpSpPr/>
          <p:nvPr/>
        </p:nvGrpSpPr>
        <p:grpSpPr>
          <a:xfrm>
            <a:off x="5860234" y="5806876"/>
            <a:ext cx="242972" cy="242972"/>
            <a:chOff x="0" y="0"/>
            <a:chExt cx="812800" cy="812800"/>
          </a:xfrm>
        </p:grpSpPr>
        <p:sp>
          <p:nvSpPr>
            <p:cNvPr id="35" name="Freeform 63">
              <a:extLst>
                <a:ext uri="{FF2B5EF4-FFF2-40B4-BE49-F238E27FC236}">
                  <a16:creationId xmlns:a16="http://schemas.microsoft.com/office/drawing/2014/main" id="{ED6B35D8-E9F7-A1C4-4BF2-F7BE1C781C7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64">
              <a:extLst>
                <a:ext uri="{FF2B5EF4-FFF2-40B4-BE49-F238E27FC236}">
                  <a16:creationId xmlns:a16="http://schemas.microsoft.com/office/drawing/2014/main" id="{D4B19EA0-6171-8FE9-489D-213783B11961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5" name="Group 65">
            <a:extLst>
              <a:ext uri="{FF2B5EF4-FFF2-40B4-BE49-F238E27FC236}">
                <a16:creationId xmlns:a16="http://schemas.microsoft.com/office/drawing/2014/main" id="{87F5192E-0144-4FBE-372C-D88E93685790}"/>
              </a:ext>
            </a:extLst>
          </p:cNvPr>
          <p:cNvGrpSpPr/>
          <p:nvPr/>
        </p:nvGrpSpPr>
        <p:grpSpPr>
          <a:xfrm>
            <a:off x="4283915" y="2871947"/>
            <a:ext cx="7562333" cy="632467"/>
            <a:chOff x="222516" y="-454403"/>
            <a:chExt cx="27834119" cy="2327875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36938A92-34CA-7C0F-1F52-3D8E2F5E0D0D}"/>
                </a:ext>
              </a:extLst>
            </p:cNvPr>
            <p:cNvSpPr/>
            <p:nvPr/>
          </p:nvSpPr>
          <p:spPr>
            <a:xfrm>
              <a:off x="222516" y="1162272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67">
              <a:extLst>
                <a:ext uri="{FF2B5EF4-FFF2-40B4-BE49-F238E27FC236}">
                  <a16:creationId xmlns:a16="http://schemas.microsoft.com/office/drawing/2014/main" id="{2B20B9D3-2E65-C5A8-AB9C-7BB47FFDD2D6}"/>
                </a:ext>
              </a:extLst>
            </p:cNvPr>
            <p:cNvSpPr txBox="1"/>
            <p:nvPr/>
          </p:nvSpPr>
          <p:spPr>
            <a:xfrm>
              <a:off x="27497835" y="-454403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8" name="Picture 7" descr="A group of art supplies&#10;&#10;Description automatically generated">
            <a:extLst>
              <a:ext uri="{FF2B5EF4-FFF2-40B4-BE49-F238E27FC236}">
                <a16:creationId xmlns:a16="http://schemas.microsoft.com/office/drawing/2014/main" id="{78B0E60D-2221-9E53-A963-E1D91580DC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6451938" y="5652286"/>
            <a:ext cx="456372" cy="507118"/>
          </a:xfrm>
          <a:prstGeom prst="rect">
            <a:avLst/>
          </a:prstGeom>
        </p:spPr>
      </p:pic>
      <p:pic>
        <p:nvPicPr>
          <p:cNvPr id="12" name="Picture 1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EA9E4B16-32F7-9981-8060-256CB27C6B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5147" y="5683571"/>
            <a:ext cx="618177" cy="433647"/>
          </a:xfrm>
          <a:prstGeom prst="rect">
            <a:avLst/>
          </a:prstGeom>
        </p:spPr>
      </p:pic>
      <p:grpSp>
        <p:nvGrpSpPr>
          <p:cNvPr id="44" name="Group 65">
            <a:extLst>
              <a:ext uri="{FF2B5EF4-FFF2-40B4-BE49-F238E27FC236}">
                <a16:creationId xmlns:a16="http://schemas.microsoft.com/office/drawing/2014/main" id="{5B691401-4657-388C-8575-5981E9195CE8}"/>
              </a:ext>
            </a:extLst>
          </p:cNvPr>
          <p:cNvGrpSpPr/>
          <p:nvPr/>
        </p:nvGrpSpPr>
        <p:grpSpPr>
          <a:xfrm>
            <a:off x="7403753" y="3970862"/>
            <a:ext cx="220832" cy="194552"/>
            <a:chOff x="-43674" y="6432523"/>
            <a:chExt cx="812800" cy="716073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BF8BF9FE-636E-A8B6-CC15-96D70016020E}"/>
                </a:ext>
              </a:extLst>
            </p:cNvPr>
            <p:cNvSpPr/>
            <p:nvPr/>
          </p:nvSpPr>
          <p:spPr>
            <a:xfrm>
              <a:off x="-43674" y="6437396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B3139E2-5DF1-73BA-F4EB-6828BB3B200B}"/>
                </a:ext>
              </a:extLst>
            </p:cNvPr>
            <p:cNvSpPr txBox="1"/>
            <p:nvPr/>
          </p:nvSpPr>
          <p:spPr>
            <a:xfrm>
              <a:off x="83326" y="6432523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F3849918-DE8F-46D0-6BEC-BE6920A7D108}"/>
              </a:ext>
            </a:extLst>
          </p:cNvPr>
          <p:cNvGrpSpPr/>
          <p:nvPr/>
        </p:nvGrpSpPr>
        <p:grpSpPr>
          <a:xfrm rot="2700000">
            <a:off x="-2059536" y="1452661"/>
            <a:ext cx="4410050" cy="3620553"/>
            <a:chOff x="139700" y="-9341756"/>
            <a:chExt cx="12198694" cy="10014856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124F3A28-323B-43B2-2985-ACC77FD84B50}"/>
                </a:ext>
              </a:extLst>
            </p:cNvPr>
            <p:cNvSpPr/>
            <p:nvPr/>
          </p:nvSpPr>
          <p:spPr>
            <a:xfrm>
              <a:off x="11525594" y="-9341756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2D2B59F1-9CD0-4735-0A1D-EEE55ACA84C0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B1BA0B76-CF09-8A2F-12F4-E6243DE6132D}"/>
              </a:ext>
            </a:extLst>
          </p:cNvPr>
          <p:cNvGrpSpPr/>
          <p:nvPr/>
        </p:nvGrpSpPr>
        <p:grpSpPr>
          <a:xfrm>
            <a:off x="7624585" y="4934447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922D6EBD-07F4-FEB9-8A74-EE7B576EB83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67">
              <a:extLst>
                <a:ext uri="{FF2B5EF4-FFF2-40B4-BE49-F238E27FC236}">
                  <a16:creationId xmlns:a16="http://schemas.microsoft.com/office/drawing/2014/main" id="{F9831846-C230-25FB-B1B7-96C2C2E52A0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62">
            <a:extLst>
              <a:ext uri="{FF2B5EF4-FFF2-40B4-BE49-F238E27FC236}">
                <a16:creationId xmlns:a16="http://schemas.microsoft.com/office/drawing/2014/main" id="{EB358A83-FB7B-B8CF-86D6-25AF4125A310}"/>
              </a:ext>
            </a:extLst>
          </p:cNvPr>
          <p:cNvGrpSpPr/>
          <p:nvPr/>
        </p:nvGrpSpPr>
        <p:grpSpPr>
          <a:xfrm>
            <a:off x="9135751" y="5227736"/>
            <a:ext cx="242972" cy="819931"/>
            <a:chOff x="0" y="-1930067"/>
            <a:chExt cx="812800" cy="2742867"/>
          </a:xfrm>
        </p:grpSpPr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id="{33BDC9B8-C457-9F19-C694-6417E48502C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64">
              <a:extLst>
                <a:ext uri="{FF2B5EF4-FFF2-40B4-BE49-F238E27FC236}">
                  <a16:creationId xmlns:a16="http://schemas.microsoft.com/office/drawing/2014/main" id="{DA76821B-2357-6F5F-D40C-D138B494B950}"/>
                </a:ext>
              </a:extLst>
            </p:cNvPr>
            <p:cNvSpPr txBox="1"/>
            <p:nvPr/>
          </p:nvSpPr>
          <p:spPr>
            <a:xfrm>
              <a:off x="76198" y="-1930067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1" name="Group 46">
            <a:extLst>
              <a:ext uri="{FF2B5EF4-FFF2-40B4-BE49-F238E27FC236}">
                <a16:creationId xmlns:a16="http://schemas.microsoft.com/office/drawing/2014/main" id="{215F4769-352D-DE1E-1E22-1189D09B0160}"/>
              </a:ext>
            </a:extLst>
          </p:cNvPr>
          <p:cNvGrpSpPr/>
          <p:nvPr/>
        </p:nvGrpSpPr>
        <p:grpSpPr>
          <a:xfrm rot="2700000">
            <a:off x="9148036" y="2422780"/>
            <a:ext cx="293842" cy="293842"/>
            <a:chOff x="0" y="0"/>
            <a:chExt cx="812800" cy="812800"/>
          </a:xfrm>
        </p:grpSpPr>
        <p:sp>
          <p:nvSpPr>
            <p:cNvPr id="32" name="Freeform 47">
              <a:extLst>
                <a:ext uri="{FF2B5EF4-FFF2-40B4-BE49-F238E27FC236}">
                  <a16:creationId xmlns:a16="http://schemas.microsoft.com/office/drawing/2014/main" id="{05C550A6-296C-B23F-42DF-B907D33E1C8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TextBox 48">
              <a:extLst>
                <a:ext uri="{FF2B5EF4-FFF2-40B4-BE49-F238E27FC236}">
                  <a16:creationId xmlns:a16="http://schemas.microsoft.com/office/drawing/2014/main" id="{4535D9E9-4F9E-8392-5B2A-B92AA3DC95B9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79" name="Graphic 78" descr="Internet outline">
            <a:extLst>
              <a:ext uri="{FF2B5EF4-FFF2-40B4-BE49-F238E27FC236}">
                <a16:creationId xmlns:a16="http://schemas.microsoft.com/office/drawing/2014/main" id="{87DFA40B-01BA-BBF7-AC88-EACE3172B4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28051" y="3292438"/>
            <a:ext cx="839518" cy="839518"/>
          </a:xfrm>
          <a:prstGeom prst="rect">
            <a:avLst/>
          </a:prstGeom>
        </p:spPr>
      </p:pic>
      <p:pic>
        <p:nvPicPr>
          <p:cNvPr id="81" name="Picture 80" descr="A pastry and rolling pin on a table&#10;&#10;AI-generated content may be incorrect.">
            <a:extLst>
              <a:ext uri="{FF2B5EF4-FFF2-40B4-BE49-F238E27FC236}">
                <a16:creationId xmlns:a16="http://schemas.microsoft.com/office/drawing/2014/main" id="{3F275BF0-D512-3FA8-708F-7E606A4C61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8642" y="2902113"/>
            <a:ext cx="1079442" cy="810084"/>
          </a:xfrm>
          <a:prstGeom prst="rect">
            <a:avLst/>
          </a:prstGeom>
        </p:spPr>
      </p:pic>
      <p:pic>
        <p:nvPicPr>
          <p:cNvPr id="98" name="Picture 97" descr="A white cartoon character with a red question mark&#10;&#10;AI-generated content may be incorrect.">
            <a:extLst>
              <a:ext uri="{FF2B5EF4-FFF2-40B4-BE49-F238E27FC236}">
                <a16:creationId xmlns:a16="http://schemas.microsoft.com/office/drawing/2014/main" id="{D8CE1DCA-0E76-7FA6-0C3B-8A9897971D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4995" y="5474205"/>
            <a:ext cx="618177" cy="618177"/>
          </a:xfrm>
          <a:prstGeom prst="rect">
            <a:avLst/>
          </a:prstGeom>
        </p:spPr>
      </p:pic>
      <p:grpSp>
        <p:nvGrpSpPr>
          <p:cNvPr id="37" name="Group 62">
            <a:extLst>
              <a:ext uri="{FF2B5EF4-FFF2-40B4-BE49-F238E27FC236}">
                <a16:creationId xmlns:a16="http://schemas.microsoft.com/office/drawing/2014/main" id="{E5761BCC-7C56-CE43-BF0C-C117AA19413A}"/>
              </a:ext>
            </a:extLst>
          </p:cNvPr>
          <p:cNvGrpSpPr/>
          <p:nvPr/>
        </p:nvGrpSpPr>
        <p:grpSpPr>
          <a:xfrm>
            <a:off x="5483372" y="3373977"/>
            <a:ext cx="242972" cy="242972"/>
            <a:chOff x="0" y="0"/>
            <a:chExt cx="812800" cy="812800"/>
          </a:xfrm>
        </p:grpSpPr>
        <p:sp>
          <p:nvSpPr>
            <p:cNvPr id="39" name="Freeform 63">
              <a:extLst>
                <a:ext uri="{FF2B5EF4-FFF2-40B4-BE49-F238E27FC236}">
                  <a16:creationId xmlns:a16="http://schemas.microsoft.com/office/drawing/2014/main" id="{16EA57B5-5B78-1A28-4600-8BF5B36160B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4">
              <a:extLst>
                <a:ext uri="{FF2B5EF4-FFF2-40B4-BE49-F238E27FC236}">
                  <a16:creationId xmlns:a16="http://schemas.microsoft.com/office/drawing/2014/main" id="{91181028-D58A-98B0-3D3B-EE82CAF956A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706649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CFB676-4E7D-F0AF-EE69-F525A175F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F92D457-FD44-BC54-A095-57F8D7354F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68312"/>
              </p:ext>
            </p:extLst>
          </p:nvPr>
        </p:nvGraphicFramePr>
        <p:xfrm>
          <a:off x="2579588" y="683865"/>
          <a:ext cx="8113811" cy="6777971"/>
        </p:xfrm>
        <a:graphic>
          <a:graphicData uri="http://schemas.openxmlformats.org/drawingml/2006/table">
            <a:tbl>
              <a:tblPr/>
              <a:tblGrid>
                <a:gridCol w="1622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9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7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2996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Monday 17th</a:t>
                      </a:r>
                      <a:endParaRPr lang="en-US" sz="11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Tuesday 18th</a:t>
                      </a:r>
                      <a:endParaRPr lang="en-US" sz="11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19th</a:t>
                      </a:r>
                      <a:endParaRPr lang="en-US" sz="11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20th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Friday 21st</a:t>
                      </a:r>
                      <a:endParaRPr lang="en-US" sz="11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0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288092"/>
                  </a:ext>
                </a:extLst>
              </a:tr>
              <a:tr h="25785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Make A House A Home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Improving your property and building relationships to make a comfortable home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9:30am – 12:pm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Learn how to cook filling meals on a small budget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9:30am – 12pm</a:t>
                      </a:r>
                      <a:endParaRPr lang="en-US" sz="105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Baking With Remi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Learning how to bake and create sweet treats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9:30am – 12pm</a:t>
                      </a:r>
                      <a:endParaRPr lang="en-US" sz="105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Internet and Employability Workshop!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Improve your skills to help navigate you through daily life. </a:t>
                      </a: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Employment, CV, disclosures, job centre login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9:30am – 12pm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 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Wellbeing Walk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Benefit from physical activity in a walking group </a:t>
                      </a: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9:30am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u="none" dirty="0">
                          <a:solidFill>
                            <a:srgbClr val="EE0000"/>
                          </a:solidFill>
                          <a:latin typeface="DM Sans" pitchFamily="2" charset="0"/>
                        </a:rPr>
                        <a:t>Employability support available all day with our Employment Engagement Consultant – Maria!</a:t>
                      </a:r>
                      <a:endParaRPr lang="en-US" sz="105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37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ACE/PACE Course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Supporting you to understand childhood experiences and how they can impact you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1pm – 4pm 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Trivia Tuesday Quiz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Test your knowledge with our weekly quiz!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1pm – 4pm</a:t>
                      </a:r>
                      <a:endParaRPr lang="en-US" sz="105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Supporting Parents And Children</a:t>
                      </a:r>
                      <a:endParaRPr lang="en-US" sz="105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Supporting you to understand childhood experiences and how they can impact you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1pm – 4pm</a:t>
                      </a: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Hull On The Wall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Mural painting with TIPP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u="none" dirty="0">
                          <a:solidFill>
                            <a:srgbClr val="EE0000"/>
                          </a:solidFill>
                          <a:latin typeface="DM Sans" pitchFamily="2" charset="0"/>
                        </a:rPr>
                        <a:t>Employability support available all day with our Employment Engagement Consultant – Maria!</a:t>
                      </a:r>
                      <a:endParaRPr lang="en-US" sz="105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Man Plan</a:t>
                      </a: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Reflect on the importance of positive thoughts, feelings and behaviours in a session focused </a:t>
                      </a:r>
                      <a:r>
                        <a:rPr lang="en-GB" sz="105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on men’s mental health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kern="1200" dirty="0">
                        <a:solidFill>
                          <a:schemeClr val="dk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1pm – 3pm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2330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611285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D58583B9-160E-8F67-3EAC-C421B00980A2}"/>
              </a:ext>
            </a:extLst>
          </p:cNvPr>
          <p:cNvGrpSpPr/>
          <p:nvPr/>
        </p:nvGrpSpPr>
        <p:grpSpPr>
          <a:xfrm>
            <a:off x="194675" y="1593380"/>
            <a:ext cx="2399946" cy="5151451"/>
            <a:chOff x="0" y="0"/>
            <a:chExt cx="874251" cy="174768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F263C61-F8D6-5B49-77D5-EB35C1D0387E}"/>
                </a:ext>
              </a:extLst>
            </p:cNvPr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227D0495-EB45-26EF-C929-A9670D1B613D}"/>
                </a:ext>
              </a:extLst>
            </p:cNvPr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Hull CFO Activity Hub</a:t>
              </a: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*Drop in Session available for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1-2-1 Support. Please contact your support worker. 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DM Sans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07570 245 620</a:t>
              </a:r>
              <a:endParaRPr lang="en-US" sz="1200" dirty="0">
                <a:solidFill>
                  <a:schemeClr val="bg1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9:30am -4pm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CFO Activity Hub, 55 </a:t>
              </a:r>
              <a:r>
                <a:rPr lang="en-GB" sz="1200" dirty="0" err="1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Savillle</a:t>
              </a: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 Street, Norwich house, Hull, HU1 3ES</a:t>
              </a:r>
            </a:p>
            <a:p>
              <a:pPr algn="ctr">
                <a:lnSpc>
                  <a:spcPts val="2379"/>
                </a:lnSpc>
              </a:pPr>
              <a:endParaRPr lang="en-US" sz="1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A06BBF92-E3E7-504A-0241-2F01385470A0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EED68455-7910-941A-5204-CAA3DBBEA7D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71574624-C82A-C2E2-932A-0B05B17C1E9B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67135730-7772-093E-C182-8146F73F63D9}"/>
              </a:ext>
            </a:extLst>
          </p:cNvPr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44BFD360-CBF9-9037-62D1-B1B644638E4B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6CEB1625-12A6-EE7D-3001-B4BE25CCC457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56A8B134-251B-3609-E0F0-B533241D59BD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538F953D-5393-B45B-F7F6-47E876BDBD3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6C2AA2F6-5E48-4AC1-0250-4A377C164861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A6AEB7EA-7A08-ADD7-B0B8-09BA81FE0794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E913E93F-D1FD-A0CC-5039-5B0BA02AD6B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92398197-B11D-9BE1-BFBD-AAE7CFB0513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B13A8E14-C095-DA21-51DB-818C1F4ACDC2}"/>
              </a:ext>
            </a:extLst>
          </p:cNvPr>
          <p:cNvSpPr txBox="1"/>
          <p:nvPr/>
        </p:nvSpPr>
        <p:spPr>
          <a:xfrm>
            <a:off x="2682767" y="89855"/>
            <a:ext cx="6612190" cy="588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u="sng" dirty="0">
                <a:solidFill>
                  <a:srgbClr val="000000"/>
                </a:solidFill>
                <a:latin typeface="DM Sans Bold"/>
              </a:rPr>
              <a:t>CFO Evolution – November WK 3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5C3C1CA7-B656-6BD4-A3C2-8C1EEE495A74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A72ECFAA-A310-1325-17BB-C18AEE0FA55D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1ACF7E0E-F208-37B8-65DD-C785414A53C9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85175A5B-60A1-0B9F-4B34-A23F356DF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25" name="Group 65">
            <a:extLst>
              <a:ext uri="{FF2B5EF4-FFF2-40B4-BE49-F238E27FC236}">
                <a16:creationId xmlns:a16="http://schemas.microsoft.com/office/drawing/2014/main" id="{DE8BF651-E91A-53EF-F296-7347D5AE8F36}"/>
              </a:ext>
            </a:extLst>
          </p:cNvPr>
          <p:cNvGrpSpPr/>
          <p:nvPr/>
        </p:nvGrpSpPr>
        <p:grpSpPr>
          <a:xfrm>
            <a:off x="5845429" y="3182934"/>
            <a:ext cx="220832" cy="434015"/>
            <a:chOff x="0" y="0"/>
            <a:chExt cx="812800" cy="1597447"/>
          </a:xfrm>
        </p:grpSpPr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524EAC93-91EE-C241-5A44-5B49FD6AF4C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" name="TextBox 67">
              <a:extLst>
                <a:ext uri="{FF2B5EF4-FFF2-40B4-BE49-F238E27FC236}">
                  <a16:creationId xmlns:a16="http://schemas.microsoft.com/office/drawing/2014/main" id="{AD2570C4-B272-FF35-6744-90F9EF900796}"/>
                </a:ext>
              </a:extLst>
            </p:cNvPr>
            <p:cNvSpPr txBox="1"/>
            <p:nvPr/>
          </p:nvSpPr>
          <p:spPr>
            <a:xfrm>
              <a:off x="127000" y="301624"/>
              <a:ext cx="168275" cy="1295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4" name="Group 62">
            <a:extLst>
              <a:ext uri="{FF2B5EF4-FFF2-40B4-BE49-F238E27FC236}">
                <a16:creationId xmlns:a16="http://schemas.microsoft.com/office/drawing/2014/main" id="{1979A271-B4FC-FB97-1992-0B66D7F76703}"/>
              </a:ext>
            </a:extLst>
          </p:cNvPr>
          <p:cNvGrpSpPr/>
          <p:nvPr/>
        </p:nvGrpSpPr>
        <p:grpSpPr>
          <a:xfrm>
            <a:off x="5916744" y="4476695"/>
            <a:ext cx="242972" cy="242972"/>
            <a:chOff x="0" y="0"/>
            <a:chExt cx="812800" cy="812800"/>
          </a:xfrm>
        </p:grpSpPr>
        <p:sp>
          <p:nvSpPr>
            <p:cNvPr id="35" name="Freeform 63">
              <a:extLst>
                <a:ext uri="{FF2B5EF4-FFF2-40B4-BE49-F238E27FC236}">
                  <a16:creationId xmlns:a16="http://schemas.microsoft.com/office/drawing/2014/main" id="{761DEFFA-5CF7-C12A-8B62-79E04DBA6DB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64">
              <a:extLst>
                <a:ext uri="{FF2B5EF4-FFF2-40B4-BE49-F238E27FC236}">
                  <a16:creationId xmlns:a16="http://schemas.microsoft.com/office/drawing/2014/main" id="{EBAF76A8-3AE8-6786-AF3B-61817E54B74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4" name="Group 65">
            <a:extLst>
              <a:ext uri="{FF2B5EF4-FFF2-40B4-BE49-F238E27FC236}">
                <a16:creationId xmlns:a16="http://schemas.microsoft.com/office/drawing/2014/main" id="{C34B1D0C-AEBF-C331-B227-C82ED3AEBBF9}"/>
              </a:ext>
            </a:extLst>
          </p:cNvPr>
          <p:cNvGrpSpPr/>
          <p:nvPr/>
        </p:nvGrpSpPr>
        <p:grpSpPr>
          <a:xfrm>
            <a:off x="7543137" y="3793652"/>
            <a:ext cx="220832" cy="194552"/>
            <a:chOff x="-43674" y="6432523"/>
            <a:chExt cx="812800" cy="716073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603C421C-9531-03DE-AD96-0619D4B274B4}"/>
                </a:ext>
              </a:extLst>
            </p:cNvPr>
            <p:cNvSpPr/>
            <p:nvPr/>
          </p:nvSpPr>
          <p:spPr>
            <a:xfrm>
              <a:off x="-43674" y="6437396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0D3FD96-AFD3-3609-6795-FB98C37B93AE}"/>
                </a:ext>
              </a:extLst>
            </p:cNvPr>
            <p:cNvSpPr txBox="1"/>
            <p:nvPr/>
          </p:nvSpPr>
          <p:spPr>
            <a:xfrm>
              <a:off x="83326" y="6432523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DE5112A1-D07E-006B-B79B-0965BECB7B77}"/>
              </a:ext>
            </a:extLst>
          </p:cNvPr>
          <p:cNvGrpSpPr/>
          <p:nvPr/>
        </p:nvGrpSpPr>
        <p:grpSpPr>
          <a:xfrm rot="2700000">
            <a:off x="-1960776" y="1901575"/>
            <a:ext cx="4410050" cy="3620553"/>
            <a:chOff x="139700" y="-9341756"/>
            <a:chExt cx="12198694" cy="10014856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76813209-D52B-1854-86D7-2CD9142737A5}"/>
                </a:ext>
              </a:extLst>
            </p:cNvPr>
            <p:cNvSpPr/>
            <p:nvPr/>
          </p:nvSpPr>
          <p:spPr>
            <a:xfrm>
              <a:off x="11525594" y="-9341756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E737BDBC-03C9-F0D6-D776-96F30C1E6122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3F5E63A0-FB85-D90B-B5FE-C14D84013B63}"/>
              </a:ext>
            </a:extLst>
          </p:cNvPr>
          <p:cNvGrpSpPr/>
          <p:nvPr/>
        </p:nvGrpSpPr>
        <p:grpSpPr>
          <a:xfrm>
            <a:off x="7499040" y="4873285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3F492220-1D4C-0B74-AEB7-4C308152863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67">
              <a:extLst>
                <a:ext uri="{FF2B5EF4-FFF2-40B4-BE49-F238E27FC236}">
                  <a16:creationId xmlns:a16="http://schemas.microsoft.com/office/drawing/2014/main" id="{0A239CE7-DB7F-6ABA-E1C8-CCECEC82075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62">
            <a:extLst>
              <a:ext uri="{FF2B5EF4-FFF2-40B4-BE49-F238E27FC236}">
                <a16:creationId xmlns:a16="http://schemas.microsoft.com/office/drawing/2014/main" id="{D748563D-3515-7E93-6C4C-2CF0AB11E031}"/>
              </a:ext>
            </a:extLst>
          </p:cNvPr>
          <p:cNvGrpSpPr/>
          <p:nvPr/>
        </p:nvGrpSpPr>
        <p:grpSpPr>
          <a:xfrm>
            <a:off x="9181460" y="3778250"/>
            <a:ext cx="242972" cy="819931"/>
            <a:chOff x="0" y="-1930067"/>
            <a:chExt cx="812800" cy="2742867"/>
          </a:xfrm>
        </p:grpSpPr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id="{D3D4BE1E-5A12-AF9F-B323-0C1691E9A34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64">
              <a:extLst>
                <a:ext uri="{FF2B5EF4-FFF2-40B4-BE49-F238E27FC236}">
                  <a16:creationId xmlns:a16="http://schemas.microsoft.com/office/drawing/2014/main" id="{69F97420-6F74-5D72-8BC4-DC07E0E61A10}"/>
                </a:ext>
              </a:extLst>
            </p:cNvPr>
            <p:cNvSpPr txBox="1"/>
            <p:nvPr/>
          </p:nvSpPr>
          <p:spPr>
            <a:xfrm>
              <a:off x="76198" y="-1930067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8" name="Group 62">
            <a:extLst>
              <a:ext uri="{FF2B5EF4-FFF2-40B4-BE49-F238E27FC236}">
                <a16:creationId xmlns:a16="http://schemas.microsoft.com/office/drawing/2014/main" id="{F41D3D72-35BE-235A-BCE3-CCF067636F47}"/>
              </a:ext>
            </a:extLst>
          </p:cNvPr>
          <p:cNvGrpSpPr/>
          <p:nvPr/>
        </p:nvGrpSpPr>
        <p:grpSpPr>
          <a:xfrm>
            <a:off x="3870665" y="3052139"/>
            <a:ext cx="242972" cy="242972"/>
            <a:chOff x="0" y="0"/>
            <a:chExt cx="812800" cy="812800"/>
          </a:xfrm>
        </p:grpSpPr>
        <p:sp>
          <p:nvSpPr>
            <p:cNvPr id="75" name="Freeform 63">
              <a:extLst>
                <a:ext uri="{FF2B5EF4-FFF2-40B4-BE49-F238E27FC236}">
                  <a16:creationId xmlns:a16="http://schemas.microsoft.com/office/drawing/2014/main" id="{8FC2D36B-43DC-36AF-F155-A28F07157EC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TextBox 64">
              <a:extLst>
                <a:ext uri="{FF2B5EF4-FFF2-40B4-BE49-F238E27FC236}">
                  <a16:creationId xmlns:a16="http://schemas.microsoft.com/office/drawing/2014/main" id="{19D0837F-3709-E2B0-97CD-384D2B67F5C9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1" name="Group 46">
            <a:extLst>
              <a:ext uri="{FF2B5EF4-FFF2-40B4-BE49-F238E27FC236}">
                <a16:creationId xmlns:a16="http://schemas.microsoft.com/office/drawing/2014/main" id="{243451E4-64A3-2E68-1096-295CB988683E}"/>
              </a:ext>
            </a:extLst>
          </p:cNvPr>
          <p:cNvGrpSpPr/>
          <p:nvPr/>
        </p:nvGrpSpPr>
        <p:grpSpPr>
          <a:xfrm rot="2700000">
            <a:off x="9056564" y="2822502"/>
            <a:ext cx="293842" cy="293842"/>
            <a:chOff x="0" y="0"/>
            <a:chExt cx="812800" cy="812800"/>
          </a:xfrm>
        </p:grpSpPr>
        <p:sp>
          <p:nvSpPr>
            <p:cNvPr id="32" name="Freeform 47">
              <a:extLst>
                <a:ext uri="{FF2B5EF4-FFF2-40B4-BE49-F238E27FC236}">
                  <a16:creationId xmlns:a16="http://schemas.microsoft.com/office/drawing/2014/main" id="{1622CF60-5E49-30D8-0040-F85776862EC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TextBox 48">
              <a:extLst>
                <a:ext uri="{FF2B5EF4-FFF2-40B4-BE49-F238E27FC236}">
                  <a16:creationId xmlns:a16="http://schemas.microsoft.com/office/drawing/2014/main" id="{3058F535-F979-4619-91EC-0ED041E72B9C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74" name="Picture 73" descr="A person cutting vegetables on a cutting board">
            <a:extLst>
              <a:ext uri="{FF2B5EF4-FFF2-40B4-BE49-F238E27FC236}">
                <a16:creationId xmlns:a16="http://schemas.microsoft.com/office/drawing/2014/main" id="{BA0AC43B-955E-3E0B-BF8F-E6535E6DDE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3254" y="3164020"/>
            <a:ext cx="1196072" cy="797381"/>
          </a:xfrm>
          <a:prstGeom prst="rect">
            <a:avLst/>
          </a:prstGeom>
        </p:spPr>
      </p:pic>
      <p:pic>
        <p:nvPicPr>
          <p:cNvPr id="79" name="Graphic 78" descr="Internet outline">
            <a:extLst>
              <a:ext uri="{FF2B5EF4-FFF2-40B4-BE49-F238E27FC236}">
                <a16:creationId xmlns:a16="http://schemas.microsoft.com/office/drawing/2014/main" id="{57934308-AF10-5C46-3DB5-F066BCDE7C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86786" y="3520563"/>
            <a:ext cx="740731" cy="740731"/>
          </a:xfrm>
          <a:prstGeom prst="rect">
            <a:avLst/>
          </a:prstGeom>
        </p:spPr>
      </p:pic>
      <p:pic>
        <p:nvPicPr>
          <p:cNvPr id="81" name="Picture 80" descr="A pastry and rolling pin on a table&#10;&#10;AI-generated content may be incorrect.">
            <a:extLst>
              <a:ext uri="{FF2B5EF4-FFF2-40B4-BE49-F238E27FC236}">
                <a16:creationId xmlns:a16="http://schemas.microsoft.com/office/drawing/2014/main" id="{DBC30AAA-B2BF-A7E4-476E-1834CC9AF2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1915" y="3035874"/>
            <a:ext cx="1079442" cy="810084"/>
          </a:xfrm>
          <a:prstGeom prst="rect">
            <a:avLst/>
          </a:prstGeom>
        </p:spPr>
      </p:pic>
      <p:pic>
        <p:nvPicPr>
          <p:cNvPr id="96" name="Picture 95" descr="A cartoon house with a door and plants&#10;&#10;AI-generated content may be incorrect.">
            <a:extLst>
              <a:ext uri="{FF2B5EF4-FFF2-40B4-BE49-F238E27FC236}">
                <a16:creationId xmlns:a16="http://schemas.microsoft.com/office/drawing/2014/main" id="{F389F63B-BF62-220D-6492-FDB796061D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0499" y="3499068"/>
            <a:ext cx="597062" cy="603373"/>
          </a:xfrm>
          <a:prstGeom prst="rect">
            <a:avLst/>
          </a:prstGeom>
        </p:spPr>
      </p:pic>
      <p:pic>
        <p:nvPicPr>
          <p:cNvPr id="98" name="Picture 97" descr="A white cartoon character with a red question mark&#10;&#10;AI-generated content may be incorrect.">
            <a:extLst>
              <a:ext uri="{FF2B5EF4-FFF2-40B4-BE49-F238E27FC236}">
                <a16:creationId xmlns:a16="http://schemas.microsoft.com/office/drawing/2014/main" id="{0CAAE4BC-4789-50B5-896B-B4487B4590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89063" y="5645166"/>
            <a:ext cx="400369" cy="400369"/>
          </a:xfrm>
          <a:prstGeom prst="rect">
            <a:avLst/>
          </a:prstGeom>
        </p:spPr>
      </p:pic>
      <p:grpSp>
        <p:nvGrpSpPr>
          <p:cNvPr id="37" name="Group 62">
            <a:extLst>
              <a:ext uri="{FF2B5EF4-FFF2-40B4-BE49-F238E27FC236}">
                <a16:creationId xmlns:a16="http://schemas.microsoft.com/office/drawing/2014/main" id="{4D777820-8F65-BE3B-1EA1-ED147617C238}"/>
              </a:ext>
            </a:extLst>
          </p:cNvPr>
          <p:cNvGrpSpPr/>
          <p:nvPr/>
        </p:nvGrpSpPr>
        <p:grpSpPr>
          <a:xfrm>
            <a:off x="4378095" y="5649460"/>
            <a:ext cx="242972" cy="242972"/>
            <a:chOff x="0" y="0"/>
            <a:chExt cx="812800" cy="812800"/>
          </a:xfrm>
        </p:grpSpPr>
        <p:sp>
          <p:nvSpPr>
            <p:cNvPr id="39" name="Freeform 63">
              <a:extLst>
                <a:ext uri="{FF2B5EF4-FFF2-40B4-BE49-F238E27FC236}">
                  <a16:creationId xmlns:a16="http://schemas.microsoft.com/office/drawing/2014/main" id="{525ADB13-EF31-DFDE-F971-65560CC45EA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4">
              <a:extLst>
                <a:ext uri="{FF2B5EF4-FFF2-40B4-BE49-F238E27FC236}">
                  <a16:creationId xmlns:a16="http://schemas.microsoft.com/office/drawing/2014/main" id="{F857FF2A-8B9E-31FA-A6F8-8DFA65867296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78754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CFD1FC-069E-8280-9F4C-FC3E82D1F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B9FFB1E-E83E-512B-281E-1EC51E349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589170"/>
              </p:ext>
            </p:extLst>
          </p:nvPr>
        </p:nvGraphicFramePr>
        <p:xfrm>
          <a:off x="2554138" y="737024"/>
          <a:ext cx="8135977" cy="6777678"/>
        </p:xfrm>
        <a:graphic>
          <a:graphicData uri="http://schemas.openxmlformats.org/drawingml/2006/table">
            <a:tbl>
              <a:tblPr/>
              <a:tblGrid>
                <a:gridCol w="1627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8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4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45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20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6951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Monday 24th</a:t>
                      </a:r>
                      <a:endParaRPr lang="en-US" sz="11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Tuesday 25th</a:t>
                      </a:r>
                      <a:endParaRPr lang="en-US" sz="11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26th</a:t>
                      </a:r>
                      <a:endParaRPr lang="en-US" sz="11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27th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 Bold"/>
                        </a:rPr>
                        <a:t>Friday 28th</a:t>
                      </a:r>
                      <a:endParaRPr lang="en-US" sz="1100"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8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72829"/>
                  </a:ext>
                </a:extLst>
              </a:tr>
              <a:tr h="24322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Make A House A Home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Improving your property and building relationships to make a comfortable home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none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9:30am – 12:pm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Learn how to cook filling meals on a small budget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9:30am – 12pm</a:t>
                      </a:r>
                      <a:endParaRPr lang="en-US" sz="105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CBT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Support your personal needs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4pm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Baking With Remi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Learning how to bake and create sweet treats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9:30am – 12pm</a:t>
                      </a:r>
                      <a:endParaRPr lang="en-US" sz="105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Internet Workshop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u="none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Improve your skills to help navigate you through daily life. </a:t>
                      </a: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Employment, CV, disclosures, job centre login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9:30am – 12pm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 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Wellbeing Walk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Benefit from physical activity in a walking group </a:t>
                      </a: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9:30am – 12pm</a:t>
                      </a:r>
                      <a:endParaRPr lang="en-US" sz="105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u="none" dirty="0">
                          <a:solidFill>
                            <a:srgbClr val="EE0000"/>
                          </a:solidFill>
                          <a:latin typeface="DM Sans" pitchFamily="2" charset="0"/>
                        </a:rPr>
                        <a:t>Employability support available all day with our Employment Engagement Consultant – Maria!</a:t>
                      </a:r>
                      <a:endParaRPr lang="en-US" sz="105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6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ACE/PACE Course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Supporting you to understand childhood experiences and how they can impact you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1pm – 4pm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Trivia Tuesday Quiz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u="sng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Test your knowledge with our weekly quiz!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1pm – 4pm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Supporting Parents And Children</a:t>
                      </a:r>
                      <a:endParaRPr lang="en-US" sz="105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Supporting you to understand childhood experiences and how they can impact you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1pm – 4pm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1" u="sng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Hull On The Wall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Mural painting with TIPP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u="none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u="none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1pm – 3pm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u="none" dirty="0">
                        <a:solidFill>
                          <a:srgbClr val="EE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u="none" dirty="0">
                          <a:solidFill>
                            <a:srgbClr val="EE0000"/>
                          </a:solidFill>
                          <a:latin typeface="DM Sans" pitchFamily="2" charset="0"/>
                        </a:rPr>
                        <a:t>Employability support available all day with our Employment Engagement Consultant – Maria!</a:t>
                      </a:r>
                      <a:endParaRPr lang="en-US" sz="1050" b="1" u="sng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u="sng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Man Plan</a:t>
                      </a: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Reflect on the importance of positive thoughts, feelings and behaviours in a session focused </a:t>
                      </a:r>
                      <a:r>
                        <a:rPr lang="en-GB" sz="1050" b="0" i="0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on men’s mental health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kern="1200" dirty="0">
                        <a:solidFill>
                          <a:schemeClr val="dk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1pm – 3pm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3132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latin typeface="DM Sans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406846"/>
                  </a:ext>
                </a:extLst>
              </a:tr>
            </a:tbl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FE720994-9787-E135-7193-03FF459F4392}"/>
              </a:ext>
            </a:extLst>
          </p:cNvPr>
          <p:cNvGrpSpPr/>
          <p:nvPr/>
        </p:nvGrpSpPr>
        <p:grpSpPr>
          <a:xfrm>
            <a:off x="194675" y="1593380"/>
            <a:ext cx="2399946" cy="5151451"/>
            <a:chOff x="0" y="0"/>
            <a:chExt cx="874251" cy="174768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BC56DAB-D622-89EA-DB5B-19D86DFCF5F1}"/>
                </a:ext>
              </a:extLst>
            </p:cNvPr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3F90CE91-4DDE-9768-657F-476E376C1D63}"/>
                </a:ext>
              </a:extLst>
            </p:cNvPr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Hull CFO Activity Hub</a:t>
              </a: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*Drop in Session available for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1-2-1 Support. Please contact your support worker. 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DM Sans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07570 245 620</a:t>
              </a:r>
              <a:endParaRPr lang="en-US" sz="1200" dirty="0">
                <a:solidFill>
                  <a:schemeClr val="bg1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9:30am -4pm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CFO Activity Hub, 55 </a:t>
              </a:r>
              <a:r>
                <a:rPr lang="en-GB" sz="1200" dirty="0" err="1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Savillle</a:t>
              </a: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 Street, Norwich house, Hull, HU1 3ES</a:t>
              </a:r>
            </a:p>
            <a:p>
              <a:pPr algn="ctr">
                <a:lnSpc>
                  <a:spcPts val="2379"/>
                </a:lnSpc>
              </a:pPr>
              <a:endParaRPr lang="en-US" sz="1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B60658BB-FA28-70E2-BCC5-3F5377C8FE16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E5C2F3F3-ED08-0AEB-F818-C03D0694B00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8AA59A94-CA68-7765-C36E-CBDF700AA89E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6FE6C96A-A113-BF5D-E7BC-5A7748985230}"/>
              </a:ext>
            </a:extLst>
          </p:cNvPr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C9DDC261-3D59-58C5-1531-6E0002079AF7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824BFD10-6F43-C0AA-1772-F42FA5781FA0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BF6A035F-AA66-5A1A-A8D3-95FF832F7FEA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7A1BD353-F6A3-1295-7F41-F43372E351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73A1DFEF-6FD2-5E97-7044-5DABEA9CEA0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2216BE67-E186-ED64-A209-BE0DEEF01D32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CF5312F1-08B2-283B-753F-8C352F856AA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CEB79434-E947-9728-EA73-858E56CB4B0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9CFB71C4-A8B5-8EC8-AE60-B9A9B7CA89B6}"/>
              </a:ext>
            </a:extLst>
          </p:cNvPr>
          <p:cNvSpPr txBox="1"/>
          <p:nvPr/>
        </p:nvSpPr>
        <p:spPr>
          <a:xfrm>
            <a:off x="2682767" y="89855"/>
            <a:ext cx="6612190" cy="588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u="sng" dirty="0">
                <a:solidFill>
                  <a:srgbClr val="000000"/>
                </a:solidFill>
                <a:latin typeface="DM Sans Bold"/>
              </a:rPr>
              <a:t>CFO Evolution – November WK 4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277CE90A-9FC6-4087-7CF7-7DB99F9E4089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B8FAF06D-87C8-E5D8-BEFB-22A87F123C45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6CD2B35B-A0AA-E6F6-BFB3-B677046A66E1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55" name="Group 62">
            <a:extLst>
              <a:ext uri="{FF2B5EF4-FFF2-40B4-BE49-F238E27FC236}">
                <a16:creationId xmlns:a16="http://schemas.microsoft.com/office/drawing/2014/main" id="{FB634985-13D6-CB62-77E4-5EEC6F99FA8D}"/>
              </a:ext>
            </a:extLst>
          </p:cNvPr>
          <p:cNvGrpSpPr/>
          <p:nvPr/>
        </p:nvGrpSpPr>
        <p:grpSpPr>
          <a:xfrm>
            <a:off x="4224429" y="3703127"/>
            <a:ext cx="242972" cy="242972"/>
            <a:chOff x="0" y="0"/>
            <a:chExt cx="812800" cy="812800"/>
          </a:xfrm>
        </p:grpSpPr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3F5651B4-9EFA-B5F5-6D07-120783D50DF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4">
              <a:extLst>
                <a:ext uri="{FF2B5EF4-FFF2-40B4-BE49-F238E27FC236}">
                  <a16:creationId xmlns:a16="http://schemas.microsoft.com/office/drawing/2014/main" id="{C8A81743-3466-BDFE-C8BA-8F1A55A81274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822B7EC2-E867-2662-879E-000B112FD2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25" name="Group 65">
            <a:extLst>
              <a:ext uri="{FF2B5EF4-FFF2-40B4-BE49-F238E27FC236}">
                <a16:creationId xmlns:a16="http://schemas.microsoft.com/office/drawing/2014/main" id="{5F18AF15-DF91-6D6E-9EDA-AB9B00D39B3E}"/>
              </a:ext>
            </a:extLst>
          </p:cNvPr>
          <p:cNvGrpSpPr/>
          <p:nvPr/>
        </p:nvGrpSpPr>
        <p:grpSpPr>
          <a:xfrm>
            <a:off x="5845429" y="3182934"/>
            <a:ext cx="220832" cy="434015"/>
            <a:chOff x="0" y="0"/>
            <a:chExt cx="812800" cy="1597447"/>
          </a:xfrm>
        </p:grpSpPr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62A5B164-583C-4955-7720-DF6032A737B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7" name="TextBox 67">
              <a:extLst>
                <a:ext uri="{FF2B5EF4-FFF2-40B4-BE49-F238E27FC236}">
                  <a16:creationId xmlns:a16="http://schemas.microsoft.com/office/drawing/2014/main" id="{0DA229A3-3B84-F3D0-EFE5-1DD40C1EC7DC}"/>
                </a:ext>
              </a:extLst>
            </p:cNvPr>
            <p:cNvSpPr txBox="1"/>
            <p:nvPr/>
          </p:nvSpPr>
          <p:spPr>
            <a:xfrm>
              <a:off x="127000" y="301624"/>
              <a:ext cx="168275" cy="1295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4" name="Group 62">
            <a:extLst>
              <a:ext uri="{FF2B5EF4-FFF2-40B4-BE49-F238E27FC236}">
                <a16:creationId xmlns:a16="http://schemas.microsoft.com/office/drawing/2014/main" id="{3A565465-4597-01E5-D2F0-FF81B2038D0A}"/>
              </a:ext>
            </a:extLst>
          </p:cNvPr>
          <p:cNvGrpSpPr/>
          <p:nvPr/>
        </p:nvGrpSpPr>
        <p:grpSpPr>
          <a:xfrm>
            <a:off x="5888239" y="5957090"/>
            <a:ext cx="242972" cy="242972"/>
            <a:chOff x="0" y="0"/>
            <a:chExt cx="812800" cy="812800"/>
          </a:xfrm>
        </p:grpSpPr>
        <p:sp>
          <p:nvSpPr>
            <p:cNvPr id="35" name="Freeform 63">
              <a:extLst>
                <a:ext uri="{FF2B5EF4-FFF2-40B4-BE49-F238E27FC236}">
                  <a16:creationId xmlns:a16="http://schemas.microsoft.com/office/drawing/2014/main" id="{D12591D8-DF8C-B0D9-A7EB-78D8937E4ED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64">
              <a:extLst>
                <a:ext uri="{FF2B5EF4-FFF2-40B4-BE49-F238E27FC236}">
                  <a16:creationId xmlns:a16="http://schemas.microsoft.com/office/drawing/2014/main" id="{4D09C27B-B8E9-4322-C37C-506F5B665162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5" name="Group 65">
            <a:extLst>
              <a:ext uri="{FF2B5EF4-FFF2-40B4-BE49-F238E27FC236}">
                <a16:creationId xmlns:a16="http://schemas.microsoft.com/office/drawing/2014/main" id="{CD088EBB-84A7-1786-081E-D5B0A9525034}"/>
              </a:ext>
            </a:extLst>
          </p:cNvPr>
          <p:cNvGrpSpPr/>
          <p:nvPr/>
        </p:nvGrpSpPr>
        <p:grpSpPr>
          <a:xfrm>
            <a:off x="4283915" y="2871947"/>
            <a:ext cx="7562333" cy="632467"/>
            <a:chOff x="222516" y="-454403"/>
            <a:chExt cx="27834119" cy="2327875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B73A75AC-EDED-8F6E-4BD1-AEDB4B722A4B}"/>
                </a:ext>
              </a:extLst>
            </p:cNvPr>
            <p:cNvSpPr/>
            <p:nvPr/>
          </p:nvSpPr>
          <p:spPr>
            <a:xfrm>
              <a:off x="222516" y="1162272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67">
              <a:extLst>
                <a:ext uri="{FF2B5EF4-FFF2-40B4-BE49-F238E27FC236}">
                  <a16:creationId xmlns:a16="http://schemas.microsoft.com/office/drawing/2014/main" id="{453036F2-0C4E-D008-92B4-7E7F00DAFBFE}"/>
                </a:ext>
              </a:extLst>
            </p:cNvPr>
            <p:cNvSpPr txBox="1"/>
            <p:nvPr/>
          </p:nvSpPr>
          <p:spPr>
            <a:xfrm>
              <a:off x="27497835" y="-454403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4" name="Group 65">
            <a:extLst>
              <a:ext uri="{FF2B5EF4-FFF2-40B4-BE49-F238E27FC236}">
                <a16:creationId xmlns:a16="http://schemas.microsoft.com/office/drawing/2014/main" id="{7D227C84-0B09-ADB8-2C09-3CE796BBA1C0}"/>
              </a:ext>
            </a:extLst>
          </p:cNvPr>
          <p:cNvGrpSpPr/>
          <p:nvPr/>
        </p:nvGrpSpPr>
        <p:grpSpPr>
          <a:xfrm>
            <a:off x="7545807" y="3213910"/>
            <a:ext cx="220832" cy="194552"/>
            <a:chOff x="-43674" y="6432523"/>
            <a:chExt cx="812800" cy="716073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4DA58D96-44E2-63C3-7AE1-CE95F964473A}"/>
                </a:ext>
              </a:extLst>
            </p:cNvPr>
            <p:cNvSpPr/>
            <p:nvPr/>
          </p:nvSpPr>
          <p:spPr>
            <a:xfrm>
              <a:off x="-43674" y="6437396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A310EA0-1F5D-FE80-6706-040AC759729C}"/>
                </a:ext>
              </a:extLst>
            </p:cNvPr>
            <p:cNvSpPr txBox="1"/>
            <p:nvPr/>
          </p:nvSpPr>
          <p:spPr>
            <a:xfrm>
              <a:off x="83326" y="6432523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9640CDF3-293D-0064-5D89-86060F30DBE7}"/>
              </a:ext>
            </a:extLst>
          </p:cNvPr>
          <p:cNvGrpSpPr/>
          <p:nvPr/>
        </p:nvGrpSpPr>
        <p:grpSpPr>
          <a:xfrm rot="2700000">
            <a:off x="-2035247" y="1216277"/>
            <a:ext cx="4410050" cy="3620553"/>
            <a:chOff x="139700" y="-9341756"/>
            <a:chExt cx="12198694" cy="10014856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C3736122-18DB-D271-3C00-3519F6DA8214}"/>
                </a:ext>
              </a:extLst>
            </p:cNvPr>
            <p:cNvSpPr/>
            <p:nvPr/>
          </p:nvSpPr>
          <p:spPr>
            <a:xfrm>
              <a:off x="11525594" y="-9341756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698929F9-908C-971B-80A4-7C33472ABECA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21741CA0-FC66-59DA-1013-FC77B6E722B6}"/>
              </a:ext>
            </a:extLst>
          </p:cNvPr>
          <p:cNvGrpSpPr/>
          <p:nvPr/>
        </p:nvGrpSpPr>
        <p:grpSpPr>
          <a:xfrm>
            <a:off x="7582012" y="4729736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3642D291-C99B-2672-30C3-DEA5BD54825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67">
              <a:extLst>
                <a:ext uri="{FF2B5EF4-FFF2-40B4-BE49-F238E27FC236}">
                  <a16:creationId xmlns:a16="http://schemas.microsoft.com/office/drawing/2014/main" id="{B1FACD1C-8893-1AA8-FC74-50CB13C945B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62">
            <a:extLst>
              <a:ext uri="{FF2B5EF4-FFF2-40B4-BE49-F238E27FC236}">
                <a16:creationId xmlns:a16="http://schemas.microsoft.com/office/drawing/2014/main" id="{45693190-C684-7546-FC40-ABF22317F6D7}"/>
              </a:ext>
            </a:extLst>
          </p:cNvPr>
          <p:cNvGrpSpPr/>
          <p:nvPr/>
        </p:nvGrpSpPr>
        <p:grpSpPr>
          <a:xfrm>
            <a:off x="10377239" y="5058668"/>
            <a:ext cx="242972" cy="819931"/>
            <a:chOff x="0" y="-1930067"/>
            <a:chExt cx="812800" cy="2742867"/>
          </a:xfrm>
        </p:grpSpPr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id="{38F09B91-DEC3-E50F-DFAB-F74D7912A24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64">
              <a:extLst>
                <a:ext uri="{FF2B5EF4-FFF2-40B4-BE49-F238E27FC236}">
                  <a16:creationId xmlns:a16="http://schemas.microsoft.com/office/drawing/2014/main" id="{49A375BE-4F35-4F81-E1DC-B8AFD6556B6C}"/>
                </a:ext>
              </a:extLst>
            </p:cNvPr>
            <p:cNvSpPr txBox="1"/>
            <p:nvPr/>
          </p:nvSpPr>
          <p:spPr>
            <a:xfrm>
              <a:off x="76198" y="-1930067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8" name="Group 62">
            <a:extLst>
              <a:ext uri="{FF2B5EF4-FFF2-40B4-BE49-F238E27FC236}">
                <a16:creationId xmlns:a16="http://schemas.microsoft.com/office/drawing/2014/main" id="{F6572A6F-E656-041A-0B7D-4780304D24BE}"/>
              </a:ext>
            </a:extLst>
          </p:cNvPr>
          <p:cNvGrpSpPr/>
          <p:nvPr/>
        </p:nvGrpSpPr>
        <p:grpSpPr>
          <a:xfrm>
            <a:off x="2771961" y="4809806"/>
            <a:ext cx="8728207" cy="1305063"/>
            <a:chOff x="-2920" y="-2942438"/>
            <a:chExt cx="29197959" cy="4365751"/>
          </a:xfrm>
        </p:grpSpPr>
        <p:sp>
          <p:nvSpPr>
            <p:cNvPr id="75" name="Freeform 63">
              <a:extLst>
                <a:ext uri="{FF2B5EF4-FFF2-40B4-BE49-F238E27FC236}">
                  <a16:creationId xmlns:a16="http://schemas.microsoft.com/office/drawing/2014/main" id="{50A3D2FC-CD2B-C038-98F5-C2E597CBBBFF}"/>
                </a:ext>
              </a:extLst>
            </p:cNvPr>
            <p:cNvSpPr/>
            <p:nvPr/>
          </p:nvSpPr>
          <p:spPr>
            <a:xfrm>
              <a:off x="-2920" y="610513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TextBox 64">
              <a:extLst>
                <a:ext uri="{FF2B5EF4-FFF2-40B4-BE49-F238E27FC236}">
                  <a16:creationId xmlns:a16="http://schemas.microsoft.com/office/drawing/2014/main" id="{3C6EA112-DBF8-DE57-87E1-D83F5DDAC327}"/>
                </a:ext>
              </a:extLst>
            </p:cNvPr>
            <p:cNvSpPr txBox="1"/>
            <p:nvPr/>
          </p:nvSpPr>
          <p:spPr>
            <a:xfrm>
              <a:off x="28534638" y="-2942438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1" name="Group 46">
            <a:extLst>
              <a:ext uri="{FF2B5EF4-FFF2-40B4-BE49-F238E27FC236}">
                <a16:creationId xmlns:a16="http://schemas.microsoft.com/office/drawing/2014/main" id="{2497CC7D-B581-3B0D-6498-AE15EF3F22CC}"/>
              </a:ext>
            </a:extLst>
          </p:cNvPr>
          <p:cNvGrpSpPr/>
          <p:nvPr/>
        </p:nvGrpSpPr>
        <p:grpSpPr>
          <a:xfrm rot="2700000">
            <a:off x="9085745" y="1593284"/>
            <a:ext cx="293842" cy="293842"/>
            <a:chOff x="0" y="0"/>
            <a:chExt cx="812800" cy="812800"/>
          </a:xfrm>
        </p:grpSpPr>
        <p:sp>
          <p:nvSpPr>
            <p:cNvPr id="32" name="Freeform 47">
              <a:extLst>
                <a:ext uri="{FF2B5EF4-FFF2-40B4-BE49-F238E27FC236}">
                  <a16:creationId xmlns:a16="http://schemas.microsoft.com/office/drawing/2014/main" id="{844F3499-6D3F-9FCE-E79A-5F41CDE80AB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TextBox 48">
              <a:extLst>
                <a:ext uri="{FF2B5EF4-FFF2-40B4-BE49-F238E27FC236}">
                  <a16:creationId xmlns:a16="http://schemas.microsoft.com/office/drawing/2014/main" id="{8C887CEB-3C14-156F-0AD7-3C01C9A0CC30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79" name="Graphic 78" descr="Internet outline">
            <a:extLst>
              <a:ext uri="{FF2B5EF4-FFF2-40B4-BE49-F238E27FC236}">
                <a16:creationId xmlns:a16="http://schemas.microsoft.com/office/drawing/2014/main" id="{4C0352DF-9582-06A1-D88B-65AF950EC8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02844" y="3350744"/>
            <a:ext cx="839518" cy="839518"/>
          </a:xfrm>
          <a:prstGeom prst="rect">
            <a:avLst/>
          </a:prstGeom>
        </p:spPr>
      </p:pic>
      <p:pic>
        <p:nvPicPr>
          <p:cNvPr id="81" name="Picture 80" descr="A pastry and rolling pin on a table&#10;&#10;AI-generated content may be incorrect.">
            <a:extLst>
              <a:ext uri="{FF2B5EF4-FFF2-40B4-BE49-F238E27FC236}">
                <a16:creationId xmlns:a16="http://schemas.microsoft.com/office/drawing/2014/main" id="{D73FDA84-8285-73DA-9799-EA877FFEC4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7706" y="3002758"/>
            <a:ext cx="1079442" cy="810084"/>
          </a:xfrm>
          <a:prstGeom prst="rect">
            <a:avLst/>
          </a:prstGeom>
        </p:spPr>
      </p:pic>
      <p:pic>
        <p:nvPicPr>
          <p:cNvPr id="96" name="Picture 95" descr="A cartoon house with a door and plants&#10;&#10;AI-generated content may be incorrect.">
            <a:extLst>
              <a:ext uri="{FF2B5EF4-FFF2-40B4-BE49-F238E27FC236}">
                <a16:creationId xmlns:a16="http://schemas.microsoft.com/office/drawing/2014/main" id="{9E6B8C75-157B-E825-FD96-A14D3BDD4A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6288" y="3076339"/>
            <a:ext cx="597062" cy="603373"/>
          </a:xfrm>
          <a:prstGeom prst="rect">
            <a:avLst/>
          </a:prstGeom>
        </p:spPr>
      </p:pic>
      <p:pic>
        <p:nvPicPr>
          <p:cNvPr id="98" name="Picture 97" descr="A white cartoon character with a red question mark&#10;&#10;AI-generated content may be incorrect.">
            <a:extLst>
              <a:ext uri="{FF2B5EF4-FFF2-40B4-BE49-F238E27FC236}">
                <a16:creationId xmlns:a16="http://schemas.microsoft.com/office/drawing/2014/main" id="{D1FAAD7B-D3AC-A590-F814-BF7F6DB6DE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3072" y="5415754"/>
            <a:ext cx="870445" cy="870445"/>
          </a:xfrm>
          <a:prstGeom prst="rect">
            <a:avLst/>
          </a:prstGeom>
        </p:spPr>
      </p:pic>
      <p:grpSp>
        <p:nvGrpSpPr>
          <p:cNvPr id="37" name="Group 62">
            <a:extLst>
              <a:ext uri="{FF2B5EF4-FFF2-40B4-BE49-F238E27FC236}">
                <a16:creationId xmlns:a16="http://schemas.microsoft.com/office/drawing/2014/main" id="{D2B5E7DB-89E5-3190-74F7-55591E0BFBD8}"/>
              </a:ext>
            </a:extLst>
          </p:cNvPr>
          <p:cNvGrpSpPr/>
          <p:nvPr/>
        </p:nvGrpSpPr>
        <p:grpSpPr>
          <a:xfrm>
            <a:off x="4330100" y="5941069"/>
            <a:ext cx="242972" cy="242972"/>
            <a:chOff x="0" y="0"/>
            <a:chExt cx="812800" cy="812800"/>
          </a:xfrm>
        </p:grpSpPr>
        <p:sp>
          <p:nvSpPr>
            <p:cNvPr id="39" name="Freeform 63">
              <a:extLst>
                <a:ext uri="{FF2B5EF4-FFF2-40B4-BE49-F238E27FC236}">
                  <a16:creationId xmlns:a16="http://schemas.microsoft.com/office/drawing/2014/main" id="{9D9E459C-F0C3-44D3-A4C4-90903239BC2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4">
              <a:extLst>
                <a:ext uri="{FF2B5EF4-FFF2-40B4-BE49-F238E27FC236}">
                  <a16:creationId xmlns:a16="http://schemas.microsoft.com/office/drawing/2014/main" id="{BA7D6C47-A6D3-1C97-F8A2-B82BC2869567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45345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Flow_SignoffStatus xmlns="39022ca7-da8b-462c-ac53-cf911d2e7c5d" xsi:nil="true"/>
    <_ip_UnifiedCompliancePolicyProperties xmlns="http://schemas.microsoft.com/sharepoint/v3" xsi:nil="true"/>
    <TaxCatchAll xmlns="21fe2dc5-e687-4b08-a992-8b5ade4d5474" xsi:nil="true"/>
    <lcf76f155ced4ddcb4097134ff3c332f xmlns="39022ca7-da8b-462c-ac53-cf911d2e7c5d">
      <Terms xmlns="http://schemas.microsoft.com/office/infopath/2007/PartnerControls"/>
    </lcf76f155ced4ddcb4097134ff3c332f>
    <CoverLetterTemplate2 xmlns="39022ca7-da8b-462c-ac53-cf911d2e7c5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5EFDE218124F41A39437AA860B391E" ma:contentTypeVersion="25" ma:contentTypeDescription="Create a new document." ma:contentTypeScope="" ma:versionID="f7c15b5bbdae7b3da1b1aa1b6a325173">
  <xsd:schema xmlns:xsd="http://www.w3.org/2001/XMLSchema" xmlns:xs="http://www.w3.org/2001/XMLSchema" xmlns:p="http://schemas.microsoft.com/office/2006/metadata/properties" xmlns:ns1="http://schemas.microsoft.com/sharepoint/v3" xmlns:ns2="39022ca7-da8b-462c-ac53-cf911d2e7c5d" xmlns:ns3="21fe2dc5-e687-4b08-a992-8b5ade4d5474" targetNamespace="http://schemas.microsoft.com/office/2006/metadata/properties" ma:root="true" ma:fieldsID="917d8beaf769b3e48236b1780465a8cd" ns1:_="" ns2:_="" ns3:_="">
    <xsd:import namespace="http://schemas.microsoft.com/sharepoint/v3"/>
    <xsd:import namespace="39022ca7-da8b-462c-ac53-cf911d2e7c5d"/>
    <xsd:import namespace="21fe2dc5-e687-4b08-a992-8b5ade4d54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  <xsd:element ref="ns2:CoverLetterTemplate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022ca7-da8b-462c-ac53-cf911d2e7c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0a722410-03a9-4718-9392-c4089ca5a5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  <xsd:element name="CoverLetterTemplate2" ma:index="30" nillable="true" ma:displayName="Cover Letter Template 2" ma:format="Dropdown" ma:internalName="CoverLetterTemplate2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fe2dc5-e687-4b08-a992-8b5ade4d547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1c887687-1822-4593-8513-6eba5855e8c1}" ma:internalName="TaxCatchAll" ma:showField="CatchAllData" ma:web="21fe2dc5-e687-4b08-a992-8b5ade4d54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53B0B3-0F5A-401C-97A3-2E7FE5C385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D4F630-F244-4249-A1DD-CAF66701C44D}">
  <ds:schemaRefs>
    <ds:schemaRef ds:uri="21fe2dc5-e687-4b08-a992-8b5ade4d5474"/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http://schemas.microsoft.com/office/2006/metadata/properties"/>
    <ds:schemaRef ds:uri="39022ca7-da8b-462c-ac53-cf911d2e7c5d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7861A69-10A2-4331-AB86-2B65B18B1D3C}"/>
</file>

<file path=docProps/app.xml><?xml version="1.0" encoding="utf-8"?>
<Properties xmlns="http://schemas.openxmlformats.org/officeDocument/2006/extended-properties" xmlns:vt="http://schemas.openxmlformats.org/officeDocument/2006/docPropsVTypes">
  <TotalTime>3775</TotalTime>
  <Words>1669</Words>
  <Application>Microsoft Office PowerPoint</Application>
  <PresentationFormat>Custom</PresentationFormat>
  <Paragraphs>386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DM Sans</vt:lpstr>
      <vt:lpstr>Calibri</vt:lpstr>
      <vt:lpstr>Arial</vt:lpstr>
      <vt:lpstr>Aptos</vt:lpstr>
      <vt:lpstr>DM Sans 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CFO Activity Schedule TEMPLATE</dc:title>
  <dc:creator>Bennett, Natalie (Growth Company)</dc:creator>
  <cp:lastModifiedBy>Higgins, Teigan (Growth Company)</cp:lastModifiedBy>
  <cp:revision>160</cp:revision>
  <cp:lastPrinted>2025-10-21T11:15:43Z</cp:lastPrinted>
  <dcterms:created xsi:type="dcterms:W3CDTF">2006-08-16T00:00:00Z</dcterms:created>
  <dcterms:modified xsi:type="dcterms:W3CDTF">2025-10-27T11:46:47Z</dcterms:modified>
  <dc:identifier>DAFxy3nWgJM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0x010100895EFDE218124F41A39437AA860B391E</vt:lpwstr>
  </property>
  <property fmtid="{D5CDD505-2E9C-101B-9397-08002B2CF9AE}" pid="3" name="MediaServiceImageTags">
    <vt:lpwstr/>
  </property>
</Properties>
</file>