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9"/>
  </p:notesMasterIdLst>
  <p:sldIdLst>
    <p:sldId id="267" r:id="rId5"/>
    <p:sldId id="273" r:id="rId6"/>
    <p:sldId id="274" r:id="rId7"/>
    <p:sldId id="275" r:id="rId8"/>
  </p:sldIdLst>
  <p:sldSz cx="10693400" cy="7556500"/>
  <p:notesSz cx="6797675" cy="9926638"/>
  <p:embeddedFontLst>
    <p:embeddedFont>
      <p:font typeface="DM Sans" pitchFamily="2" charset="0"/>
      <p:regular r:id="rId10"/>
      <p:bold r:id="rId11"/>
      <p:italic r:id="rId12"/>
      <p:boldItalic r:id="rId13"/>
    </p:embeddedFont>
    <p:embeddedFont>
      <p:font typeface="DM Sans Bold" charset="0"/>
      <p:regular r:id="rId14"/>
      <p:bold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719" autoAdjust="0"/>
  </p:normalViewPr>
  <p:slideViewPr>
    <p:cSldViewPr snapToGrid="0">
      <p:cViewPr>
        <p:scale>
          <a:sx n="80" d="100"/>
          <a:sy n="80" d="100"/>
        </p:scale>
        <p:origin x="2130" y="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4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05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056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6" rIns="91430" bIns="45716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0" tIns="45716" rIns="91430" bIns="45716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805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723AA-AAF0-F646-4BCC-BAD77190A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6C051D-F401-1523-894D-823F04CD0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985EA-F5A8-4C38-575D-CB4E8C7A34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1E255-40A3-5BB9-902A-F63074B585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3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516D1-098E-F6CE-9EEF-8BCB33DF9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B387324-0B96-4B45-F449-75CFDE203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FA4CD9-A9AE-A91E-8072-4E35FCEDB8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3CC80B-267B-C2AF-F687-C9A8C70AF85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533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88A78-A4CE-6330-AC36-0FE037DB2E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0FEA27-C92F-90AB-8EB9-3B7A20A5D1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66FEAF-1919-A951-7C79-CA1B87B3B2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41FA49-07E1-173A-DCDB-82801D4652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8212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B1A5A9-4101-7ED9-A1BD-4383F61EE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1B722F-F6A6-4071-586B-C3DD35EB36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06CC83-16F2-F35E-548E-764E5480E7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defTabSz="914305">
              <a:defRPr/>
            </a:pPr>
            <a:endParaRPr lang="en-US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6FB41-5E42-F090-A111-59E12A22B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36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A23B0B-D127-68EA-1B02-C0C2D2CEA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E173801-7387-D94B-78C5-C753ADACB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990205"/>
              </p:ext>
            </p:extLst>
          </p:nvPr>
        </p:nvGraphicFramePr>
        <p:xfrm>
          <a:off x="2643691" y="657283"/>
          <a:ext cx="8008160" cy="6728999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857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7th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017356"/>
                  </a:ext>
                </a:extLst>
              </a:tr>
              <a:tr h="1539872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(World Vegan Day)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Zain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 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Chloe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Leeds ETE (Education, Training &amp; Employment) Fair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10:00am-2:30pm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&amp; Education services available to meet at the Leeds hub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GB" sz="1000" dirty="0">
                          <a:latin typeface="DM Sans" pitchFamily="2" charset="0"/>
                        </a:rPr>
                      </a:br>
                      <a:br>
                        <a:rPr lang="en-GB" sz="1000" dirty="0">
                          <a:latin typeface="DM Sans" pitchFamily="2" charset="0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Bobbie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112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11899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33351200"/>
                  </a:ext>
                </a:extLst>
              </a:tr>
              <a:tr h="160686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930465"/>
                  </a:ext>
                </a:extLst>
              </a:tr>
              <a:tr h="732819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8919329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E512F3D0-BBC8-BA79-8794-70D24267C25D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01D4405-58E3-4757-F989-A05A5BD3DC9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27FB0F1-518A-3DC8-388B-987961AB25C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48DA6DDF-930D-3BDA-1238-2DE7FCE1834C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A133E17-751E-5464-7C0D-97834C66729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62BE34EE-5447-BB0D-58A5-E4626E2B4C8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2D2CCE6-844C-19E9-9C86-D09A3F661E44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6829CD05-56BD-9A77-4A88-ED45946FB2C6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5B307A3-1B3C-5C55-3193-DF257AEC450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A7341880-9278-99CD-59ED-BC2A1EF888AE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8783519-605C-83D7-FA9D-1DE64C1A6D6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48DF1787-BA13-D5D3-0A73-92E2E3F995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D8A3268-0EAD-F51B-F1D4-506FFD297B9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99C65C3-8C41-A9F5-6400-106096A6B11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9802C07B-718E-A216-E544-53DB52FF7CEE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1BF9853-373E-1F3A-A9A2-9087AD3E8082}"/>
              </a:ext>
            </a:extLst>
          </p:cNvPr>
          <p:cNvSpPr txBox="1"/>
          <p:nvPr/>
        </p:nvSpPr>
        <p:spPr>
          <a:xfrm>
            <a:off x="2718315" y="78152"/>
            <a:ext cx="649812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– November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F9D8DD3-A6F9-9A7B-E716-4C98A4E12EC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778D6D0-13C4-9428-4235-0B1FB7497D7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32FA5E60-847D-024F-E0AE-163354E90922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727BC4C9-2539-5717-82EB-F757FB0A457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4237237-80E4-48F7-439F-0B5720CC2F0E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04AD9E77-0AB0-0A9E-D6BE-C3FCE2CAC78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3D4CACAF-6850-89C4-1CDA-21B7E0C5EEE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12" name="Group 65">
            <a:extLst>
              <a:ext uri="{FF2B5EF4-FFF2-40B4-BE49-F238E27FC236}">
                <a16:creationId xmlns:a16="http://schemas.microsoft.com/office/drawing/2014/main" id="{9EFEC308-B11A-5420-2442-61B819C004C1}"/>
              </a:ext>
            </a:extLst>
          </p:cNvPr>
          <p:cNvGrpSpPr/>
          <p:nvPr/>
        </p:nvGrpSpPr>
        <p:grpSpPr>
          <a:xfrm>
            <a:off x="7042478" y="1728060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DA58C799-7CE3-5561-2990-F14BCBB4C6A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0E54D278-1FFA-559E-67E6-ECA8BA35950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A48328BE-DD58-D555-F072-6F435B8EADA9}"/>
              </a:ext>
            </a:extLst>
          </p:cNvPr>
          <p:cNvSpPr/>
          <p:nvPr/>
        </p:nvSpPr>
        <p:spPr>
          <a:xfrm>
            <a:off x="4027964" y="2047002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1" name="Group 65">
            <a:extLst>
              <a:ext uri="{FF2B5EF4-FFF2-40B4-BE49-F238E27FC236}">
                <a16:creationId xmlns:a16="http://schemas.microsoft.com/office/drawing/2014/main" id="{820DC6BF-7682-7F5F-E7A9-ECBF04D4A9AA}"/>
              </a:ext>
            </a:extLst>
          </p:cNvPr>
          <p:cNvGrpSpPr/>
          <p:nvPr/>
        </p:nvGrpSpPr>
        <p:grpSpPr>
          <a:xfrm>
            <a:off x="3975468" y="6346287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514AA217-0CCF-EDFD-87D7-D9D62184D36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520AFD80-650F-3D77-FA79-C0CD43FA6C91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00B52DCA-D133-CCAF-2E02-7F7F005E60AB}"/>
              </a:ext>
            </a:extLst>
          </p:cNvPr>
          <p:cNvGrpSpPr/>
          <p:nvPr/>
        </p:nvGrpSpPr>
        <p:grpSpPr>
          <a:xfrm>
            <a:off x="7152894" y="3770724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38F40428-72E3-3F37-D156-E672D0F753B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ADB2179F-966C-CD1D-5E02-109853C25016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C95329A4-89A2-2411-5B7F-94CE961A8B3D}"/>
              </a:ext>
            </a:extLst>
          </p:cNvPr>
          <p:cNvGrpSpPr/>
          <p:nvPr/>
        </p:nvGrpSpPr>
        <p:grpSpPr>
          <a:xfrm>
            <a:off x="5411199" y="472251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EE61F7CB-9BCD-3B53-69A2-42C3D68A601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68419021-2493-8884-6F01-8E190FA77BD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A3A39CC7-E7D3-6CB9-359A-DCB25726A933}"/>
              </a:ext>
            </a:extLst>
          </p:cNvPr>
          <p:cNvGrpSpPr/>
          <p:nvPr/>
        </p:nvGrpSpPr>
        <p:grpSpPr>
          <a:xfrm>
            <a:off x="6021229" y="1672430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59EC6B4-73AB-421C-12EE-6F21C7DB949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26689375-3053-C7FE-176E-03BC0DD6ED8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DB511F47-FE3E-B2AD-2B5E-4312964432D3}"/>
              </a:ext>
            </a:extLst>
          </p:cNvPr>
          <p:cNvGrpSpPr/>
          <p:nvPr/>
        </p:nvGrpSpPr>
        <p:grpSpPr>
          <a:xfrm>
            <a:off x="9502773" y="4293670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DB666500-3981-2A1A-BD1F-8208153BC6F2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24711B3-B20A-4745-3A6A-5801BA22F31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5247E948-175D-7F2B-0C69-239E98A79AE4}"/>
              </a:ext>
            </a:extLst>
          </p:cNvPr>
          <p:cNvSpPr/>
          <p:nvPr/>
        </p:nvSpPr>
        <p:spPr>
          <a:xfrm rot="2700000">
            <a:off x="2742681" y="2003218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51774AFE-EDD2-060D-9C49-A0E9E2CD4EBE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ADC6FDCC-AC16-A5E3-701D-576DD0F507F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E9665BE-2C2A-0828-CBA8-234A8B91BE6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E7A85A2C-28F1-F929-8B7B-D84A124B6B5F}"/>
              </a:ext>
            </a:extLst>
          </p:cNvPr>
          <p:cNvGrpSpPr/>
          <p:nvPr/>
        </p:nvGrpSpPr>
        <p:grpSpPr>
          <a:xfrm>
            <a:off x="10356354" y="2133518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7D1CCBAC-4364-3DEF-58B6-06C08D8778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F3C2B216-894B-761F-77AA-AB0B0AAC2A1A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38965C24-967A-730D-DC5A-E57F0618416A}"/>
              </a:ext>
            </a:extLst>
          </p:cNvPr>
          <p:cNvGrpSpPr/>
          <p:nvPr/>
        </p:nvGrpSpPr>
        <p:grpSpPr>
          <a:xfrm>
            <a:off x="9211922" y="1567037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90AC9A5-0D3A-4EAF-176B-0E610767A3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4788D8A-091F-A96A-2A35-5C5015C4AFF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27AD46E5-E5B6-8A12-8255-C5A920BE9A91}"/>
              </a:ext>
            </a:extLst>
          </p:cNvPr>
          <p:cNvGrpSpPr/>
          <p:nvPr/>
        </p:nvGrpSpPr>
        <p:grpSpPr>
          <a:xfrm rot="2700000">
            <a:off x="5955974" y="3429105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8F922B12-F4D3-022C-BD2E-C6E8B7C998A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F20B561-81CB-465B-E57E-907549A235A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CAD5835-175C-8E60-29D9-6AF3E9A546BC}"/>
              </a:ext>
            </a:extLst>
          </p:cNvPr>
          <p:cNvGrpSpPr/>
          <p:nvPr/>
        </p:nvGrpSpPr>
        <p:grpSpPr>
          <a:xfrm>
            <a:off x="3917548" y="4372071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212189CF-C9F9-C504-0D1D-C077B2E491B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87A8EC8-B5EA-6700-3FB8-4E1F44DE041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D964F8DA-A7C7-BB58-25BA-87970125C1FC}"/>
              </a:ext>
            </a:extLst>
          </p:cNvPr>
          <p:cNvGrpSpPr/>
          <p:nvPr/>
        </p:nvGrpSpPr>
        <p:grpSpPr>
          <a:xfrm>
            <a:off x="9259801" y="4116041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1A7051E4-0E5A-BAF9-BC3F-86B428C6DA7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5A417F3-471F-D41E-AEBC-5744179526A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2" name="Picture 41">
            <a:extLst>
              <a:ext uri="{FF2B5EF4-FFF2-40B4-BE49-F238E27FC236}">
                <a16:creationId xmlns:a16="http://schemas.microsoft.com/office/drawing/2014/main" id="{FA8A8449-3243-531C-5001-136ED17DF2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5261" y="4636765"/>
            <a:ext cx="243861" cy="243861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C017A7A3-4760-2DB1-FA3B-457452F158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5754" y="5551402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581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18C4B36-A56D-A7E0-1930-91CD4BA26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7AE53CE-D5E4-DE1D-ECE7-8BBDE8812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8393798"/>
              </p:ext>
            </p:extLst>
          </p:nvPr>
        </p:nvGraphicFramePr>
        <p:xfrm>
          <a:off x="2685240" y="559267"/>
          <a:ext cx="8008160" cy="6934951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0382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11th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12th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13th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14th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52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425400"/>
                  </a:ext>
                </a:extLst>
              </a:tr>
              <a:tr h="1364959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Zain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Music group – All ability levels welcome.</a:t>
                      </a: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/>
                        </a:rPr>
                        <a:t>with Bobbie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(Remembrance Day)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dirty="0"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897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ommunity Work Coach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05931"/>
                  </a:ext>
                </a:extLst>
              </a:tr>
              <a:tr h="415662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4212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6325476"/>
                  </a:ext>
                </a:extLst>
              </a:tr>
              <a:tr h="23988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(please speak to a member of staff)</a:t>
                      </a: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28887"/>
                  </a:ext>
                </a:extLst>
              </a:tr>
              <a:tr h="783558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/>
                        </a:rPr>
                        <a:t>Job Club </a:t>
                      </a:r>
                      <a:br>
                        <a:rPr lang="en-GB" sz="1000" b="1" dirty="0">
                          <a:latin typeface="DM Sans"/>
                        </a:rPr>
                      </a:br>
                      <a:r>
                        <a:rPr lang="en-GB" sz="1000" b="1" dirty="0">
                          <a:latin typeface="DM Sans"/>
                        </a:rPr>
                        <a:t>with </a:t>
                      </a:r>
                      <a:r>
                        <a:rPr lang="en-GB" sz="1000" b="1" dirty="0" err="1">
                          <a:latin typeface="DM Sans"/>
                        </a:rPr>
                        <a:t>Sussana</a:t>
                      </a:r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endParaRPr lang="en-GB" sz="1000" b="1" dirty="0">
                        <a:latin typeface="DM Sans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40889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6348490"/>
                  </a:ext>
                </a:extLst>
              </a:tr>
              <a:tr h="14796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Bobbie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1:30pm – 3:30pm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101332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579715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0A561F1-3501-376D-B9B4-3E94E9053882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E8C4E21D-11E4-078F-B847-0C8930BF9C14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9E59510-14F0-5121-967C-CF6BFCCAEF9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7BAC81D-BEC8-11A3-8667-D2C573690A00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674C75A-47F5-C24F-BD06-5AD06533592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85C62ED-9B91-534C-9C14-70AB1AC3D2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E521B32B-2717-ACCE-E751-2B131410906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8B43135-EB7D-900B-531E-2F6E30D301C9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563FFC66-F40F-DDE9-DA21-C28D51A0EBCD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9D251D7-B9B8-1091-DAFD-1596191F9AEB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4484BD10-EE4A-246B-478C-B861AB55FD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DE93C488-3A3C-5297-0A1F-451CF25AAE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CC75F12-F6A2-CFFF-26F7-D374D11C6ABB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B954698-AFCA-73CD-B6B1-ACF4260DDB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108F247-82E0-2584-7932-0D2B75EBA1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53E4BD20-F9AC-AE56-2368-64FB8C664CD4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November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17BF450C-A32B-D2E1-E559-86A9C0E9E9F4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2E6EB9AE-F033-DE86-9189-070AA14894FD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AE1D1D50-3710-45C8-2FA6-4ABA9CA154D5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0156964E-034E-043A-7A13-E4BA95454AC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243ECEB-EB52-CB97-5068-F3F0FED2BD34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C506D18-DD0F-32CD-5234-E7052E8CEE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15A6C47-1EDC-76C4-3756-19ED4597818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1BC0DCD2-F596-4FBD-4343-34061465FA0D}"/>
              </a:ext>
            </a:extLst>
          </p:cNvPr>
          <p:cNvGrpSpPr/>
          <p:nvPr/>
        </p:nvGrpSpPr>
        <p:grpSpPr>
          <a:xfrm rot="2700000">
            <a:off x="8755932" y="290238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1C8F0893-2575-4553-B1CF-C18BE7116DC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427BE412-98A8-EC2F-95BE-941A3CE53FD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2783E538-5A56-718C-CBC8-4DE514BC4804}"/>
              </a:ext>
            </a:extLst>
          </p:cNvPr>
          <p:cNvGrpSpPr/>
          <p:nvPr/>
        </p:nvGrpSpPr>
        <p:grpSpPr>
          <a:xfrm>
            <a:off x="7104265" y="1713529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8B28FABF-7F94-F026-94E2-A70DEAE3D90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1E2616DC-9F64-8DD1-B258-FA61A3AF25C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97D3DDC3-6A69-930F-457C-686F31C05E08}"/>
              </a:ext>
            </a:extLst>
          </p:cNvPr>
          <p:cNvSpPr/>
          <p:nvPr/>
        </p:nvSpPr>
        <p:spPr>
          <a:xfrm>
            <a:off x="4061469" y="1746041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FCDC7AD0-6E32-19FA-F97D-044EA65F8B92}"/>
              </a:ext>
            </a:extLst>
          </p:cNvPr>
          <p:cNvGrpSpPr/>
          <p:nvPr/>
        </p:nvGrpSpPr>
        <p:grpSpPr>
          <a:xfrm>
            <a:off x="7541167" y="1759843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540305E2-AEB9-A507-E9E3-F40A12C6EEE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C2EFA648-D0AF-A4D5-613D-D6F97140FD7D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80B34D4-C274-CF80-C9FA-6102285D31BB}"/>
              </a:ext>
            </a:extLst>
          </p:cNvPr>
          <p:cNvGrpSpPr/>
          <p:nvPr/>
        </p:nvGrpSpPr>
        <p:grpSpPr>
          <a:xfrm>
            <a:off x="3818940" y="6111082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8362CDDC-73F2-81E5-D87F-1E6D747FA9E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AEFB8B70-3E26-8685-4A7C-B00C14BB685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5" name="Group 65">
            <a:extLst>
              <a:ext uri="{FF2B5EF4-FFF2-40B4-BE49-F238E27FC236}">
                <a16:creationId xmlns:a16="http://schemas.microsoft.com/office/drawing/2014/main" id="{9F00C85E-0D80-139A-3726-3A0DAF3A79DB}"/>
              </a:ext>
            </a:extLst>
          </p:cNvPr>
          <p:cNvGrpSpPr/>
          <p:nvPr/>
        </p:nvGrpSpPr>
        <p:grpSpPr>
          <a:xfrm>
            <a:off x="7104265" y="3409937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19003937-C256-33E9-9187-0FDE1F7BE7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906D24C0-1948-C956-8F73-F0479F728C9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7C57364C-7F56-5465-53CC-63F9C7769649}"/>
              </a:ext>
            </a:extLst>
          </p:cNvPr>
          <p:cNvGrpSpPr/>
          <p:nvPr/>
        </p:nvGrpSpPr>
        <p:grpSpPr>
          <a:xfrm>
            <a:off x="5418311" y="4653448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4BF6AF95-40D4-D0E1-34ED-7BE3C9FAAF8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A2EA0AEC-54DE-A64F-B2E1-1E3477E42C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15BB977A-D52A-C282-7470-B4D0B9D28ABE}"/>
              </a:ext>
            </a:extLst>
          </p:cNvPr>
          <p:cNvGrpSpPr/>
          <p:nvPr/>
        </p:nvGrpSpPr>
        <p:grpSpPr>
          <a:xfrm>
            <a:off x="5989033" y="1435501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846091D8-B50C-12C7-6401-D7CAE42837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77A07245-8B64-62EF-2FE2-B17D1B2195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649A65F5-1E85-ACCD-E11B-6F149D1C2DFE}"/>
              </a:ext>
            </a:extLst>
          </p:cNvPr>
          <p:cNvGrpSpPr/>
          <p:nvPr/>
        </p:nvGrpSpPr>
        <p:grpSpPr>
          <a:xfrm>
            <a:off x="9520656" y="444361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43133A5C-A195-FE7B-2D94-1008297FED1C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F31B9570-8EDA-0FE4-6B54-6EB71D4F26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94237477-B2D2-6B1C-744E-83DD6EC82DA3}"/>
              </a:ext>
            </a:extLst>
          </p:cNvPr>
          <p:cNvGrpSpPr/>
          <p:nvPr/>
        </p:nvGrpSpPr>
        <p:grpSpPr>
          <a:xfrm>
            <a:off x="7595685" y="2952693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3B7EDD37-5305-A6F0-0CB0-70CB79D5198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F6D2A612-82DF-842B-C816-D01290FD246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96D26336-1444-A6F1-77F8-A553631C716F}"/>
              </a:ext>
            </a:extLst>
          </p:cNvPr>
          <p:cNvGrpSpPr/>
          <p:nvPr/>
        </p:nvGrpSpPr>
        <p:grpSpPr>
          <a:xfrm>
            <a:off x="8649410" y="6150129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E6FEE298-2751-B108-89CD-3B499C9A43F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F0D0B5D9-B716-9B84-5418-F671A77DE09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D818019A-22C6-54FA-AE6B-646AE49C14F9}"/>
              </a:ext>
            </a:extLst>
          </p:cNvPr>
          <p:cNvSpPr/>
          <p:nvPr/>
        </p:nvSpPr>
        <p:spPr>
          <a:xfrm rot="2700000">
            <a:off x="2866533" y="1849392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4BBA468A-A2D9-1274-706D-3B3C9C1F441D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C4688FC3-171E-FAA3-64F6-C38175E147D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952C1AFE-F237-BEE4-7595-DC5B74739FA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5970EF32-80D4-0E76-013C-12E170F23126}"/>
              </a:ext>
            </a:extLst>
          </p:cNvPr>
          <p:cNvGrpSpPr/>
          <p:nvPr/>
        </p:nvGrpSpPr>
        <p:grpSpPr>
          <a:xfrm>
            <a:off x="10402136" y="1337071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48283CCE-77C2-FDC9-2FE6-314E673221F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22AC082C-EF23-ABE3-D295-F062365290A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869D249A-C319-791C-A3CF-183D47EC5108}"/>
              </a:ext>
            </a:extLst>
          </p:cNvPr>
          <p:cNvGrpSpPr/>
          <p:nvPr/>
        </p:nvGrpSpPr>
        <p:grpSpPr>
          <a:xfrm>
            <a:off x="9045099" y="1315955"/>
            <a:ext cx="365881" cy="267566"/>
            <a:chOff x="76200" y="-158474"/>
            <a:chExt cx="1223962" cy="895074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1C8A6571-E763-2973-F302-2C75A5A2970A}"/>
                </a:ext>
              </a:extLst>
            </p:cNvPr>
            <p:cNvSpPr/>
            <p:nvPr/>
          </p:nvSpPr>
          <p:spPr>
            <a:xfrm>
              <a:off x="487361" y="-158474"/>
              <a:ext cx="812801" cy="812801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577BE2CC-AC3E-48FC-87A4-01384D855B0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0498BBEE-1F34-A3B8-1193-9A9AA3A95E32}"/>
              </a:ext>
            </a:extLst>
          </p:cNvPr>
          <p:cNvGrpSpPr/>
          <p:nvPr/>
        </p:nvGrpSpPr>
        <p:grpSpPr>
          <a:xfrm rot="2700000">
            <a:off x="5953031" y="3130765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37ACC261-5946-9313-2888-437E246442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AF3A61D5-6190-5509-CDBC-16C88D76B8D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ADDF4FA7-A841-40F3-0422-DBDBCF0775D9}"/>
              </a:ext>
            </a:extLst>
          </p:cNvPr>
          <p:cNvGrpSpPr/>
          <p:nvPr/>
        </p:nvGrpSpPr>
        <p:grpSpPr>
          <a:xfrm>
            <a:off x="4005267" y="383442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BBA15BDA-8B2A-C4D0-787A-4D9A54F11D9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DFAFE65-2A45-144F-EF7D-48297799826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29B0A956-AE4C-9721-C9C4-76EB6E28B6FF}"/>
              </a:ext>
            </a:extLst>
          </p:cNvPr>
          <p:cNvGrpSpPr/>
          <p:nvPr/>
        </p:nvGrpSpPr>
        <p:grpSpPr>
          <a:xfrm>
            <a:off x="9132889" y="4172042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B2F455DF-CF9F-0FF2-86EE-C2C2B220E4A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4E1ACBA7-4494-2BC3-F86B-8D3529419A1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4EDE52B3-6918-411A-84DC-3BD7E2962F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8661" y="6200642"/>
            <a:ext cx="243861" cy="243861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AF530D4-9F11-A0A2-488D-64A49028EF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00782" y="6256668"/>
            <a:ext cx="219475" cy="195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02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0D38A4-9126-EA74-A744-09DA0BA05F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65F62D97-DA3C-F49C-ABE7-2C431F7E0A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6398278"/>
              </p:ext>
            </p:extLst>
          </p:nvPr>
        </p:nvGraphicFramePr>
        <p:xfrm>
          <a:off x="2687444" y="729425"/>
          <a:ext cx="7968962" cy="6790964"/>
        </p:xfrm>
        <a:graphic>
          <a:graphicData uri="http://schemas.openxmlformats.org/drawingml/2006/table">
            <a:tbl>
              <a:tblPr/>
              <a:tblGrid>
                <a:gridCol w="1596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638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21st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066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133774"/>
                  </a:ext>
                </a:extLst>
              </a:tr>
              <a:tr h="1728703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Zain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  <a:endParaRPr lang="en-US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Global Studies 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</a:t>
                      </a:r>
                      <a:r>
                        <a:rPr lang="en-US" sz="1000" b="1" i="0" u="none" strike="noStrike" noProof="0" dirty="0" err="1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Sussana</a:t>
                      </a:r>
                      <a:b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1:30pm-3:30pm</a:t>
                      </a:r>
                      <a:b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0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Join our Global Studies session for an exciting exploration of cultures, current events, and global connections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 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Chloe</a:t>
                      </a: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b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Bobbie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15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3165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  <a:endParaRPr lang="en-GB" sz="1000" dirty="0"/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6553158"/>
                  </a:ext>
                </a:extLst>
              </a:tr>
              <a:tr h="99467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295415"/>
                  </a:ext>
                </a:extLst>
              </a:tr>
              <a:tr h="267859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r>
                        <a:rPr lang="en-GB" sz="1000" b="1" dirty="0">
                          <a:latin typeface="DM Sans" pitchFamily="2" charset="0"/>
                        </a:rPr>
                        <a:t> </a:t>
                      </a: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endParaRPr lang="en-GB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5899569"/>
                  </a:ext>
                </a:extLst>
              </a:tr>
              <a:tr h="23501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9101747"/>
                  </a:ext>
                </a:extLst>
              </a:tr>
              <a:tr h="154519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 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Bobbie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831152"/>
                  </a:ext>
                </a:extLst>
              </a:tr>
              <a:tr h="62473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89605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C9B4FBE7-5774-8312-FADC-FB7F4D3BB66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AAFC4173-514A-DB51-CF1A-5CC4E983695E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597261A-497A-23C7-91F6-37C4274D049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5112A37-DF5C-1768-36C4-D1F21FC40A0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75F27B66-FC49-194A-8132-833C393E86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78B0193-D170-3E6B-7262-8458410F7E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D3A628C-CF74-DC16-B912-31298169599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B0E7D728-C3F1-7B1A-89DA-AA88C54D29EA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6181C11-7DB2-41D7-7787-4C0BE40338F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407DB338-BC0F-BB65-4685-47212E608267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95FA313-2662-DB85-7395-9A2C2FEDD95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E80A0B2D-8170-2559-FB84-4CD00DA05FD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1ACA71EB-6042-CD52-744D-5FF126BA8374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EE26964-F4ED-734D-CD24-9CBE4A04C3E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082DAB5-B2AF-0443-1707-A36C72C4274F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E90345BE-C3B7-5A5A-6EBA-9040964CAC5C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November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0DD64307-A1D0-BB79-C535-0C4EFDD5E831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0A54C7B0-8DC1-94F0-4F8F-01B3935E56F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9AA3DAA5-D83B-5328-D91A-4E2D445BB9A3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FFC835C9-8739-6D43-A5D4-A96A4C389EFF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B8A4AAC-A3D7-5E1A-5731-CF23FA035FC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AFB6565-FE72-DFFF-A1DE-812C4007B40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B5620093-3F67-AD85-E990-CF0917D1D5A1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86F13176-C461-62B2-05C4-63C656349981}"/>
              </a:ext>
            </a:extLst>
          </p:cNvPr>
          <p:cNvGrpSpPr/>
          <p:nvPr/>
        </p:nvGrpSpPr>
        <p:grpSpPr>
          <a:xfrm rot="2700000">
            <a:off x="8729992" y="332693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8855458C-6928-CC7E-B254-BC28D2BB28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6D2D3374-0F45-237A-14CE-2DED3089D719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D341E934-18EC-1A38-A358-5BC6819BBAC4}"/>
              </a:ext>
            </a:extLst>
          </p:cNvPr>
          <p:cNvGrpSpPr/>
          <p:nvPr/>
        </p:nvGrpSpPr>
        <p:grpSpPr>
          <a:xfrm>
            <a:off x="7096974" y="1511048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063C4C60-030E-0EE7-ABDD-045CD129714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33456C7A-C3D0-2F44-F12C-4A2220A4054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2902EB5F-22F1-3DBE-3AB9-7BC3F4A86073}"/>
              </a:ext>
            </a:extLst>
          </p:cNvPr>
          <p:cNvSpPr/>
          <p:nvPr/>
        </p:nvSpPr>
        <p:spPr>
          <a:xfrm>
            <a:off x="3879305" y="2923315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18" name="Group 65">
            <a:extLst>
              <a:ext uri="{FF2B5EF4-FFF2-40B4-BE49-F238E27FC236}">
                <a16:creationId xmlns:a16="http://schemas.microsoft.com/office/drawing/2014/main" id="{5DB9846B-1694-F74A-E362-6B2E73ACED84}"/>
              </a:ext>
            </a:extLst>
          </p:cNvPr>
          <p:cNvGrpSpPr/>
          <p:nvPr/>
        </p:nvGrpSpPr>
        <p:grpSpPr>
          <a:xfrm>
            <a:off x="7588504" y="1929294"/>
            <a:ext cx="220832" cy="193228"/>
            <a:chOff x="0" y="0"/>
            <a:chExt cx="812800" cy="711200"/>
          </a:xfrm>
        </p:grpSpPr>
        <p:sp>
          <p:nvSpPr>
            <p:cNvPr id="19" name="Freeform 66">
              <a:extLst>
                <a:ext uri="{FF2B5EF4-FFF2-40B4-BE49-F238E27FC236}">
                  <a16:creationId xmlns:a16="http://schemas.microsoft.com/office/drawing/2014/main" id="{6A64ACCA-1EAC-ED48-1698-E2C88500AD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TextBox 67">
              <a:extLst>
                <a:ext uri="{FF2B5EF4-FFF2-40B4-BE49-F238E27FC236}">
                  <a16:creationId xmlns:a16="http://schemas.microsoft.com/office/drawing/2014/main" id="{6C7A16A2-9C3E-95E6-5657-57FCA1575B9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1" name="Group 65">
            <a:extLst>
              <a:ext uri="{FF2B5EF4-FFF2-40B4-BE49-F238E27FC236}">
                <a16:creationId xmlns:a16="http://schemas.microsoft.com/office/drawing/2014/main" id="{B17C352E-ABA5-B1E4-CC41-1468F234D64E}"/>
              </a:ext>
            </a:extLst>
          </p:cNvPr>
          <p:cNvGrpSpPr/>
          <p:nvPr/>
        </p:nvGrpSpPr>
        <p:grpSpPr>
          <a:xfrm>
            <a:off x="3894851" y="6427095"/>
            <a:ext cx="220832" cy="193228"/>
            <a:chOff x="0" y="0"/>
            <a:chExt cx="812800" cy="711200"/>
          </a:xfrm>
        </p:grpSpPr>
        <p:sp>
          <p:nvSpPr>
            <p:cNvPr id="22" name="Freeform 66">
              <a:extLst>
                <a:ext uri="{FF2B5EF4-FFF2-40B4-BE49-F238E27FC236}">
                  <a16:creationId xmlns:a16="http://schemas.microsoft.com/office/drawing/2014/main" id="{B9FDDD70-FDCF-3144-D007-73BD6547312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TextBox 67">
              <a:extLst>
                <a:ext uri="{FF2B5EF4-FFF2-40B4-BE49-F238E27FC236}">
                  <a16:creationId xmlns:a16="http://schemas.microsoft.com/office/drawing/2014/main" id="{3BC5C1CF-5654-7FEE-ED2D-E95D9635C8D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A6AD3F20-332E-5CAE-4D29-036C22375775}"/>
              </a:ext>
            </a:extLst>
          </p:cNvPr>
          <p:cNvGrpSpPr/>
          <p:nvPr/>
        </p:nvGrpSpPr>
        <p:grpSpPr>
          <a:xfrm>
            <a:off x="5452280" y="4766691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05275470-408A-C617-D702-9EFE9B8824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FAE3086A-A9C1-3571-F5F9-74132191122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DE9BFFC3-9D4E-CB63-7D13-FA0310659CAB}"/>
              </a:ext>
            </a:extLst>
          </p:cNvPr>
          <p:cNvGrpSpPr/>
          <p:nvPr/>
        </p:nvGrpSpPr>
        <p:grpSpPr>
          <a:xfrm>
            <a:off x="5925651" y="1562350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052CEED8-302A-2FB1-0F1E-F18E39CF376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CE4119F0-1084-28CE-163E-98F2D265134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A09A54C4-DE6C-E909-FA61-CB9530D156D0}"/>
              </a:ext>
            </a:extLst>
          </p:cNvPr>
          <p:cNvGrpSpPr/>
          <p:nvPr/>
        </p:nvGrpSpPr>
        <p:grpSpPr>
          <a:xfrm>
            <a:off x="9569392" y="4313627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22B9B166-85E3-8686-ECE8-ECFC86AC9A7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BC9F8E66-A563-4744-BF1E-2DF139F12DD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D6B52980-0BFD-C217-827B-0C8EC946607E}"/>
              </a:ext>
            </a:extLst>
          </p:cNvPr>
          <p:cNvGrpSpPr/>
          <p:nvPr/>
        </p:nvGrpSpPr>
        <p:grpSpPr>
          <a:xfrm>
            <a:off x="7615033" y="3131542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E81A2608-8F7E-89A3-BBC5-A16F76C5016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B80B3AC4-E9C8-E3F0-58A3-C6A907C588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FD92ADA3-A8F8-D879-5161-8C3FCDC6F13F}"/>
              </a:ext>
            </a:extLst>
          </p:cNvPr>
          <p:cNvGrpSpPr/>
          <p:nvPr/>
        </p:nvGrpSpPr>
        <p:grpSpPr>
          <a:xfrm>
            <a:off x="8766498" y="5456301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168D0745-D0DC-E0FD-0A35-29EFEC32B55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92802EBF-0C38-673A-14A6-39AE2A521EF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7A2A857A-8600-2B64-BD55-21B244B2A0FD}"/>
              </a:ext>
            </a:extLst>
          </p:cNvPr>
          <p:cNvSpPr/>
          <p:nvPr/>
        </p:nvSpPr>
        <p:spPr>
          <a:xfrm rot="2700000">
            <a:off x="2950795" y="2840965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AA3147C2-9722-9319-8857-C7BF1FB25697}"/>
              </a:ext>
            </a:extLst>
          </p:cNvPr>
          <p:cNvGrpSpPr/>
          <p:nvPr/>
        </p:nvGrpSpPr>
        <p:grpSpPr>
          <a:xfrm>
            <a:off x="5566814" y="1787797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4C17D343-1594-E0B3-283E-9367BB0DFC2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42E480-017A-B5C5-4758-18D372A5AED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8DF9EDA3-EC01-7F7B-A380-502030AC6C53}"/>
              </a:ext>
            </a:extLst>
          </p:cNvPr>
          <p:cNvGrpSpPr/>
          <p:nvPr/>
        </p:nvGrpSpPr>
        <p:grpSpPr>
          <a:xfrm>
            <a:off x="10287922" y="1981025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FB9A56C9-13BA-2C93-A06C-A77A9857D7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6C0B0CD4-03A6-8707-2E77-C1858DA17EC3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6B679C98-6D15-0AA2-F396-DF0BF375109D}"/>
              </a:ext>
            </a:extLst>
          </p:cNvPr>
          <p:cNvGrpSpPr/>
          <p:nvPr/>
        </p:nvGrpSpPr>
        <p:grpSpPr>
          <a:xfrm>
            <a:off x="9094951" y="1939406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35C18926-F33F-DD31-79FC-8FBAC0F02F9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95C4F86-E4CE-EC4D-144E-2089DCEC2E0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C40A7546-D0E4-2D8B-BF8F-2A76DCB00DE1}"/>
              </a:ext>
            </a:extLst>
          </p:cNvPr>
          <p:cNvGrpSpPr/>
          <p:nvPr/>
        </p:nvGrpSpPr>
        <p:grpSpPr>
          <a:xfrm rot="2700000">
            <a:off x="5940643" y="4411993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F9F340EE-0F5A-D31C-B6C2-0B43D5917BA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58A262BC-A359-0320-7C4B-2A9B54DE07B2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0369A5C-AD41-9569-C9DB-40322A2D6BD1}"/>
              </a:ext>
            </a:extLst>
          </p:cNvPr>
          <p:cNvGrpSpPr/>
          <p:nvPr/>
        </p:nvGrpSpPr>
        <p:grpSpPr>
          <a:xfrm>
            <a:off x="4017278" y="368163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B621E49-66B8-9D34-2FFB-97977D64FC3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5DF52896-2F05-93EB-506F-E7A0297A8EF8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AF912457-6E0D-703F-AA99-FFCB05646D4C}"/>
              </a:ext>
            </a:extLst>
          </p:cNvPr>
          <p:cNvGrpSpPr/>
          <p:nvPr/>
        </p:nvGrpSpPr>
        <p:grpSpPr>
          <a:xfrm>
            <a:off x="9171902" y="4231750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568BDB6B-E950-1CC3-83D1-DED5218A62C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F1543DB5-D2E1-8F69-AD79-54E420E86E5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56BEE07D-CFA0-A58E-0DA2-0686B976ED6E}"/>
              </a:ext>
            </a:extLst>
          </p:cNvPr>
          <p:cNvGrpSpPr/>
          <p:nvPr/>
        </p:nvGrpSpPr>
        <p:grpSpPr>
          <a:xfrm>
            <a:off x="5879290" y="5824452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2A66DFC9-1D73-68FC-9B7D-A697F14A5F5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59F1F4D6-15E3-2DAE-03BF-31F454D4319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76269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54913C9-8832-43CD-5361-D86CF25768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65DC12F-F1D1-70F6-1A76-52917B8A5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221418"/>
              </p:ext>
            </p:extLst>
          </p:nvPr>
        </p:nvGraphicFramePr>
        <p:xfrm>
          <a:off x="2648246" y="729424"/>
          <a:ext cx="8008160" cy="6786802"/>
        </p:xfrm>
        <a:graphic>
          <a:graphicData uri="http://schemas.openxmlformats.org/drawingml/2006/table">
            <a:tbl>
              <a:tblPr/>
              <a:tblGrid>
                <a:gridCol w="1635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3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7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6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63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953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24th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25th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28th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9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6684869"/>
                  </a:ext>
                </a:extLst>
              </a:tr>
              <a:tr h="144917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Cooking on a budget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Paul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Batch cook and save!</a:t>
                      </a: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Back to Work Skills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Zain</a:t>
                      </a:r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9:30am – 11:30am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Digital College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Job search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Skills assessment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CV writing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Cover Letters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Disclosure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 Interview skills</a:t>
                      </a: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In-work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</a:t>
                      </a:r>
                      <a:endParaRPr lang="en-US" sz="1000" b="1" dirty="0"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10:30am – 12:30am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Music group – All ability levels welcome.</a:t>
                      </a: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1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Fine Art</a:t>
                      </a:r>
                      <a:b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i="0" u="none" strike="noStrike" noProof="0" dirty="0">
                          <a:solidFill>
                            <a:schemeClr val="tx1"/>
                          </a:solidFill>
                          <a:latin typeface="DM Sans" pitchFamily="2" charset="0"/>
                        </a:rPr>
                        <a:t>with Chloe</a:t>
                      </a:r>
                      <a: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 </a:t>
                      </a:r>
                      <a:br>
                        <a:rPr lang="en-US" sz="1000" b="1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</a:br>
                      <a:endParaRPr lang="en-US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1:30pm – 3:30pm</a:t>
                      </a:r>
                      <a:endParaRPr lang="en-GB" sz="1000" b="0" i="0" u="none" strike="noStrike" noProof="0" dirty="0">
                        <a:solidFill>
                          <a:srgbClr val="444444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444444"/>
                          </a:solidFill>
                          <a:latin typeface="DM Sans" pitchFamily="2" charset="0"/>
                        </a:rPr>
                        <a:t>Channel your inner artist to complete projects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Sport, Health and Wellbeing with Liam</a:t>
                      </a:r>
                      <a:br>
                        <a:rPr lang="en-GB" sz="1000" b="1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10.00 – 12:00 – group session</a:t>
                      </a:r>
                      <a:b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lang="en-GB" sz="1000" b="0" i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1:00-3:00 – 1:1 session</a:t>
                      </a:r>
                    </a:p>
                    <a:p>
                      <a:pPr algn="ctr"/>
                      <a:r>
                        <a:rPr lang="en-GB" sz="1000" b="0" i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Healthy body, healthy mind. Lifestyle and health advice.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Breakfast and Drop in Session with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Sussana</a:t>
                      </a: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9:30am-10:30am.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Come and join us for a healthy breakfast and catch up with a support worker.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Quiz &amp; Games Session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r>
                        <a:rPr lang="en-US" sz="1000" b="1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Faiza</a:t>
                      </a:r>
                      <a:br>
                        <a:rPr lang="en-US" sz="1000" b="1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1" kern="1200" dirty="0">
                        <a:solidFill>
                          <a:srgbClr val="000000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10:30am-11:30am</a:t>
                      </a:r>
                      <a:br>
                        <a:rPr lang="en-US" sz="1000" b="0" kern="1200" dirty="0">
                          <a:solidFill>
                            <a:srgbClr val="000000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</a:br>
                      <a:endParaRPr lang="en-US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Come and test your general knowledge and take part in games and competitions!</a:t>
                      </a:r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059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4012530"/>
                  </a:ext>
                </a:extLst>
              </a:tr>
              <a:tr h="441308">
                <a:tc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Cooking on a budget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DM Sans"/>
                        </a:rPr>
                        <a:t>with Kirsty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100" b="1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10:30am – 12:30pm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100" b="0">
                          <a:solidFill>
                            <a:srgbClr val="000000"/>
                          </a:solidFill>
                          <a:latin typeface="DM Sans"/>
                        </a:rPr>
                        <a:t>Batch cook and save!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Gardening 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With Paul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- 12:30pm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latin typeface="DM Sans" pitchFamily="2" charset="0"/>
                        </a:rPr>
                        <a:t>Join our gardening group for a fun, hands-on activity where teamwork blooms!</a:t>
                      </a: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2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51174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C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ommunity Work Coach</a:t>
                      </a:r>
                      <a:br>
                        <a:rPr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</a:b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10:30am – 3:30pm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Support with benefits and access to Job Centre programs</a:t>
                      </a:r>
                      <a:endParaRPr lang="en-GB" sz="100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Men in Mind</a:t>
                      </a:r>
                      <a:br>
                        <a:rPr lang="en-GB" sz="1000" b="1" kern="1200" dirty="0">
                          <a:solidFill>
                            <a:srgbClr val="000000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</a:b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with Amrit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10:30am – 12:30pm</a:t>
                      </a:r>
                    </a:p>
                    <a:p>
                      <a:pPr algn="ctr"/>
                      <a:endParaRPr lang="en-GB" sz="100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A supportive safe space to explore your wellbeing. 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10.30am-3.30pm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(please speak to a member of staff)</a:t>
                      </a: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n-US" sz="1000" b="1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7481838"/>
                  </a:ext>
                </a:extLst>
              </a:tr>
              <a:tr h="831904">
                <a:tc rowSpan="3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 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489223762"/>
                  </a:ext>
                </a:extLst>
              </a:tr>
              <a:tr h="25011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398351"/>
                  </a:ext>
                </a:extLst>
              </a:tr>
              <a:tr h="1644475">
                <a:tc vMerge="1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latin typeface="DM Sans" pitchFamily="2" charset="0"/>
                        </a:rPr>
                        <a:t>Job Club </a:t>
                      </a:r>
                      <a:br>
                        <a:rPr lang="en-GB" sz="1000" b="1" dirty="0">
                          <a:latin typeface="DM Sans" pitchFamily="2" charset="0"/>
                        </a:rPr>
                      </a:br>
                      <a:r>
                        <a:rPr lang="en-GB" sz="1000" b="1" dirty="0">
                          <a:latin typeface="DM Sans" pitchFamily="2" charset="0"/>
                        </a:rPr>
                        <a:t>with </a:t>
                      </a:r>
                      <a:r>
                        <a:rPr lang="en-GB" sz="1000" b="1" dirty="0" err="1">
                          <a:latin typeface="DM Sans" pitchFamily="2" charset="0"/>
                        </a:rPr>
                        <a:t>Sussana</a:t>
                      </a:r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endParaRPr lang="en-GB" sz="1000" b="1" dirty="0">
                        <a:latin typeface="DM Sans" pitchFamily="2" charset="0"/>
                      </a:endParaRPr>
                    </a:p>
                    <a:p>
                      <a:pPr algn="ctr"/>
                      <a:r>
                        <a:rPr lang="en-GB" sz="1000" dirty="0">
                          <a:latin typeface="DM Sans" pitchFamily="2" charset="0"/>
                        </a:rPr>
                        <a:t>1:30pm – 3:30pm</a:t>
                      </a:r>
                    </a:p>
                    <a:p>
                      <a:pPr algn="ctr"/>
                      <a:endParaRPr lang="en-GB" sz="1000" dirty="0"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Begin to work out your education, training and work goals. Learn to use AI</a:t>
                      </a: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Through The Gate, Group Enrolments &amp; Inductions.</a:t>
                      </a: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3.30pm</a:t>
                      </a:r>
                    </a:p>
                    <a:p>
                      <a:pPr lvl="0" algn="ctr">
                        <a:lnSpc>
                          <a:spcPts val="1515"/>
                        </a:lnSpc>
                        <a:buNone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for anyone being released from custody, and enrolment for new referrals. </a:t>
                      </a:r>
                      <a:endParaRPr lang="en-GB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Digital Literacy</a:t>
                      </a:r>
                      <a:b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Faiza 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1:30pm – 3:30pm</a:t>
                      </a:r>
                      <a:br>
                        <a:rPr lang="en-US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</a:br>
                      <a:endParaRPr lang="en-US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support with online tasks, using a phone and much more </a:t>
                      </a:r>
                      <a:endParaRPr kumimoji="0" 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74605031"/>
                  </a:ext>
                </a:extLst>
              </a:tr>
              <a:tr h="468975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314428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5899E737-04E6-B110-FBFA-BE02C8806C2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C2AA4AD7-996D-5CFC-D0B7-22456E742DB5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81D854C0-096B-0AEB-8CB9-50D62B11F2A1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Leeds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Unit 8 Servia Hill, Leeds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LS6 2QH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84BFBFA6-D020-6922-DDFA-759A487599C5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C440B0E-7B29-6F82-2F78-ECA72B047AA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5298C59F-96DB-5818-7A82-B2EE872565E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D1D12FD-8AD0-55D6-DB95-3C19D7FD2B37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08C22617-3916-03CB-808E-69EE1F7AB5DC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3774CCC-2E28-EA4D-7C02-C8511F70449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dirty="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 dirty="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31B55412-98C9-797A-B9E1-271FB50C293F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8D3A0A85-7B6D-B6B5-121C-D1CAC18FAA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BB0FCB95-4B85-0C44-49F2-45985CDFCC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C35E39A-ADE4-8288-3A3E-AF0E29262B40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5A84DEAB-F736-0205-E3E4-87AF25EBECA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76FEDBC-A343-CCE0-9B3E-EDDD88767C4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69" name="TextBox 69">
            <a:extLst>
              <a:ext uri="{FF2B5EF4-FFF2-40B4-BE49-F238E27FC236}">
                <a16:creationId xmlns:a16="http://schemas.microsoft.com/office/drawing/2014/main" id="{9D7C3E49-309B-CE44-F297-D0203EE61D80}"/>
              </a:ext>
            </a:extLst>
          </p:cNvPr>
          <p:cNvSpPr txBox="1"/>
          <p:nvPr/>
        </p:nvSpPr>
        <p:spPr>
          <a:xfrm>
            <a:off x="2718315" y="-69285"/>
            <a:ext cx="6498122" cy="57387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2800" u="sng" dirty="0">
                <a:solidFill>
                  <a:srgbClr val="000000"/>
                </a:solidFill>
                <a:latin typeface="DM Sans Bold"/>
              </a:rPr>
              <a:t>CFO Evolution – November 2025</a:t>
            </a:r>
          </a:p>
        </p:txBody>
      </p:sp>
      <p:sp>
        <p:nvSpPr>
          <p:cNvPr id="70" name="TextBox 70">
            <a:extLst>
              <a:ext uri="{FF2B5EF4-FFF2-40B4-BE49-F238E27FC236}">
                <a16:creationId xmlns:a16="http://schemas.microsoft.com/office/drawing/2014/main" id="{B64A2DE9-736E-CFB5-D457-AB810D59AF08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853F3B3-BB56-EA80-D7C3-19122F4BEAFA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9FF71C9-E589-D0B9-4257-AB0C4CE9D0AF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76" name="TextBox 67">
            <a:extLst>
              <a:ext uri="{FF2B5EF4-FFF2-40B4-BE49-F238E27FC236}">
                <a16:creationId xmlns:a16="http://schemas.microsoft.com/office/drawing/2014/main" id="{980139F6-4358-07D4-3768-02B1E7738364}"/>
              </a:ext>
            </a:extLst>
          </p:cNvPr>
          <p:cNvSpPr txBox="1"/>
          <p:nvPr/>
        </p:nvSpPr>
        <p:spPr>
          <a:xfrm>
            <a:off x="2781928" y="6164822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3459F543-A380-4393-01F6-D51254D8D44B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718E19C0-3F97-3D87-3045-9FCA21E258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8865" y="40274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5B430EF5-A361-FFD7-B149-C9080DD49DD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6" name="Group 46">
            <a:extLst>
              <a:ext uri="{FF2B5EF4-FFF2-40B4-BE49-F238E27FC236}">
                <a16:creationId xmlns:a16="http://schemas.microsoft.com/office/drawing/2014/main" id="{3BB49D7E-5A2F-89C4-D00F-4C18F60338BC}"/>
              </a:ext>
            </a:extLst>
          </p:cNvPr>
          <p:cNvGrpSpPr/>
          <p:nvPr/>
        </p:nvGrpSpPr>
        <p:grpSpPr>
          <a:xfrm rot="2700000">
            <a:off x="8648106" y="3148246"/>
            <a:ext cx="293842" cy="293842"/>
            <a:chOff x="0" y="0"/>
            <a:chExt cx="812800" cy="812800"/>
          </a:xfrm>
        </p:grpSpPr>
        <p:sp>
          <p:nvSpPr>
            <p:cNvPr id="7" name="Freeform 47">
              <a:extLst>
                <a:ext uri="{FF2B5EF4-FFF2-40B4-BE49-F238E27FC236}">
                  <a16:creationId xmlns:a16="http://schemas.microsoft.com/office/drawing/2014/main" id="{9F4D1391-ABA8-7813-2B32-ED6C395DCE6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TextBox 48">
              <a:extLst>
                <a:ext uri="{FF2B5EF4-FFF2-40B4-BE49-F238E27FC236}">
                  <a16:creationId xmlns:a16="http://schemas.microsoft.com/office/drawing/2014/main" id="{BEC3B18D-9990-ADDF-494E-F5E4892AE66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2" name="Group 65">
            <a:extLst>
              <a:ext uri="{FF2B5EF4-FFF2-40B4-BE49-F238E27FC236}">
                <a16:creationId xmlns:a16="http://schemas.microsoft.com/office/drawing/2014/main" id="{09A1E0D7-7347-6D05-FA36-7BFD03EA8720}"/>
              </a:ext>
            </a:extLst>
          </p:cNvPr>
          <p:cNvGrpSpPr/>
          <p:nvPr/>
        </p:nvGrpSpPr>
        <p:grpSpPr>
          <a:xfrm>
            <a:off x="7170687" y="1821515"/>
            <a:ext cx="220832" cy="193228"/>
            <a:chOff x="0" y="0"/>
            <a:chExt cx="812800" cy="711200"/>
          </a:xfrm>
        </p:grpSpPr>
        <p:sp>
          <p:nvSpPr>
            <p:cNvPr id="13" name="Freeform 66">
              <a:extLst>
                <a:ext uri="{FF2B5EF4-FFF2-40B4-BE49-F238E27FC236}">
                  <a16:creationId xmlns:a16="http://schemas.microsoft.com/office/drawing/2014/main" id="{496732FD-C5BE-5347-3D42-B8D6BAD491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67">
              <a:extLst>
                <a:ext uri="{FF2B5EF4-FFF2-40B4-BE49-F238E27FC236}">
                  <a16:creationId xmlns:a16="http://schemas.microsoft.com/office/drawing/2014/main" id="{71C45FF1-19F7-237E-5AC2-0F0BE57E58C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6" name="Freeform 66">
            <a:extLst>
              <a:ext uri="{FF2B5EF4-FFF2-40B4-BE49-F238E27FC236}">
                <a16:creationId xmlns:a16="http://schemas.microsoft.com/office/drawing/2014/main" id="{AFC79E9F-004A-DE81-EFD1-D51B38935E4B}"/>
              </a:ext>
            </a:extLst>
          </p:cNvPr>
          <p:cNvSpPr/>
          <p:nvPr/>
        </p:nvSpPr>
        <p:spPr>
          <a:xfrm>
            <a:off x="3904305" y="2170826"/>
            <a:ext cx="220832" cy="193228"/>
          </a:xfrm>
          <a:custGeom>
            <a:avLst/>
            <a:gdLst/>
            <a:ahLst/>
            <a:cxnLst/>
            <a:rect l="l" t="t" r="r" b="b"/>
            <a:pathLst>
              <a:path w="812800" h="711200">
                <a:moveTo>
                  <a:pt x="406400" y="0"/>
                </a:moveTo>
                <a:lnTo>
                  <a:pt x="812800" y="711200"/>
                </a:lnTo>
                <a:lnTo>
                  <a:pt x="0" y="711200"/>
                </a:lnTo>
                <a:lnTo>
                  <a:pt x="406400" y="0"/>
                </a:lnTo>
                <a:close/>
              </a:path>
            </a:pathLst>
          </a:custGeom>
          <a:solidFill>
            <a:srgbClr val="F8DD22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25" name="Group 65">
            <a:extLst>
              <a:ext uri="{FF2B5EF4-FFF2-40B4-BE49-F238E27FC236}">
                <a16:creationId xmlns:a16="http://schemas.microsoft.com/office/drawing/2014/main" id="{70AD60B7-40CA-4676-A033-F4A1338FBA40}"/>
              </a:ext>
            </a:extLst>
          </p:cNvPr>
          <p:cNvGrpSpPr/>
          <p:nvPr/>
        </p:nvGrpSpPr>
        <p:grpSpPr>
          <a:xfrm>
            <a:off x="7094776" y="3537185"/>
            <a:ext cx="220832" cy="193228"/>
            <a:chOff x="0" y="0"/>
            <a:chExt cx="812800" cy="711200"/>
          </a:xfrm>
        </p:grpSpPr>
        <p:sp>
          <p:nvSpPr>
            <p:cNvPr id="26" name="Freeform 66">
              <a:extLst>
                <a:ext uri="{FF2B5EF4-FFF2-40B4-BE49-F238E27FC236}">
                  <a16:creationId xmlns:a16="http://schemas.microsoft.com/office/drawing/2014/main" id="{325ABF80-79DB-A84C-3480-118D409863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C3B59ABD-629B-B1D6-860A-9A5449B6DC74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5">
            <a:extLst>
              <a:ext uri="{FF2B5EF4-FFF2-40B4-BE49-F238E27FC236}">
                <a16:creationId xmlns:a16="http://schemas.microsoft.com/office/drawing/2014/main" id="{947A821F-4C0A-6AFE-DE59-1EA17D28A587}"/>
              </a:ext>
            </a:extLst>
          </p:cNvPr>
          <p:cNvGrpSpPr/>
          <p:nvPr/>
        </p:nvGrpSpPr>
        <p:grpSpPr>
          <a:xfrm>
            <a:off x="5469930" y="4839856"/>
            <a:ext cx="220832" cy="193228"/>
            <a:chOff x="0" y="0"/>
            <a:chExt cx="812800" cy="711200"/>
          </a:xfrm>
        </p:grpSpPr>
        <p:sp>
          <p:nvSpPr>
            <p:cNvPr id="29" name="Freeform 66">
              <a:extLst>
                <a:ext uri="{FF2B5EF4-FFF2-40B4-BE49-F238E27FC236}">
                  <a16:creationId xmlns:a16="http://schemas.microsoft.com/office/drawing/2014/main" id="{67A16551-D2E2-D250-2ED0-AEE03007F16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TextBox 67">
              <a:extLst>
                <a:ext uri="{FF2B5EF4-FFF2-40B4-BE49-F238E27FC236}">
                  <a16:creationId xmlns:a16="http://schemas.microsoft.com/office/drawing/2014/main" id="{4EF354A9-2F95-6E0E-5152-A72C4CF29B17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1" name="Group 62">
            <a:extLst>
              <a:ext uri="{FF2B5EF4-FFF2-40B4-BE49-F238E27FC236}">
                <a16:creationId xmlns:a16="http://schemas.microsoft.com/office/drawing/2014/main" id="{A4D1F812-1A84-4B1E-0F43-A325CDB5BA40}"/>
              </a:ext>
            </a:extLst>
          </p:cNvPr>
          <p:cNvGrpSpPr/>
          <p:nvPr/>
        </p:nvGrpSpPr>
        <p:grpSpPr>
          <a:xfrm>
            <a:off x="5979613" y="1638357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6153EC14-D546-8997-FAAB-115D74678E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16291452-4DB0-809E-BE6B-21D4866A60D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65">
            <a:extLst>
              <a:ext uri="{FF2B5EF4-FFF2-40B4-BE49-F238E27FC236}">
                <a16:creationId xmlns:a16="http://schemas.microsoft.com/office/drawing/2014/main" id="{9BF1C961-958F-51F7-E733-E0143689F19D}"/>
              </a:ext>
            </a:extLst>
          </p:cNvPr>
          <p:cNvGrpSpPr/>
          <p:nvPr/>
        </p:nvGrpSpPr>
        <p:grpSpPr>
          <a:xfrm>
            <a:off x="9472728" y="4422643"/>
            <a:ext cx="939362" cy="1753797"/>
            <a:chOff x="127000" y="-5794671"/>
            <a:chExt cx="3457440" cy="6455071"/>
          </a:xfrm>
        </p:grpSpPr>
        <p:sp>
          <p:nvSpPr>
            <p:cNvPr id="45" name="Freeform 66">
              <a:extLst>
                <a:ext uri="{FF2B5EF4-FFF2-40B4-BE49-F238E27FC236}">
                  <a16:creationId xmlns:a16="http://schemas.microsoft.com/office/drawing/2014/main" id="{CEDDD8C4-0890-E361-57D1-F7BF052542E0}"/>
                </a:ext>
              </a:extLst>
            </p:cNvPr>
            <p:cNvSpPr/>
            <p:nvPr/>
          </p:nvSpPr>
          <p:spPr>
            <a:xfrm>
              <a:off x="2771640" y="-5794671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1" name="TextBox 67">
              <a:extLst>
                <a:ext uri="{FF2B5EF4-FFF2-40B4-BE49-F238E27FC236}">
                  <a16:creationId xmlns:a16="http://schemas.microsoft.com/office/drawing/2014/main" id="{E7776488-46AE-A320-7241-AD6617D88D20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0" name="Group 62">
            <a:extLst>
              <a:ext uri="{FF2B5EF4-FFF2-40B4-BE49-F238E27FC236}">
                <a16:creationId xmlns:a16="http://schemas.microsoft.com/office/drawing/2014/main" id="{6BCEC9C8-DCB7-D3D7-71BF-7462D78D4071}"/>
              </a:ext>
            </a:extLst>
          </p:cNvPr>
          <p:cNvGrpSpPr/>
          <p:nvPr/>
        </p:nvGrpSpPr>
        <p:grpSpPr>
          <a:xfrm>
            <a:off x="7585162" y="3486675"/>
            <a:ext cx="242972" cy="242972"/>
            <a:chOff x="0" y="0"/>
            <a:chExt cx="812800" cy="812800"/>
          </a:xfrm>
        </p:grpSpPr>
        <p:sp>
          <p:nvSpPr>
            <p:cNvPr id="81" name="Freeform 63">
              <a:extLst>
                <a:ext uri="{FF2B5EF4-FFF2-40B4-BE49-F238E27FC236}">
                  <a16:creationId xmlns:a16="http://schemas.microsoft.com/office/drawing/2014/main" id="{D3294F86-55C3-B238-9B99-1245C28527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2" name="TextBox 64">
              <a:extLst>
                <a:ext uri="{FF2B5EF4-FFF2-40B4-BE49-F238E27FC236}">
                  <a16:creationId xmlns:a16="http://schemas.microsoft.com/office/drawing/2014/main" id="{3EA07155-C2F1-ACFC-ABC9-00D3F331623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3" name="Group 65">
            <a:extLst>
              <a:ext uri="{FF2B5EF4-FFF2-40B4-BE49-F238E27FC236}">
                <a16:creationId xmlns:a16="http://schemas.microsoft.com/office/drawing/2014/main" id="{8E0C7105-1822-3163-FBBA-1569E240E497}"/>
              </a:ext>
            </a:extLst>
          </p:cNvPr>
          <p:cNvGrpSpPr/>
          <p:nvPr/>
        </p:nvGrpSpPr>
        <p:grpSpPr>
          <a:xfrm>
            <a:off x="8749803" y="5686644"/>
            <a:ext cx="220832" cy="193228"/>
            <a:chOff x="0" y="0"/>
            <a:chExt cx="812800" cy="711200"/>
          </a:xfrm>
        </p:grpSpPr>
        <p:sp>
          <p:nvSpPr>
            <p:cNvPr id="84" name="Freeform 66">
              <a:extLst>
                <a:ext uri="{FF2B5EF4-FFF2-40B4-BE49-F238E27FC236}">
                  <a16:creationId xmlns:a16="http://schemas.microsoft.com/office/drawing/2014/main" id="{4B6DE199-1FF2-A2DD-DE33-7EF25B9DD3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5" name="TextBox 67">
              <a:extLst>
                <a:ext uri="{FF2B5EF4-FFF2-40B4-BE49-F238E27FC236}">
                  <a16:creationId xmlns:a16="http://schemas.microsoft.com/office/drawing/2014/main" id="{29E60832-7D52-3619-603A-569E500D9F25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6" name="Freeform 47">
            <a:extLst>
              <a:ext uri="{FF2B5EF4-FFF2-40B4-BE49-F238E27FC236}">
                <a16:creationId xmlns:a16="http://schemas.microsoft.com/office/drawing/2014/main" id="{00B74AB0-1AD0-8FBC-F94D-B26216DC60FA}"/>
              </a:ext>
            </a:extLst>
          </p:cNvPr>
          <p:cNvSpPr/>
          <p:nvPr/>
        </p:nvSpPr>
        <p:spPr>
          <a:xfrm rot="2700000">
            <a:off x="2786829" y="2075599"/>
            <a:ext cx="293842" cy="29384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lnTo>
                  <a:pt x="812800" y="406400"/>
                </a:lnTo>
                <a:lnTo>
                  <a:pt x="406400" y="812800"/>
                </a:lnTo>
                <a:lnTo>
                  <a:pt x="0" y="406400"/>
                </a:lnTo>
                <a:lnTo>
                  <a:pt x="406400" y="0"/>
                </a:lnTo>
                <a:close/>
              </a:path>
            </a:pathLst>
          </a:custGeom>
          <a:solidFill>
            <a:srgbClr val="E13716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7" name="Group 65">
            <a:extLst>
              <a:ext uri="{FF2B5EF4-FFF2-40B4-BE49-F238E27FC236}">
                <a16:creationId xmlns:a16="http://schemas.microsoft.com/office/drawing/2014/main" id="{2D1BFA7B-5D83-C04C-C41A-E45E1F7DA196}"/>
              </a:ext>
            </a:extLst>
          </p:cNvPr>
          <p:cNvGrpSpPr/>
          <p:nvPr/>
        </p:nvGrpSpPr>
        <p:grpSpPr>
          <a:xfrm>
            <a:off x="5566814" y="1663229"/>
            <a:ext cx="220832" cy="193228"/>
            <a:chOff x="0" y="0"/>
            <a:chExt cx="812800" cy="711200"/>
          </a:xfrm>
        </p:grpSpPr>
        <p:sp>
          <p:nvSpPr>
            <p:cNvPr id="88" name="Freeform 66">
              <a:extLst>
                <a:ext uri="{FF2B5EF4-FFF2-40B4-BE49-F238E27FC236}">
                  <a16:creationId xmlns:a16="http://schemas.microsoft.com/office/drawing/2014/main" id="{BB50303A-8523-503C-02F5-10EAA144A8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9" name="TextBox 67">
              <a:extLst>
                <a:ext uri="{FF2B5EF4-FFF2-40B4-BE49-F238E27FC236}">
                  <a16:creationId xmlns:a16="http://schemas.microsoft.com/office/drawing/2014/main" id="{F274CED5-B9C5-4C2C-4B8C-D06896827B32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0" name="Group 65">
            <a:extLst>
              <a:ext uri="{FF2B5EF4-FFF2-40B4-BE49-F238E27FC236}">
                <a16:creationId xmlns:a16="http://schemas.microsoft.com/office/drawing/2014/main" id="{21C7DC16-7CD4-A805-1940-182DE01FFD81}"/>
              </a:ext>
            </a:extLst>
          </p:cNvPr>
          <p:cNvGrpSpPr/>
          <p:nvPr/>
        </p:nvGrpSpPr>
        <p:grpSpPr>
          <a:xfrm>
            <a:off x="10019186" y="1637483"/>
            <a:ext cx="220832" cy="193228"/>
            <a:chOff x="0" y="0"/>
            <a:chExt cx="812800" cy="711200"/>
          </a:xfrm>
        </p:grpSpPr>
        <p:sp>
          <p:nvSpPr>
            <p:cNvPr id="91" name="Freeform 66">
              <a:extLst>
                <a:ext uri="{FF2B5EF4-FFF2-40B4-BE49-F238E27FC236}">
                  <a16:creationId xmlns:a16="http://schemas.microsoft.com/office/drawing/2014/main" id="{1437DB6F-D317-B7BA-CE1E-4506593B012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2" name="TextBox 67">
              <a:extLst>
                <a:ext uri="{FF2B5EF4-FFF2-40B4-BE49-F238E27FC236}">
                  <a16:creationId xmlns:a16="http://schemas.microsoft.com/office/drawing/2014/main" id="{194DCB89-7B17-64A2-7B52-9D4E08EBC069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9" name="Group 62">
            <a:extLst>
              <a:ext uri="{FF2B5EF4-FFF2-40B4-BE49-F238E27FC236}">
                <a16:creationId xmlns:a16="http://schemas.microsoft.com/office/drawing/2014/main" id="{EA66A5CF-86F4-F762-7D05-89A50CE9C423}"/>
              </a:ext>
            </a:extLst>
          </p:cNvPr>
          <p:cNvGrpSpPr/>
          <p:nvPr/>
        </p:nvGrpSpPr>
        <p:grpSpPr>
          <a:xfrm>
            <a:off x="9174754" y="1591346"/>
            <a:ext cx="242972" cy="242972"/>
            <a:chOff x="0" y="0"/>
            <a:chExt cx="812800" cy="812800"/>
          </a:xfrm>
        </p:grpSpPr>
        <p:sp>
          <p:nvSpPr>
            <p:cNvPr id="10" name="Freeform 63">
              <a:extLst>
                <a:ext uri="{FF2B5EF4-FFF2-40B4-BE49-F238E27FC236}">
                  <a16:creationId xmlns:a16="http://schemas.microsoft.com/office/drawing/2014/main" id="{C06E4250-5CE0-6845-F4EB-A883ACD911E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TextBox 64">
              <a:extLst>
                <a:ext uri="{FF2B5EF4-FFF2-40B4-BE49-F238E27FC236}">
                  <a16:creationId xmlns:a16="http://schemas.microsoft.com/office/drawing/2014/main" id="{8C7FA43E-AFD4-1E9F-9BB4-F4A0E11C45F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5" name="Group 46">
            <a:extLst>
              <a:ext uri="{FF2B5EF4-FFF2-40B4-BE49-F238E27FC236}">
                <a16:creationId xmlns:a16="http://schemas.microsoft.com/office/drawing/2014/main" id="{15594728-306C-F71C-C975-738EBD516472}"/>
              </a:ext>
            </a:extLst>
          </p:cNvPr>
          <p:cNvGrpSpPr/>
          <p:nvPr/>
        </p:nvGrpSpPr>
        <p:grpSpPr>
          <a:xfrm rot="2700000">
            <a:off x="5892310" y="3279100"/>
            <a:ext cx="293842" cy="293842"/>
            <a:chOff x="0" y="0"/>
            <a:chExt cx="812800" cy="812800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9891C40F-A3F3-FBC5-4038-2EEB8E6AC5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48">
              <a:extLst>
                <a:ext uri="{FF2B5EF4-FFF2-40B4-BE49-F238E27FC236}">
                  <a16:creationId xmlns:a16="http://schemas.microsoft.com/office/drawing/2014/main" id="{BBF95583-8D73-C11F-5EE8-DF1340E11A0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159EDAE0-E514-FAE1-F9F0-7F8373F484B6}"/>
              </a:ext>
            </a:extLst>
          </p:cNvPr>
          <p:cNvGrpSpPr/>
          <p:nvPr/>
        </p:nvGrpSpPr>
        <p:grpSpPr>
          <a:xfrm>
            <a:off x="4006390" y="4399865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5DC8B336-7E84-E898-06E0-5E1B65BF00A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B1F01116-4984-DC98-92D3-D75D9943874B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9" name="Group 62">
            <a:extLst>
              <a:ext uri="{FF2B5EF4-FFF2-40B4-BE49-F238E27FC236}">
                <a16:creationId xmlns:a16="http://schemas.microsoft.com/office/drawing/2014/main" id="{BEE7084F-7CF8-8F5D-5FFD-9382A2C8CFFA}"/>
              </a:ext>
            </a:extLst>
          </p:cNvPr>
          <p:cNvGrpSpPr/>
          <p:nvPr/>
        </p:nvGrpSpPr>
        <p:grpSpPr>
          <a:xfrm>
            <a:off x="9193659" y="4276285"/>
            <a:ext cx="242972" cy="242972"/>
            <a:chOff x="0" y="0"/>
            <a:chExt cx="812800" cy="812800"/>
          </a:xfrm>
        </p:grpSpPr>
        <p:sp>
          <p:nvSpPr>
            <p:cNvPr id="40" name="Freeform 63">
              <a:extLst>
                <a:ext uri="{FF2B5EF4-FFF2-40B4-BE49-F238E27FC236}">
                  <a16:creationId xmlns:a16="http://schemas.microsoft.com/office/drawing/2014/main" id="{45E8CD36-F16D-4347-7AD3-6EA024E9F7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64">
              <a:extLst>
                <a:ext uri="{FF2B5EF4-FFF2-40B4-BE49-F238E27FC236}">
                  <a16:creationId xmlns:a16="http://schemas.microsoft.com/office/drawing/2014/main" id="{7B5EAB91-6829-6FBF-816A-9F24C622083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62">
            <a:extLst>
              <a:ext uri="{FF2B5EF4-FFF2-40B4-BE49-F238E27FC236}">
                <a16:creationId xmlns:a16="http://schemas.microsoft.com/office/drawing/2014/main" id="{9420D7DE-C698-76EC-DBCB-1DC2E3E15B7C}"/>
              </a:ext>
            </a:extLst>
          </p:cNvPr>
          <p:cNvGrpSpPr/>
          <p:nvPr/>
        </p:nvGrpSpPr>
        <p:grpSpPr>
          <a:xfrm>
            <a:off x="7049201" y="6460954"/>
            <a:ext cx="242972" cy="242972"/>
            <a:chOff x="0" y="0"/>
            <a:chExt cx="812800" cy="812800"/>
          </a:xfrm>
        </p:grpSpPr>
        <p:sp>
          <p:nvSpPr>
            <p:cNvPr id="43" name="Freeform 63">
              <a:extLst>
                <a:ext uri="{FF2B5EF4-FFF2-40B4-BE49-F238E27FC236}">
                  <a16:creationId xmlns:a16="http://schemas.microsoft.com/office/drawing/2014/main" id="{3BC29DC4-521F-302C-1CC6-2D37ED70449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C11DA0FC-234E-28A2-6687-67D85E7E752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5">
            <a:extLst>
              <a:ext uri="{FF2B5EF4-FFF2-40B4-BE49-F238E27FC236}">
                <a16:creationId xmlns:a16="http://schemas.microsoft.com/office/drawing/2014/main" id="{A2F3F3CC-900F-8716-F42E-944336C8AC6A}"/>
              </a:ext>
            </a:extLst>
          </p:cNvPr>
          <p:cNvGrpSpPr/>
          <p:nvPr/>
        </p:nvGrpSpPr>
        <p:grpSpPr>
          <a:xfrm>
            <a:off x="6072474" y="5652571"/>
            <a:ext cx="220832" cy="193228"/>
            <a:chOff x="0" y="0"/>
            <a:chExt cx="812800" cy="711200"/>
          </a:xfrm>
        </p:grpSpPr>
        <p:sp>
          <p:nvSpPr>
            <p:cNvPr id="55" name="Freeform 66">
              <a:extLst>
                <a:ext uri="{FF2B5EF4-FFF2-40B4-BE49-F238E27FC236}">
                  <a16:creationId xmlns:a16="http://schemas.microsoft.com/office/drawing/2014/main" id="{0196CBC0-2006-5FC2-1558-853B306050F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7">
              <a:extLst>
                <a:ext uri="{FF2B5EF4-FFF2-40B4-BE49-F238E27FC236}">
                  <a16:creationId xmlns:a16="http://schemas.microsoft.com/office/drawing/2014/main" id="{58A75913-055B-E147-BEA2-C1A61ACF04DC}"/>
                </a:ext>
              </a:extLst>
            </p:cNvPr>
            <p:cNvSpPr txBox="1"/>
            <p:nvPr/>
          </p:nvSpPr>
          <p:spPr>
            <a:xfrm>
              <a:off x="127000" y="301624"/>
              <a:ext cx="558800" cy="3587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66792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CoverLetterTemplate2 xmlns="39022ca7-da8b-462c-ac53-cf911d2e7c5d" xsi:nil="true"/>
  </documentManagement>
</p:properties>
</file>

<file path=customXml/itemProps1.xml><?xml version="1.0" encoding="utf-8"?>
<ds:datastoreItem xmlns:ds="http://schemas.openxmlformats.org/officeDocument/2006/customXml" ds:itemID="{32ED0F41-6B45-4C14-BCE8-8693C0BD9D2A}"/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4F630-F244-4249-A1DD-CAF66701C44D}">
  <ds:schemaRefs>
    <ds:schemaRef ds:uri="http://www.w3.org/XML/1998/namespace"/>
    <ds:schemaRef ds:uri="http://purl.org/dc/terms/"/>
    <ds:schemaRef ds:uri="http://schemas.microsoft.com/office/infopath/2007/PartnerControls"/>
    <ds:schemaRef ds:uri="39022ca7-da8b-462c-ac53-cf911d2e7c5d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21fe2dc5-e687-4b08-a992-8b5ade4d5474"/>
    <ds:schemaRef ds:uri="http://schemas.microsoft.com/sharepoint/v3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3469</TotalTime>
  <Words>1925</Words>
  <Application>Microsoft Office PowerPoint</Application>
  <PresentationFormat>Custom</PresentationFormat>
  <Paragraphs>429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DM Sans</vt:lpstr>
      <vt:lpstr>Calibri</vt:lpstr>
      <vt:lpstr>Arial</vt:lpstr>
      <vt:lpstr>Aptos</vt:lpstr>
      <vt:lpstr>DM Sans 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Higgins, Teigan (Growth Company)</cp:lastModifiedBy>
  <cp:revision>227</cp:revision>
  <cp:lastPrinted>2025-05-20T14:25:51Z</cp:lastPrinted>
  <dcterms:created xsi:type="dcterms:W3CDTF">2006-08-16T00:00:00Z</dcterms:created>
  <dcterms:modified xsi:type="dcterms:W3CDTF">2025-10-27T12:19:34Z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