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0"/>
  </p:notesMasterIdLst>
  <p:sldIdLst>
    <p:sldId id="256" r:id="rId5"/>
    <p:sldId id="263" r:id="rId6"/>
    <p:sldId id="267" r:id="rId7"/>
    <p:sldId id="266" r:id="rId8"/>
    <p:sldId id="268" r:id="rId9"/>
  </p:sldIdLst>
  <p:sldSz cx="10693400" cy="7556500"/>
  <p:notesSz cx="6797675" cy="9926638"/>
  <p:embeddedFontLst>
    <p:embeddedFont>
      <p:font typeface="DM Sans" pitchFamily="2" charset="0"/>
      <p:regular r:id="rId11"/>
      <p:bold r:id="rId12"/>
      <p:italic r:id="rId13"/>
      <p:boldItalic r:id="rId14"/>
    </p:embeddedFont>
    <p:embeddedFont>
      <p:font typeface="DM Sans Bold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34" autoAdjust="0"/>
    <p:restoredTop sz="83738" autoAdjust="0"/>
  </p:normalViewPr>
  <p:slideViewPr>
    <p:cSldViewPr snapToGrid="0">
      <p:cViewPr varScale="1">
        <p:scale>
          <a:sx n="84" d="100"/>
          <a:sy n="84" d="100"/>
        </p:scale>
        <p:origin x="220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ggins, Teigan (Growth Company)" userId="6b977de3-eeb6-4d36-aa47-2111edbf69f3" providerId="ADAL" clId="{F3E1E946-50B0-4077-A103-7333EFB40D49}"/>
    <pc:docChg chg="custSel modSld">
      <pc:chgData name="Higgins, Teigan (Growth Company)" userId="6b977de3-eeb6-4d36-aa47-2111edbf69f3" providerId="ADAL" clId="{F3E1E946-50B0-4077-A103-7333EFB40D49}" dt="2025-03-19T15:57:15.731" v="24" actId="478"/>
      <pc:docMkLst>
        <pc:docMk/>
      </pc:docMkLst>
      <pc:sldChg chg="delSp modSp mod">
        <pc:chgData name="Higgins, Teigan (Growth Company)" userId="6b977de3-eeb6-4d36-aa47-2111edbf69f3" providerId="ADAL" clId="{F3E1E946-50B0-4077-A103-7333EFB40D49}" dt="2025-03-19T15:57:15.731" v="24" actId="478"/>
        <pc:sldMkLst>
          <pc:docMk/>
          <pc:sldMk cId="3367542206" sldId="263"/>
        </pc:sldMkLst>
        <pc:grpChg chg="del">
          <ac:chgData name="Higgins, Teigan (Growth Company)" userId="6b977de3-eeb6-4d36-aa47-2111edbf69f3" providerId="ADAL" clId="{F3E1E946-50B0-4077-A103-7333EFB40D49}" dt="2025-03-19T15:57:15.187" v="23" actId="478"/>
          <ac:grpSpMkLst>
            <pc:docMk/>
            <pc:sldMk cId="3367542206" sldId="263"/>
            <ac:grpSpMk id="20" creationId="{75B88AB0-9DF0-1268-E4D5-6C64E67CB5E6}"/>
          </ac:grpSpMkLst>
        </pc:grpChg>
        <pc:grpChg chg="del">
          <ac:chgData name="Higgins, Teigan (Growth Company)" userId="6b977de3-eeb6-4d36-aa47-2111edbf69f3" providerId="ADAL" clId="{F3E1E946-50B0-4077-A103-7333EFB40D49}" dt="2025-03-19T15:57:14.438" v="22" actId="478"/>
          <ac:grpSpMkLst>
            <pc:docMk/>
            <pc:sldMk cId="3367542206" sldId="263"/>
            <ac:grpSpMk id="34" creationId="{B734D340-BCEA-9F97-DD42-4F7A75590788}"/>
          </ac:grpSpMkLst>
        </pc:grpChg>
        <pc:grpChg chg="del">
          <ac:chgData name="Higgins, Teigan (Growth Company)" userId="6b977de3-eeb6-4d36-aa47-2111edbf69f3" providerId="ADAL" clId="{F3E1E946-50B0-4077-A103-7333EFB40D49}" dt="2025-03-19T15:57:15.731" v="24" actId="478"/>
          <ac:grpSpMkLst>
            <pc:docMk/>
            <pc:sldMk cId="3367542206" sldId="263"/>
            <ac:grpSpMk id="93" creationId="{BCD86F02-B496-81DF-759D-ABA94FD9954E}"/>
          </ac:grpSpMkLst>
        </pc:grpChg>
        <pc:graphicFrameChg chg="modGraphic">
          <ac:chgData name="Higgins, Teigan (Growth Company)" userId="6b977de3-eeb6-4d36-aa47-2111edbf69f3" providerId="ADAL" clId="{F3E1E946-50B0-4077-A103-7333EFB40D49}" dt="2025-03-19T15:57:12.743" v="21" actId="207"/>
          <ac:graphicFrameMkLst>
            <pc:docMk/>
            <pc:sldMk cId="3367542206" sldId="263"/>
            <ac:graphicFrameMk id="2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A24A2-8134-4721-9AD7-893993C99D77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1241425"/>
            <a:ext cx="47402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F6283-24F6-460E-BD9D-801936E75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268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F6283-24F6-460E-BD9D-801936E75C6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493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F6283-24F6-460E-BD9D-801936E75C6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661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9C848-8B05-AB9C-CED2-A9D9290D4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9602C4-4E10-4AC1-3CC4-75A70F52F6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3AAECA-1A56-7E2D-081C-4E2E31C929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29A5F5-94A1-1F15-DC69-8CE0D6F727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F6283-24F6-460E-BD9D-801936E75C6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846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F6283-24F6-460E-BD9D-801936E75C6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079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26F8C2-63AD-D322-62C3-46C932142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09FAF6-23DB-4AD1-90CE-C0340A434C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C0E127-B277-8FB4-6D61-01598D8A74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C6DB19-9A9E-C09B-CE4C-77448467BE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F6283-24F6-460E-BD9D-801936E75C6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640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120893"/>
              </p:ext>
            </p:extLst>
          </p:nvPr>
        </p:nvGraphicFramePr>
        <p:xfrm>
          <a:off x="2703559" y="737022"/>
          <a:ext cx="7707753" cy="6737111"/>
        </p:xfrm>
        <a:graphic>
          <a:graphicData uri="http://schemas.openxmlformats.org/drawingml/2006/table">
            <a:tbl>
              <a:tblPr/>
              <a:tblGrid>
                <a:gridCol w="1541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3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14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35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72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9624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 31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st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 1st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2nd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3rd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4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10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Life Skills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Improve your IT skills to help navigate you through daily life and improve your communication and problem-solving skills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9.30am –1pm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Culture and Diversity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Celebration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Eid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End of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dirty="0" err="1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Ramadam</a:t>
                      </a:r>
                      <a:endParaRPr lang="en-US" sz="16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Cooking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and Art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Morning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Sports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Get physically and mentally fit 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9.30am – 11.30am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Wellbeing walk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Benefit from physical activity in a walking group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12pm – 1.pm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Develop your practical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Skills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 – 4pm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Baking morning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Learn to bake and decorate cakes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1pm</a:t>
                      </a: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20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Start and introduction to Employability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employment – (CV`s, disclosures, job search, national careers service)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1:30pm – 4pm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Independent Living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Cooking on a budget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(level 1 / level 2 food hygiene course)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1pm</a:t>
                      </a:r>
                      <a:endParaRPr lang="en-US" sz="12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Benefit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Support to ensure you are claiming all benefits available to you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2pm-4pm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6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Music and Dance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8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Music </a:t>
                      </a:r>
                      <a:r>
                        <a:rPr lang="en-US" sz="1800" b="0" u="none" dirty="0" err="1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Blox</a:t>
                      </a:r>
                      <a:r>
                        <a:rPr lang="en-US" sz="18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 with Rich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 err="1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Songform</a:t>
                      </a: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Lyrics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 err="1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Garageband</a:t>
                      </a: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1.30pm.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Wellbeing and mindfulness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have a healthy and positive mental outlook &amp; the importance of positive thoughts, feelings and behaviours in a session focused </a:t>
                      </a: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on men’s mental health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194675" y="1593380"/>
            <a:ext cx="2399946" cy="5151451"/>
            <a:chOff x="0" y="0"/>
            <a:chExt cx="874251" cy="174768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5476" y="49812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DM Sans"/>
                </a:rPr>
                <a:t>Hull Activity Hub</a:t>
              </a: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*If you ever need a </a:t>
              </a:r>
              <a:r>
                <a:rPr lang="en-US" sz="12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*Drop in Session available for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1-2-1 Support. Please contact your support worker. 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DM Sans"/>
                </a:rPr>
                <a:t>Reception contact number: </a:t>
              </a: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07502299992</a:t>
              </a:r>
              <a:endParaRPr lang="en-US" sz="1200" dirty="0">
                <a:solidFill>
                  <a:schemeClr val="bg1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9:30am -4pm</a:t>
              </a: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Monday – Friday</a:t>
              </a:r>
            </a:p>
            <a:p>
              <a:pPr algn="ctr">
                <a:lnSpc>
                  <a:spcPts val="2379"/>
                </a:lnSpc>
              </a:pPr>
              <a:endParaRPr lang="en-GB" sz="1200" dirty="0">
                <a:solidFill>
                  <a:schemeClr val="bg1"/>
                </a:solidFill>
                <a:latin typeface="Calibri"/>
                <a:ea typeface="Calibri"/>
                <a:cs typeface="Calibri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CFO Activity Hub, 55 </a:t>
              </a:r>
              <a:r>
                <a:rPr lang="en-GB" sz="1200" dirty="0" err="1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Savillle</a:t>
              </a: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 street, Norwich house, hull, HU1 3EA</a:t>
              </a:r>
            </a:p>
            <a:p>
              <a:pPr algn="ctr">
                <a:lnSpc>
                  <a:spcPts val="2379"/>
                </a:lnSpc>
              </a:pPr>
              <a:endParaRPr lang="en-US" sz="1100" dirty="0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46" name="Group 46"/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354126" y="6562749"/>
            <a:ext cx="2066012" cy="747035"/>
            <a:chOff x="183080" y="0"/>
            <a:chExt cx="2754682" cy="996046"/>
          </a:xfrm>
        </p:grpSpPr>
        <p:sp>
          <p:nvSpPr>
            <p:cNvPr id="50" name="Freeform 50"/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2682767" y="89855"/>
            <a:ext cx="6612190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CFO Evolution – March wk1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grpSp>
        <p:nvGrpSpPr>
          <p:cNvPr id="55" name="Group 62">
            <a:extLst>
              <a:ext uri="{FF2B5EF4-FFF2-40B4-BE49-F238E27FC236}">
                <a16:creationId xmlns:a16="http://schemas.microsoft.com/office/drawing/2014/main" id="{3CC8D685-B8C6-AF43-8163-5A3FE9533E18}"/>
              </a:ext>
            </a:extLst>
          </p:cNvPr>
          <p:cNvGrpSpPr/>
          <p:nvPr/>
        </p:nvGrpSpPr>
        <p:grpSpPr>
          <a:xfrm>
            <a:off x="15188476" y="1928988"/>
            <a:ext cx="242972" cy="242972"/>
            <a:chOff x="0" y="0"/>
            <a:chExt cx="812800" cy="812800"/>
          </a:xfrm>
        </p:grpSpPr>
        <p:sp>
          <p:nvSpPr>
            <p:cNvPr id="56" name="Freeform 63">
              <a:extLst>
                <a:ext uri="{FF2B5EF4-FFF2-40B4-BE49-F238E27FC236}">
                  <a16:creationId xmlns:a16="http://schemas.microsoft.com/office/drawing/2014/main" id="{080FFBBC-D5AA-0707-E713-392C1D607A9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4">
              <a:extLst>
                <a:ext uri="{FF2B5EF4-FFF2-40B4-BE49-F238E27FC236}">
                  <a16:creationId xmlns:a16="http://schemas.microsoft.com/office/drawing/2014/main" id="{B95596C8-6001-2B1C-CCAF-E2F5CBD325BC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21ADD497-35E5-EF24-5573-B7DFF6B5B3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grpSp>
        <p:nvGrpSpPr>
          <p:cNvPr id="14" name="Group 65">
            <a:extLst>
              <a:ext uri="{FF2B5EF4-FFF2-40B4-BE49-F238E27FC236}">
                <a16:creationId xmlns:a16="http://schemas.microsoft.com/office/drawing/2014/main" id="{EB170526-94BB-9925-FCED-FE5454343EFF}"/>
              </a:ext>
            </a:extLst>
          </p:cNvPr>
          <p:cNvGrpSpPr/>
          <p:nvPr/>
        </p:nvGrpSpPr>
        <p:grpSpPr>
          <a:xfrm>
            <a:off x="2767626" y="4765060"/>
            <a:ext cx="220832" cy="193228"/>
            <a:chOff x="0" y="0"/>
            <a:chExt cx="812800" cy="711200"/>
          </a:xfrm>
        </p:grpSpPr>
        <p:sp>
          <p:nvSpPr>
            <p:cNvPr id="15" name="Freeform 66">
              <a:extLst>
                <a:ext uri="{FF2B5EF4-FFF2-40B4-BE49-F238E27FC236}">
                  <a16:creationId xmlns:a16="http://schemas.microsoft.com/office/drawing/2014/main" id="{CE6720A5-28B2-0B5F-7B03-7150E92E42D3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AD37BA20-5C9C-81DA-A79C-CC6C2DA1800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7" name="Group 65">
            <a:extLst>
              <a:ext uri="{FF2B5EF4-FFF2-40B4-BE49-F238E27FC236}">
                <a16:creationId xmlns:a16="http://schemas.microsoft.com/office/drawing/2014/main" id="{CF23EF17-6023-3AED-8C45-25660EAC20B6}"/>
              </a:ext>
            </a:extLst>
          </p:cNvPr>
          <p:cNvGrpSpPr/>
          <p:nvPr/>
        </p:nvGrpSpPr>
        <p:grpSpPr>
          <a:xfrm>
            <a:off x="2779930" y="1366847"/>
            <a:ext cx="220832" cy="397060"/>
            <a:chOff x="0" y="-750229"/>
            <a:chExt cx="812800" cy="1461431"/>
          </a:xfrm>
        </p:grpSpPr>
        <p:sp>
          <p:nvSpPr>
            <p:cNvPr id="18" name="Freeform 66">
              <a:extLst>
                <a:ext uri="{FF2B5EF4-FFF2-40B4-BE49-F238E27FC236}">
                  <a16:creationId xmlns:a16="http://schemas.microsoft.com/office/drawing/2014/main" id="{DE5C9203-0A57-5815-AC13-9A3680183E17}"/>
                </a:ext>
              </a:extLst>
            </p:cNvPr>
            <p:cNvSpPr/>
            <p:nvPr/>
          </p:nvSpPr>
          <p:spPr>
            <a:xfrm>
              <a:off x="0" y="1"/>
              <a:ext cx="812800" cy="711201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id="{4D383980-5AF6-326E-0177-CE5E99CE5CFF}"/>
                </a:ext>
              </a:extLst>
            </p:cNvPr>
            <p:cNvSpPr txBox="1"/>
            <p:nvPr/>
          </p:nvSpPr>
          <p:spPr>
            <a:xfrm>
              <a:off x="262837" y="-750229"/>
              <a:ext cx="422963" cy="14106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22" name="Group 65">
            <a:extLst>
              <a:ext uri="{FF2B5EF4-FFF2-40B4-BE49-F238E27FC236}">
                <a16:creationId xmlns:a16="http://schemas.microsoft.com/office/drawing/2014/main" id="{32B8791A-DF7D-FD6A-3E8D-8564B1260ADB}"/>
              </a:ext>
            </a:extLst>
          </p:cNvPr>
          <p:cNvGrpSpPr/>
          <p:nvPr/>
        </p:nvGrpSpPr>
        <p:grpSpPr>
          <a:xfrm>
            <a:off x="15309962" y="632362"/>
            <a:ext cx="220832" cy="193228"/>
            <a:chOff x="0" y="0"/>
            <a:chExt cx="812800" cy="711200"/>
          </a:xfrm>
        </p:grpSpPr>
        <p:sp>
          <p:nvSpPr>
            <p:cNvPr id="23" name="Freeform 66">
              <a:extLst>
                <a:ext uri="{FF2B5EF4-FFF2-40B4-BE49-F238E27FC236}">
                  <a16:creationId xmlns:a16="http://schemas.microsoft.com/office/drawing/2014/main" id="{CC77EAFC-FE2D-7C72-27EF-9BDC3B1919D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TextBox 67">
              <a:extLst>
                <a:ext uri="{FF2B5EF4-FFF2-40B4-BE49-F238E27FC236}">
                  <a16:creationId xmlns:a16="http://schemas.microsoft.com/office/drawing/2014/main" id="{74FCC2D4-F06D-45C2-1147-154EAF0175B9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5" name="Group 65">
            <a:extLst>
              <a:ext uri="{FF2B5EF4-FFF2-40B4-BE49-F238E27FC236}">
                <a16:creationId xmlns:a16="http://schemas.microsoft.com/office/drawing/2014/main" id="{EF1D90F2-5DF1-82F7-E532-45E36D5B8A46}"/>
              </a:ext>
            </a:extLst>
          </p:cNvPr>
          <p:cNvGrpSpPr/>
          <p:nvPr/>
        </p:nvGrpSpPr>
        <p:grpSpPr>
          <a:xfrm>
            <a:off x="5846402" y="1560771"/>
            <a:ext cx="220832" cy="434015"/>
            <a:chOff x="0" y="0"/>
            <a:chExt cx="812800" cy="1597447"/>
          </a:xfrm>
        </p:grpSpPr>
        <p:sp>
          <p:nvSpPr>
            <p:cNvPr id="26" name="Freeform 66">
              <a:extLst>
                <a:ext uri="{FF2B5EF4-FFF2-40B4-BE49-F238E27FC236}">
                  <a16:creationId xmlns:a16="http://schemas.microsoft.com/office/drawing/2014/main" id="{47FA8C7B-BFC8-0025-2CA7-0745CC6F646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" name="TextBox 67">
              <a:extLst>
                <a:ext uri="{FF2B5EF4-FFF2-40B4-BE49-F238E27FC236}">
                  <a16:creationId xmlns:a16="http://schemas.microsoft.com/office/drawing/2014/main" id="{89A7C955-6D04-BB9A-8690-F2B594145F7A}"/>
                </a:ext>
              </a:extLst>
            </p:cNvPr>
            <p:cNvSpPr txBox="1"/>
            <p:nvPr/>
          </p:nvSpPr>
          <p:spPr>
            <a:xfrm>
              <a:off x="127000" y="301624"/>
              <a:ext cx="168275" cy="12958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4" name="Group 62">
            <a:extLst>
              <a:ext uri="{FF2B5EF4-FFF2-40B4-BE49-F238E27FC236}">
                <a16:creationId xmlns:a16="http://schemas.microsoft.com/office/drawing/2014/main" id="{B734D340-BCEA-9F97-DD42-4F7A75590788}"/>
              </a:ext>
            </a:extLst>
          </p:cNvPr>
          <p:cNvGrpSpPr/>
          <p:nvPr/>
        </p:nvGrpSpPr>
        <p:grpSpPr>
          <a:xfrm>
            <a:off x="4280663" y="5186536"/>
            <a:ext cx="242972" cy="242972"/>
            <a:chOff x="0" y="0"/>
            <a:chExt cx="812800" cy="812800"/>
          </a:xfrm>
        </p:grpSpPr>
        <p:sp>
          <p:nvSpPr>
            <p:cNvPr id="35" name="Freeform 63">
              <a:extLst>
                <a:ext uri="{FF2B5EF4-FFF2-40B4-BE49-F238E27FC236}">
                  <a16:creationId xmlns:a16="http://schemas.microsoft.com/office/drawing/2014/main" id="{35D0C352-F5BE-1B47-C01E-8065FA6672A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64">
              <a:extLst>
                <a:ext uri="{FF2B5EF4-FFF2-40B4-BE49-F238E27FC236}">
                  <a16:creationId xmlns:a16="http://schemas.microsoft.com/office/drawing/2014/main" id="{4C9CAB5F-B43E-0CE2-DD18-4F0623695F4F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5" name="Group 65">
            <a:extLst>
              <a:ext uri="{FF2B5EF4-FFF2-40B4-BE49-F238E27FC236}">
                <a16:creationId xmlns:a16="http://schemas.microsoft.com/office/drawing/2014/main" id="{98B80825-26BA-918C-5904-407D354C729E}"/>
              </a:ext>
            </a:extLst>
          </p:cNvPr>
          <p:cNvGrpSpPr/>
          <p:nvPr/>
        </p:nvGrpSpPr>
        <p:grpSpPr>
          <a:xfrm>
            <a:off x="5836800" y="2942966"/>
            <a:ext cx="220832" cy="193228"/>
            <a:chOff x="0" y="0"/>
            <a:chExt cx="812800" cy="711200"/>
          </a:xfrm>
        </p:grpSpPr>
        <p:sp>
          <p:nvSpPr>
            <p:cNvPr id="51" name="Freeform 66">
              <a:extLst>
                <a:ext uri="{FF2B5EF4-FFF2-40B4-BE49-F238E27FC236}">
                  <a16:creationId xmlns:a16="http://schemas.microsoft.com/office/drawing/2014/main" id="{5D8A9E6B-B3F7-2A3D-57BE-85E2C7E9B5E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TextBox 67">
              <a:extLst>
                <a:ext uri="{FF2B5EF4-FFF2-40B4-BE49-F238E27FC236}">
                  <a16:creationId xmlns:a16="http://schemas.microsoft.com/office/drawing/2014/main" id="{EA470DF4-3FEF-2B55-BAC5-584D3273A814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8" name="Picture 7" descr="A group of art supplies&#10;&#10;Description automatically generated">
            <a:extLst>
              <a:ext uri="{FF2B5EF4-FFF2-40B4-BE49-F238E27FC236}">
                <a16:creationId xmlns:a16="http://schemas.microsoft.com/office/drawing/2014/main" id="{D78A24CA-465C-8474-8549-C9D199BECB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V="1">
            <a:off x="7782649" y="3469213"/>
            <a:ext cx="820364" cy="911585"/>
          </a:xfrm>
          <a:prstGeom prst="rect">
            <a:avLst/>
          </a:prstGeom>
        </p:spPr>
      </p:pic>
      <p:pic>
        <p:nvPicPr>
          <p:cNvPr id="12" name="Picture 11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F031B904-04FA-D761-0D59-6553B0E6C4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2197" y="6822500"/>
            <a:ext cx="672091" cy="471467"/>
          </a:xfrm>
          <a:prstGeom prst="rect">
            <a:avLst/>
          </a:prstGeom>
        </p:spPr>
      </p:pic>
      <p:pic>
        <p:nvPicPr>
          <p:cNvPr id="13" name="Picture 1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E7453947-E2CB-B07A-6AA1-C471800F03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234" y="6330615"/>
            <a:ext cx="959579" cy="851628"/>
          </a:xfrm>
          <a:prstGeom prst="rect">
            <a:avLst/>
          </a:prstGeom>
        </p:spPr>
      </p:pic>
      <p:pic>
        <p:nvPicPr>
          <p:cNvPr id="42" name="Picture 41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03F7F622-71D9-45B3-C130-205F72792C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2197" y="3925004"/>
            <a:ext cx="672091" cy="471467"/>
          </a:xfrm>
          <a:prstGeom prst="rect">
            <a:avLst/>
          </a:prstGeom>
        </p:spPr>
      </p:pic>
      <p:pic>
        <p:nvPicPr>
          <p:cNvPr id="43" name="Picture 4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22AB3C01-80CE-75D3-CD18-FE58F9200D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22517" y="3836101"/>
            <a:ext cx="613742" cy="544697"/>
          </a:xfrm>
          <a:prstGeom prst="rect">
            <a:avLst/>
          </a:prstGeom>
        </p:spPr>
      </p:pic>
      <p:grpSp>
        <p:nvGrpSpPr>
          <p:cNvPr id="44" name="Group 65">
            <a:extLst>
              <a:ext uri="{FF2B5EF4-FFF2-40B4-BE49-F238E27FC236}">
                <a16:creationId xmlns:a16="http://schemas.microsoft.com/office/drawing/2014/main" id="{7E1250A1-5015-2B2C-EDDF-98C42E07878C}"/>
              </a:ext>
            </a:extLst>
          </p:cNvPr>
          <p:cNvGrpSpPr/>
          <p:nvPr/>
        </p:nvGrpSpPr>
        <p:grpSpPr>
          <a:xfrm>
            <a:off x="7352738" y="1767571"/>
            <a:ext cx="220832" cy="193228"/>
            <a:chOff x="0" y="0"/>
            <a:chExt cx="812800" cy="711200"/>
          </a:xfrm>
        </p:grpSpPr>
        <p:sp>
          <p:nvSpPr>
            <p:cNvPr id="61" name="Freeform 66">
              <a:extLst>
                <a:ext uri="{FF2B5EF4-FFF2-40B4-BE49-F238E27FC236}">
                  <a16:creationId xmlns:a16="http://schemas.microsoft.com/office/drawing/2014/main" id="{5C7C3EB0-32A5-C944-5C20-716B8CF159FB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5586B89-8B83-B3CC-B1AC-7F9F81AC7E1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87" name="Group 46">
            <a:extLst>
              <a:ext uri="{FF2B5EF4-FFF2-40B4-BE49-F238E27FC236}">
                <a16:creationId xmlns:a16="http://schemas.microsoft.com/office/drawing/2014/main" id="{0FCBA061-39EF-2C47-6F7E-A396B0EEB505}"/>
              </a:ext>
            </a:extLst>
          </p:cNvPr>
          <p:cNvGrpSpPr/>
          <p:nvPr/>
        </p:nvGrpSpPr>
        <p:grpSpPr>
          <a:xfrm rot="2700000">
            <a:off x="7006099" y="1717264"/>
            <a:ext cx="293842" cy="293842"/>
            <a:chOff x="0" y="0"/>
            <a:chExt cx="812800" cy="812800"/>
          </a:xfrm>
        </p:grpSpPr>
        <p:sp>
          <p:nvSpPr>
            <p:cNvPr id="88" name="Freeform 47">
              <a:extLst>
                <a:ext uri="{FF2B5EF4-FFF2-40B4-BE49-F238E27FC236}">
                  <a16:creationId xmlns:a16="http://schemas.microsoft.com/office/drawing/2014/main" id="{DB4B04FC-0BA1-085A-1247-1FF573D6AA8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48">
              <a:extLst>
                <a:ext uri="{FF2B5EF4-FFF2-40B4-BE49-F238E27FC236}">
                  <a16:creationId xmlns:a16="http://schemas.microsoft.com/office/drawing/2014/main" id="{E7ECB100-3789-134F-0808-6F2468C653BB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0" name="Group 46">
            <a:extLst>
              <a:ext uri="{FF2B5EF4-FFF2-40B4-BE49-F238E27FC236}">
                <a16:creationId xmlns:a16="http://schemas.microsoft.com/office/drawing/2014/main" id="{DB104116-1FE6-9CB6-36A5-568A102A2926}"/>
              </a:ext>
            </a:extLst>
          </p:cNvPr>
          <p:cNvGrpSpPr/>
          <p:nvPr/>
        </p:nvGrpSpPr>
        <p:grpSpPr>
          <a:xfrm rot="2700000">
            <a:off x="7013779" y="2913997"/>
            <a:ext cx="293842" cy="293842"/>
            <a:chOff x="0" y="0"/>
            <a:chExt cx="812800" cy="812800"/>
          </a:xfrm>
        </p:grpSpPr>
        <p:sp>
          <p:nvSpPr>
            <p:cNvPr id="91" name="Freeform 47">
              <a:extLst>
                <a:ext uri="{FF2B5EF4-FFF2-40B4-BE49-F238E27FC236}">
                  <a16:creationId xmlns:a16="http://schemas.microsoft.com/office/drawing/2014/main" id="{A1D95CBD-2066-D7A2-0F37-DAE229B9FD5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TextBox 48">
              <a:extLst>
                <a:ext uri="{FF2B5EF4-FFF2-40B4-BE49-F238E27FC236}">
                  <a16:creationId xmlns:a16="http://schemas.microsoft.com/office/drawing/2014/main" id="{9AA76BB0-4E1D-82EF-BCA5-62034DCAD1C9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3" name="Group 62">
            <a:extLst>
              <a:ext uri="{FF2B5EF4-FFF2-40B4-BE49-F238E27FC236}">
                <a16:creationId xmlns:a16="http://schemas.microsoft.com/office/drawing/2014/main" id="{BCD86F02-B496-81DF-759D-ABA94FD9954E}"/>
              </a:ext>
            </a:extLst>
          </p:cNvPr>
          <p:cNvGrpSpPr/>
          <p:nvPr/>
        </p:nvGrpSpPr>
        <p:grpSpPr>
          <a:xfrm>
            <a:off x="14690050" y="1964768"/>
            <a:ext cx="242972" cy="242972"/>
            <a:chOff x="0" y="0"/>
            <a:chExt cx="812800" cy="812800"/>
          </a:xfrm>
        </p:grpSpPr>
        <p:sp>
          <p:nvSpPr>
            <p:cNvPr id="94" name="Freeform 63">
              <a:extLst>
                <a:ext uri="{FF2B5EF4-FFF2-40B4-BE49-F238E27FC236}">
                  <a16:creationId xmlns:a16="http://schemas.microsoft.com/office/drawing/2014/main" id="{F55294CB-4A3C-DC9D-76E3-E2B1E89D4EA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TextBox 64">
              <a:extLst>
                <a:ext uri="{FF2B5EF4-FFF2-40B4-BE49-F238E27FC236}">
                  <a16:creationId xmlns:a16="http://schemas.microsoft.com/office/drawing/2014/main" id="{DD81DDFC-0707-506B-7BEF-8F02C8A59DBC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6" name="Group 65">
            <a:extLst>
              <a:ext uri="{FF2B5EF4-FFF2-40B4-BE49-F238E27FC236}">
                <a16:creationId xmlns:a16="http://schemas.microsoft.com/office/drawing/2014/main" id="{10CDF2EE-DB6F-5CD4-BB39-0929A2E0E237}"/>
              </a:ext>
            </a:extLst>
          </p:cNvPr>
          <p:cNvGrpSpPr/>
          <p:nvPr/>
        </p:nvGrpSpPr>
        <p:grpSpPr>
          <a:xfrm>
            <a:off x="15309962" y="195076"/>
            <a:ext cx="220832" cy="193228"/>
            <a:chOff x="0" y="0"/>
            <a:chExt cx="812800" cy="711200"/>
          </a:xfrm>
        </p:grpSpPr>
        <p:sp>
          <p:nvSpPr>
            <p:cNvPr id="7" name="Freeform 66">
              <a:extLst>
                <a:ext uri="{FF2B5EF4-FFF2-40B4-BE49-F238E27FC236}">
                  <a16:creationId xmlns:a16="http://schemas.microsoft.com/office/drawing/2014/main" id="{679661DD-63CD-12CD-2122-2A72387441A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67">
              <a:extLst>
                <a:ext uri="{FF2B5EF4-FFF2-40B4-BE49-F238E27FC236}">
                  <a16:creationId xmlns:a16="http://schemas.microsoft.com/office/drawing/2014/main" id="{A45A79D0-BC2A-B328-B489-AFA932CF347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0" name="Group 6">
            <a:extLst>
              <a:ext uri="{FF2B5EF4-FFF2-40B4-BE49-F238E27FC236}">
                <a16:creationId xmlns:a16="http://schemas.microsoft.com/office/drawing/2014/main" id="{AA5E7ED6-6B23-A163-5C75-7ACAB40C386A}"/>
              </a:ext>
            </a:extLst>
          </p:cNvPr>
          <p:cNvGrpSpPr/>
          <p:nvPr/>
        </p:nvGrpSpPr>
        <p:grpSpPr>
          <a:xfrm>
            <a:off x="4680833" y="6628535"/>
            <a:ext cx="732178" cy="540629"/>
            <a:chOff x="0" y="0"/>
            <a:chExt cx="667314" cy="512822"/>
          </a:xfrm>
        </p:grpSpPr>
        <p:pic>
          <p:nvPicPr>
            <p:cNvPr id="11" name="Picture 7">
              <a:extLst>
                <a:ext uri="{FF2B5EF4-FFF2-40B4-BE49-F238E27FC236}">
                  <a16:creationId xmlns:a16="http://schemas.microsoft.com/office/drawing/2014/main" id="{8E777873-F27A-AA07-199E-F750B5823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t="259" b="259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20" name="Group 65">
            <a:extLst>
              <a:ext uri="{FF2B5EF4-FFF2-40B4-BE49-F238E27FC236}">
                <a16:creationId xmlns:a16="http://schemas.microsoft.com/office/drawing/2014/main" id="{75B88AB0-9DF0-1268-E4D5-6C64E67CB5E6}"/>
              </a:ext>
            </a:extLst>
          </p:cNvPr>
          <p:cNvGrpSpPr/>
          <p:nvPr/>
        </p:nvGrpSpPr>
        <p:grpSpPr>
          <a:xfrm>
            <a:off x="7368447" y="4921708"/>
            <a:ext cx="220832" cy="193228"/>
            <a:chOff x="0" y="0"/>
            <a:chExt cx="812800" cy="711200"/>
          </a:xfrm>
        </p:grpSpPr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id="{003B7673-2D4D-785A-A4CF-3255F7C07B99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67">
              <a:extLst>
                <a:ext uri="{FF2B5EF4-FFF2-40B4-BE49-F238E27FC236}">
                  <a16:creationId xmlns:a16="http://schemas.microsoft.com/office/drawing/2014/main" id="{F4F776B8-0F02-2E08-9153-6204D5C6073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9" name="Group 62">
            <a:extLst>
              <a:ext uri="{FF2B5EF4-FFF2-40B4-BE49-F238E27FC236}">
                <a16:creationId xmlns:a16="http://schemas.microsoft.com/office/drawing/2014/main" id="{62451226-BFA6-8FF5-127C-8538AA541260}"/>
              </a:ext>
            </a:extLst>
          </p:cNvPr>
          <p:cNvGrpSpPr/>
          <p:nvPr/>
        </p:nvGrpSpPr>
        <p:grpSpPr>
          <a:xfrm>
            <a:off x="8883781" y="5415271"/>
            <a:ext cx="242972" cy="242972"/>
            <a:chOff x="0" y="0"/>
            <a:chExt cx="812800" cy="812800"/>
          </a:xfrm>
        </p:grpSpPr>
        <p:sp>
          <p:nvSpPr>
            <p:cNvPr id="30" name="Freeform 63">
              <a:extLst>
                <a:ext uri="{FF2B5EF4-FFF2-40B4-BE49-F238E27FC236}">
                  <a16:creationId xmlns:a16="http://schemas.microsoft.com/office/drawing/2014/main" id="{72B0B4C4-11AE-A65A-5C31-F3A8BCA5576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TextBox 64">
              <a:extLst>
                <a:ext uri="{FF2B5EF4-FFF2-40B4-BE49-F238E27FC236}">
                  <a16:creationId xmlns:a16="http://schemas.microsoft.com/office/drawing/2014/main" id="{36885B57-A60A-8907-1E9C-F75BC19E7EC5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7" name="Group 62">
            <a:extLst>
              <a:ext uri="{FF2B5EF4-FFF2-40B4-BE49-F238E27FC236}">
                <a16:creationId xmlns:a16="http://schemas.microsoft.com/office/drawing/2014/main" id="{D0CD5051-D71E-EC8A-3EC0-C049CFFEB3D5}"/>
              </a:ext>
            </a:extLst>
          </p:cNvPr>
          <p:cNvGrpSpPr/>
          <p:nvPr/>
        </p:nvGrpSpPr>
        <p:grpSpPr>
          <a:xfrm>
            <a:off x="4280663" y="1936478"/>
            <a:ext cx="242972" cy="242972"/>
            <a:chOff x="0" y="0"/>
            <a:chExt cx="812800" cy="812800"/>
          </a:xfrm>
        </p:grpSpPr>
        <p:sp>
          <p:nvSpPr>
            <p:cNvPr id="39" name="Freeform 63">
              <a:extLst>
                <a:ext uri="{FF2B5EF4-FFF2-40B4-BE49-F238E27FC236}">
                  <a16:creationId xmlns:a16="http://schemas.microsoft.com/office/drawing/2014/main" id="{44572480-3859-B1CF-A5D1-CFC6842AB4F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TextBox 64">
              <a:extLst>
                <a:ext uri="{FF2B5EF4-FFF2-40B4-BE49-F238E27FC236}">
                  <a16:creationId xmlns:a16="http://schemas.microsoft.com/office/drawing/2014/main" id="{F2F802E3-0BFE-630F-EAF6-69CE9F232E38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1" name="Group 62">
            <a:extLst>
              <a:ext uri="{FF2B5EF4-FFF2-40B4-BE49-F238E27FC236}">
                <a16:creationId xmlns:a16="http://schemas.microsoft.com/office/drawing/2014/main" id="{2998FBA6-E767-2F2F-5AF0-8A113FF5F901}"/>
              </a:ext>
            </a:extLst>
          </p:cNvPr>
          <p:cNvGrpSpPr/>
          <p:nvPr/>
        </p:nvGrpSpPr>
        <p:grpSpPr>
          <a:xfrm>
            <a:off x="14312597" y="1915081"/>
            <a:ext cx="243997" cy="313764"/>
            <a:chOff x="76200" y="-313018"/>
            <a:chExt cx="816230" cy="1049618"/>
          </a:xfrm>
        </p:grpSpPr>
        <p:sp>
          <p:nvSpPr>
            <p:cNvPr id="53" name="Freeform 63">
              <a:extLst>
                <a:ext uri="{FF2B5EF4-FFF2-40B4-BE49-F238E27FC236}">
                  <a16:creationId xmlns:a16="http://schemas.microsoft.com/office/drawing/2014/main" id="{5642CFF7-999E-EF50-F243-44156A0E6309}"/>
                </a:ext>
              </a:extLst>
            </p:cNvPr>
            <p:cNvSpPr/>
            <p:nvPr/>
          </p:nvSpPr>
          <p:spPr>
            <a:xfrm>
              <a:off x="79630" y="-313018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TextBox 64">
              <a:extLst>
                <a:ext uri="{FF2B5EF4-FFF2-40B4-BE49-F238E27FC236}">
                  <a16:creationId xmlns:a16="http://schemas.microsoft.com/office/drawing/2014/main" id="{84D7B83D-CF60-C439-C77F-661D28DAD86C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58" name="Group 62">
            <a:extLst>
              <a:ext uri="{FF2B5EF4-FFF2-40B4-BE49-F238E27FC236}">
                <a16:creationId xmlns:a16="http://schemas.microsoft.com/office/drawing/2014/main" id="{9A7F9192-5EE1-07F6-7F22-44918E66ACF4}"/>
              </a:ext>
            </a:extLst>
          </p:cNvPr>
          <p:cNvGrpSpPr/>
          <p:nvPr/>
        </p:nvGrpSpPr>
        <p:grpSpPr>
          <a:xfrm>
            <a:off x="8982488" y="1776772"/>
            <a:ext cx="242972" cy="242972"/>
            <a:chOff x="0" y="0"/>
            <a:chExt cx="812800" cy="812800"/>
          </a:xfrm>
        </p:grpSpPr>
        <p:sp>
          <p:nvSpPr>
            <p:cNvPr id="75" name="Freeform 63">
              <a:extLst>
                <a:ext uri="{FF2B5EF4-FFF2-40B4-BE49-F238E27FC236}">
                  <a16:creationId xmlns:a16="http://schemas.microsoft.com/office/drawing/2014/main" id="{F4E8BBB0-99AF-E4B0-3180-E7C06281CE3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TextBox 64">
              <a:extLst>
                <a:ext uri="{FF2B5EF4-FFF2-40B4-BE49-F238E27FC236}">
                  <a16:creationId xmlns:a16="http://schemas.microsoft.com/office/drawing/2014/main" id="{4D1703D7-148A-BB7E-B89B-C88CAAEE24E3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438091"/>
              </p:ext>
            </p:extLst>
          </p:nvPr>
        </p:nvGraphicFramePr>
        <p:xfrm>
          <a:off x="2735658" y="689315"/>
          <a:ext cx="7707753" cy="6838332"/>
        </p:xfrm>
        <a:graphic>
          <a:graphicData uri="http://schemas.openxmlformats.org/drawingml/2006/table">
            <a:tbl>
              <a:tblPr/>
              <a:tblGrid>
                <a:gridCol w="1541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7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22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72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3060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 7th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 8th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9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10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11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07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Future Focus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Learn how to plan long term and develop your goals and aims. Find your stepping stones into a brighter future         9.30am –1pm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closed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All day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E.D.I.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Autism acceptance month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Sensory Sessions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at the Hub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Develop your practical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Skills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 – 4pm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Baking morning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Learn to bake on a budget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(level 1 / level 2 food hygiene course)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1pm</a:t>
                      </a: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80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Employment-focused Programmes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Find meaningful &amp; appropriate employment.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1:30pm – 4pm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Autism acceptance month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Neuro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Diverse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Afternoon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6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Music and Dance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8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Music </a:t>
                      </a:r>
                      <a:r>
                        <a:rPr lang="en-US" sz="1800" b="0" u="none" dirty="0" err="1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Blox</a:t>
                      </a:r>
                      <a:r>
                        <a:rPr lang="en-US" sz="18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 with Rich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 err="1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Songform</a:t>
                      </a: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Lyrics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 err="1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Garageband</a:t>
                      </a: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1.30pm.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Wellbeing and mindfulness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Do you struggle with mental health issues?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Do you need support?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Learn how to develop 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Healthy &amp; positive mental outlook.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194675" y="1593380"/>
            <a:ext cx="2399946" cy="5151451"/>
            <a:chOff x="0" y="0"/>
            <a:chExt cx="874251" cy="174768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5476" y="49812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DM Sans"/>
                </a:rPr>
                <a:t>Hull Activity Hub</a:t>
              </a: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*If you ever need a </a:t>
              </a:r>
              <a:r>
                <a:rPr lang="en-US" sz="12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*Drop in Session available for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1-2-1 Support. Please contact your support worker.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DM Sans"/>
                </a:rPr>
                <a:t>Reception contact number: </a:t>
              </a: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07502299992</a:t>
              </a:r>
              <a:endParaRPr lang="en-US" sz="1200" dirty="0">
                <a:solidFill>
                  <a:schemeClr val="bg1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9:30am -4pm</a:t>
              </a: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Monday – Friday</a:t>
              </a:r>
            </a:p>
            <a:p>
              <a:pPr algn="ctr">
                <a:lnSpc>
                  <a:spcPts val="2379"/>
                </a:lnSpc>
              </a:pPr>
              <a:endParaRPr lang="en-GB" sz="1200" dirty="0">
                <a:solidFill>
                  <a:schemeClr val="bg1"/>
                </a:solidFill>
                <a:latin typeface="Calibri"/>
                <a:ea typeface="Calibri"/>
                <a:cs typeface="Calibri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CFO Activity Hub, 55 </a:t>
              </a:r>
              <a:r>
                <a:rPr lang="en-GB" sz="1200" dirty="0" err="1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Savillle</a:t>
              </a: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 street, Norwich house, hull, HU1 3EA</a:t>
              </a:r>
            </a:p>
            <a:p>
              <a:pPr algn="ctr">
                <a:lnSpc>
                  <a:spcPts val="2379"/>
                </a:lnSpc>
              </a:pPr>
              <a:endParaRPr lang="en-US" sz="1100" dirty="0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46" name="Group 46"/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354126" y="6562749"/>
            <a:ext cx="2066012" cy="747035"/>
            <a:chOff x="183080" y="0"/>
            <a:chExt cx="2754682" cy="996046"/>
          </a:xfrm>
        </p:grpSpPr>
        <p:sp>
          <p:nvSpPr>
            <p:cNvPr id="50" name="Freeform 50"/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2682767" y="89855"/>
            <a:ext cx="6612190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CFO Evolution – March wk2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grpSp>
        <p:nvGrpSpPr>
          <p:cNvPr id="55" name="Group 62">
            <a:extLst>
              <a:ext uri="{FF2B5EF4-FFF2-40B4-BE49-F238E27FC236}">
                <a16:creationId xmlns:a16="http://schemas.microsoft.com/office/drawing/2014/main" id="{3CC8D685-B8C6-AF43-8163-5A3FE9533E18}"/>
              </a:ext>
            </a:extLst>
          </p:cNvPr>
          <p:cNvGrpSpPr/>
          <p:nvPr/>
        </p:nvGrpSpPr>
        <p:grpSpPr>
          <a:xfrm>
            <a:off x="4333542" y="1125228"/>
            <a:ext cx="3325596" cy="3788799"/>
            <a:chOff x="76200" y="47625"/>
            <a:chExt cx="11124923" cy="12674449"/>
          </a:xfrm>
        </p:grpSpPr>
        <p:sp>
          <p:nvSpPr>
            <p:cNvPr id="56" name="Freeform 63">
              <a:extLst>
                <a:ext uri="{FF2B5EF4-FFF2-40B4-BE49-F238E27FC236}">
                  <a16:creationId xmlns:a16="http://schemas.microsoft.com/office/drawing/2014/main" id="{080FFBBC-D5AA-0707-E713-392C1D607A96}"/>
                </a:ext>
              </a:extLst>
            </p:cNvPr>
            <p:cNvSpPr/>
            <p:nvPr/>
          </p:nvSpPr>
          <p:spPr>
            <a:xfrm>
              <a:off x="10388323" y="11909274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4">
              <a:extLst>
                <a:ext uri="{FF2B5EF4-FFF2-40B4-BE49-F238E27FC236}">
                  <a16:creationId xmlns:a16="http://schemas.microsoft.com/office/drawing/2014/main" id="{B95596C8-6001-2B1C-CCAF-E2F5CBD325BC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21ADD497-35E5-EF24-5573-B7DFF6B5B3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grpSp>
        <p:nvGrpSpPr>
          <p:cNvPr id="14" name="Group 65">
            <a:extLst>
              <a:ext uri="{FF2B5EF4-FFF2-40B4-BE49-F238E27FC236}">
                <a16:creationId xmlns:a16="http://schemas.microsoft.com/office/drawing/2014/main" id="{EB170526-94BB-9925-FCED-FE5454343EFF}"/>
              </a:ext>
            </a:extLst>
          </p:cNvPr>
          <p:cNvGrpSpPr/>
          <p:nvPr/>
        </p:nvGrpSpPr>
        <p:grpSpPr>
          <a:xfrm>
            <a:off x="2761211" y="4551231"/>
            <a:ext cx="220832" cy="193228"/>
            <a:chOff x="0" y="0"/>
            <a:chExt cx="812800" cy="711200"/>
          </a:xfrm>
        </p:grpSpPr>
        <p:sp>
          <p:nvSpPr>
            <p:cNvPr id="15" name="Freeform 66">
              <a:extLst>
                <a:ext uri="{FF2B5EF4-FFF2-40B4-BE49-F238E27FC236}">
                  <a16:creationId xmlns:a16="http://schemas.microsoft.com/office/drawing/2014/main" id="{CE6720A5-28B2-0B5F-7B03-7150E92E42D3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AD37BA20-5C9C-81DA-A79C-CC6C2DA1800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7" name="Group 65">
            <a:extLst>
              <a:ext uri="{FF2B5EF4-FFF2-40B4-BE49-F238E27FC236}">
                <a16:creationId xmlns:a16="http://schemas.microsoft.com/office/drawing/2014/main" id="{CF23EF17-6023-3AED-8C45-25660EAC20B6}"/>
              </a:ext>
            </a:extLst>
          </p:cNvPr>
          <p:cNvGrpSpPr/>
          <p:nvPr/>
        </p:nvGrpSpPr>
        <p:grpSpPr>
          <a:xfrm>
            <a:off x="2773318" y="1279294"/>
            <a:ext cx="220832" cy="397060"/>
            <a:chOff x="0" y="-750229"/>
            <a:chExt cx="812800" cy="1461431"/>
          </a:xfrm>
        </p:grpSpPr>
        <p:sp>
          <p:nvSpPr>
            <p:cNvPr id="18" name="Freeform 66">
              <a:extLst>
                <a:ext uri="{FF2B5EF4-FFF2-40B4-BE49-F238E27FC236}">
                  <a16:creationId xmlns:a16="http://schemas.microsoft.com/office/drawing/2014/main" id="{DE5C9203-0A57-5815-AC13-9A3680183E17}"/>
                </a:ext>
              </a:extLst>
            </p:cNvPr>
            <p:cNvSpPr/>
            <p:nvPr/>
          </p:nvSpPr>
          <p:spPr>
            <a:xfrm>
              <a:off x="0" y="1"/>
              <a:ext cx="812800" cy="711201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id="{4D383980-5AF6-326E-0177-CE5E99CE5CFF}"/>
                </a:ext>
              </a:extLst>
            </p:cNvPr>
            <p:cNvSpPr txBox="1"/>
            <p:nvPr/>
          </p:nvSpPr>
          <p:spPr>
            <a:xfrm>
              <a:off x="262837" y="-750229"/>
              <a:ext cx="422963" cy="14106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22" name="Group 65">
            <a:extLst>
              <a:ext uri="{FF2B5EF4-FFF2-40B4-BE49-F238E27FC236}">
                <a16:creationId xmlns:a16="http://schemas.microsoft.com/office/drawing/2014/main" id="{32B8791A-DF7D-FD6A-3E8D-8564B1260ADB}"/>
              </a:ext>
            </a:extLst>
          </p:cNvPr>
          <p:cNvGrpSpPr/>
          <p:nvPr/>
        </p:nvGrpSpPr>
        <p:grpSpPr>
          <a:xfrm>
            <a:off x="14545328" y="374721"/>
            <a:ext cx="220832" cy="193228"/>
            <a:chOff x="0" y="0"/>
            <a:chExt cx="812800" cy="711200"/>
          </a:xfrm>
        </p:grpSpPr>
        <p:sp>
          <p:nvSpPr>
            <p:cNvPr id="23" name="Freeform 66">
              <a:extLst>
                <a:ext uri="{FF2B5EF4-FFF2-40B4-BE49-F238E27FC236}">
                  <a16:creationId xmlns:a16="http://schemas.microsoft.com/office/drawing/2014/main" id="{CC77EAFC-FE2D-7C72-27EF-9BDC3B1919D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TextBox 67">
              <a:extLst>
                <a:ext uri="{FF2B5EF4-FFF2-40B4-BE49-F238E27FC236}">
                  <a16:creationId xmlns:a16="http://schemas.microsoft.com/office/drawing/2014/main" id="{74FCC2D4-F06D-45C2-1147-154EAF0175B9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5" name="Group 65">
            <a:extLst>
              <a:ext uri="{FF2B5EF4-FFF2-40B4-BE49-F238E27FC236}">
                <a16:creationId xmlns:a16="http://schemas.microsoft.com/office/drawing/2014/main" id="{EF1D90F2-5DF1-82F7-E532-45E36D5B8A46}"/>
              </a:ext>
            </a:extLst>
          </p:cNvPr>
          <p:cNvGrpSpPr/>
          <p:nvPr/>
        </p:nvGrpSpPr>
        <p:grpSpPr>
          <a:xfrm>
            <a:off x="5927797" y="812263"/>
            <a:ext cx="8872868" cy="1389323"/>
            <a:chOff x="127000" y="-3516131"/>
            <a:chExt cx="32657709" cy="5113578"/>
          </a:xfrm>
        </p:grpSpPr>
        <p:sp>
          <p:nvSpPr>
            <p:cNvPr id="26" name="Freeform 66">
              <a:extLst>
                <a:ext uri="{FF2B5EF4-FFF2-40B4-BE49-F238E27FC236}">
                  <a16:creationId xmlns:a16="http://schemas.microsoft.com/office/drawing/2014/main" id="{47FA8C7B-BFC8-0025-2CA7-0745CC6F6467}"/>
                </a:ext>
              </a:extLst>
            </p:cNvPr>
            <p:cNvSpPr/>
            <p:nvPr/>
          </p:nvSpPr>
          <p:spPr>
            <a:xfrm>
              <a:off x="31971909" y="-3516131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" name="TextBox 67">
              <a:extLst>
                <a:ext uri="{FF2B5EF4-FFF2-40B4-BE49-F238E27FC236}">
                  <a16:creationId xmlns:a16="http://schemas.microsoft.com/office/drawing/2014/main" id="{89A7C955-6D04-BB9A-8690-F2B594145F7A}"/>
                </a:ext>
              </a:extLst>
            </p:cNvPr>
            <p:cNvSpPr txBox="1"/>
            <p:nvPr/>
          </p:nvSpPr>
          <p:spPr>
            <a:xfrm>
              <a:off x="127000" y="301624"/>
              <a:ext cx="168275" cy="12958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sp>
        <p:nvSpPr>
          <p:cNvPr id="33" name="TextBox 64">
            <a:extLst>
              <a:ext uri="{FF2B5EF4-FFF2-40B4-BE49-F238E27FC236}">
                <a16:creationId xmlns:a16="http://schemas.microsoft.com/office/drawing/2014/main" id="{363A7856-1E0F-87F9-DB77-3F0EEF6CC968}"/>
              </a:ext>
            </a:extLst>
          </p:cNvPr>
          <p:cNvSpPr txBox="1"/>
          <p:nvPr/>
        </p:nvSpPr>
        <p:spPr>
          <a:xfrm>
            <a:off x="4347747" y="3508366"/>
            <a:ext cx="197415" cy="20595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endParaRPr/>
          </a:p>
        </p:txBody>
      </p:sp>
      <p:grpSp>
        <p:nvGrpSpPr>
          <p:cNvPr id="45" name="Group 65">
            <a:extLst>
              <a:ext uri="{FF2B5EF4-FFF2-40B4-BE49-F238E27FC236}">
                <a16:creationId xmlns:a16="http://schemas.microsoft.com/office/drawing/2014/main" id="{98B80825-26BA-918C-5904-407D354C729E}"/>
              </a:ext>
            </a:extLst>
          </p:cNvPr>
          <p:cNvGrpSpPr/>
          <p:nvPr/>
        </p:nvGrpSpPr>
        <p:grpSpPr>
          <a:xfrm>
            <a:off x="12976993" y="835724"/>
            <a:ext cx="2232526" cy="1883376"/>
            <a:chOff x="127000" y="-6271603"/>
            <a:chExt cx="8217093" cy="6932003"/>
          </a:xfrm>
        </p:grpSpPr>
        <p:sp>
          <p:nvSpPr>
            <p:cNvPr id="51" name="Freeform 66">
              <a:extLst>
                <a:ext uri="{FF2B5EF4-FFF2-40B4-BE49-F238E27FC236}">
                  <a16:creationId xmlns:a16="http://schemas.microsoft.com/office/drawing/2014/main" id="{5D8A9E6B-B3F7-2A3D-57BE-85E2C7E9B5E6}"/>
                </a:ext>
              </a:extLst>
            </p:cNvPr>
            <p:cNvSpPr/>
            <p:nvPr/>
          </p:nvSpPr>
          <p:spPr>
            <a:xfrm>
              <a:off x="7531293" y="-6271603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0" name="TextBox 67">
              <a:extLst>
                <a:ext uri="{FF2B5EF4-FFF2-40B4-BE49-F238E27FC236}">
                  <a16:creationId xmlns:a16="http://schemas.microsoft.com/office/drawing/2014/main" id="{EA470DF4-3FEF-2B55-BAC5-584D3273A814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8" name="Picture 7" descr="A group of art supplies&#10;&#10;Description automatically generated">
            <a:extLst>
              <a:ext uri="{FF2B5EF4-FFF2-40B4-BE49-F238E27FC236}">
                <a16:creationId xmlns:a16="http://schemas.microsoft.com/office/drawing/2014/main" id="{D78A24CA-465C-8474-8549-C9D199BECB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V="1">
            <a:off x="7877556" y="3185425"/>
            <a:ext cx="639912" cy="711067"/>
          </a:xfrm>
          <a:prstGeom prst="rect">
            <a:avLst/>
          </a:prstGeom>
        </p:spPr>
      </p:pic>
      <p:pic>
        <p:nvPicPr>
          <p:cNvPr id="12" name="Picture 11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F031B904-04FA-D761-0D59-6553B0E6C4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3527" y="3716243"/>
            <a:ext cx="672091" cy="471467"/>
          </a:xfrm>
          <a:prstGeom prst="rect">
            <a:avLst/>
          </a:prstGeom>
        </p:spPr>
      </p:pic>
      <p:pic>
        <p:nvPicPr>
          <p:cNvPr id="13" name="Picture 1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E7453947-E2CB-B07A-6AA1-C471800F03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689" y="3778250"/>
            <a:ext cx="613742" cy="544697"/>
          </a:xfrm>
          <a:prstGeom prst="rect">
            <a:avLst/>
          </a:prstGeom>
        </p:spPr>
      </p:pic>
      <p:pic>
        <p:nvPicPr>
          <p:cNvPr id="42" name="Picture 41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03F7F622-71D9-45B3-C130-205F72792C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9334" y="6879690"/>
            <a:ext cx="672091" cy="471467"/>
          </a:xfrm>
          <a:prstGeom prst="rect">
            <a:avLst/>
          </a:prstGeom>
        </p:spPr>
      </p:pic>
      <p:pic>
        <p:nvPicPr>
          <p:cNvPr id="43" name="Picture 4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22AB3C01-80CE-75D3-CD18-FE58F9200D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1184" y="6327796"/>
            <a:ext cx="839579" cy="745128"/>
          </a:xfrm>
          <a:prstGeom prst="rect">
            <a:avLst/>
          </a:prstGeom>
        </p:spPr>
      </p:pic>
      <p:grpSp>
        <p:nvGrpSpPr>
          <p:cNvPr id="44" name="Group 65">
            <a:extLst>
              <a:ext uri="{FF2B5EF4-FFF2-40B4-BE49-F238E27FC236}">
                <a16:creationId xmlns:a16="http://schemas.microsoft.com/office/drawing/2014/main" id="{7E1250A1-5015-2B2C-EDDF-98C42E07878C}"/>
              </a:ext>
            </a:extLst>
          </p:cNvPr>
          <p:cNvGrpSpPr/>
          <p:nvPr/>
        </p:nvGrpSpPr>
        <p:grpSpPr>
          <a:xfrm>
            <a:off x="7389831" y="1656407"/>
            <a:ext cx="220832" cy="193228"/>
            <a:chOff x="0" y="0"/>
            <a:chExt cx="812800" cy="711200"/>
          </a:xfrm>
        </p:grpSpPr>
        <p:sp>
          <p:nvSpPr>
            <p:cNvPr id="61" name="Freeform 66">
              <a:extLst>
                <a:ext uri="{FF2B5EF4-FFF2-40B4-BE49-F238E27FC236}">
                  <a16:creationId xmlns:a16="http://schemas.microsoft.com/office/drawing/2014/main" id="{5C7C3EB0-32A5-C944-5C20-716B8CF159FB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5586B89-8B83-B3CC-B1AC-7F9F81AC7E1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87" name="Group 46">
            <a:extLst>
              <a:ext uri="{FF2B5EF4-FFF2-40B4-BE49-F238E27FC236}">
                <a16:creationId xmlns:a16="http://schemas.microsoft.com/office/drawing/2014/main" id="{0FCBA061-39EF-2C47-6F7E-A396B0EEB505}"/>
              </a:ext>
            </a:extLst>
          </p:cNvPr>
          <p:cNvGrpSpPr/>
          <p:nvPr/>
        </p:nvGrpSpPr>
        <p:grpSpPr>
          <a:xfrm rot="2700000">
            <a:off x="15009548" y="1186085"/>
            <a:ext cx="293842" cy="293842"/>
            <a:chOff x="0" y="0"/>
            <a:chExt cx="812800" cy="812800"/>
          </a:xfrm>
        </p:grpSpPr>
        <p:sp>
          <p:nvSpPr>
            <p:cNvPr id="88" name="Freeform 47">
              <a:extLst>
                <a:ext uri="{FF2B5EF4-FFF2-40B4-BE49-F238E27FC236}">
                  <a16:creationId xmlns:a16="http://schemas.microsoft.com/office/drawing/2014/main" id="{DB4B04FC-0BA1-085A-1247-1FF573D6AA8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48">
              <a:extLst>
                <a:ext uri="{FF2B5EF4-FFF2-40B4-BE49-F238E27FC236}">
                  <a16:creationId xmlns:a16="http://schemas.microsoft.com/office/drawing/2014/main" id="{E7ECB100-3789-134F-0808-6F2468C653BB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0" name="Group 46">
            <a:extLst>
              <a:ext uri="{FF2B5EF4-FFF2-40B4-BE49-F238E27FC236}">
                <a16:creationId xmlns:a16="http://schemas.microsoft.com/office/drawing/2014/main" id="{DB104116-1FE6-9CB6-36A5-568A102A2926}"/>
              </a:ext>
            </a:extLst>
          </p:cNvPr>
          <p:cNvGrpSpPr/>
          <p:nvPr/>
        </p:nvGrpSpPr>
        <p:grpSpPr>
          <a:xfrm rot="2700000">
            <a:off x="12147559" y="177626"/>
            <a:ext cx="2047232" cy="2954155"/>
            <a:chOff x="139700" y="-7498424"/>
            <a:chExt cx="5662875" cy="8171524"/>
          </a:xfrm>
        </p:grpSpPr>
        <p:sp>
          <p:nvSpPr>
            <p:cNvPr id="91" name="Freeform 47">
              <a:extLst>
                <a:ext uri="{FF2B5EF4-FFF2-40B4-BE49-F238E27FC236}">
                  <a16:creationId xmlns:a16="http://schemas.microsoft.com/office/drawing/2014/main" id="{A1D95CBD-2066-D7A2-0F37-DAE229B9FD56}"/>
                </a:ext>
              </a:extLst>
            </p:cNvPr>
            <p:cNvSpPr/>
            <p:nvPr/>
          </p:nvSpPr>
          <p:spPr>
            <a:xfrm>
              <a:off x="4989775" y="-7498424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TextBox 48">
              <a:extLst>
                <a:ext uri="{FF2B5EF4-FFF2-40B4-BE49-F238E27FC236}">
                  <a16:creationId xmlns:a16="http://schemas.microsoft.com/office/drawing/2014/main" id="{9AA76BB0-4E1D-82EF-BCA5-62034DCAD1C9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6" name="Group 65">
            <a:extLst>
              <a:ext uri="{FF2B5EF4-FFF2-40B4-BE49-F238E27FC236}">
                <a16:creationId xmlns:a16="http://schemas.microsoft.com/office/drawing/2014/main" id="{10CDF2EE-DB6F-5CD4-BB39-0929A2E0E237}"/>
              </a:ext>
            </a:extLst>
          </p:cNvPr>
          <p:cNvGrpSpPr/>
          <p:nvPr/>
        </p:nvGrpSpPr>
        <p:grpSpPr>
          <a:xfrm>
            <a:off x="15046053" y="414511"/>
            <a:ext cx="220832" cy="193228"/>
            <a:chOff x="0" y="0"/>
            <a:chExt cx="812800" cy="711200"/>
          </a:xfrm>
        </p:grpSpPr>
        <p:sp>
          <p:nvSpPr>
            <p:cNvPr id="7" name="Freeform 66">
              <a:extLst>
                <a:ext uri="{FF2B5EF4-FFF2-40B4-BE49-F238E27FC236}">
                  <a16:creationId xmlns:a16="http://schemas.microsoft.com/office/drawing/2014/main" id="{679661DD-63CD-12CD-2122-2A72387441A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67">
              <a:extLst>
                <a:ext uri="{FF2B5EF4-FFF2-40B4-BE49-F238E27FC236}">
                  <a16:creationId xmlns:a16="http://schemas.microsoft.com/office/drawing/2014/main" id="{A45A79D0-BC2A-B328-B489-AFA932CF347A}"/>
                </a:ext>
              </a:extLst>
            </p:cNvPr>
            <p:cNvSpPr txBox="1"/>
            <p:nvPr/>
          </p:nvSpPr>
          <p:spPr>
            <a:xfrm>
              <a:off x="517522" y="264059"/>
              <a:ext cx="168275" cy="168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10" name="Group 6">
            <a:extLst>
              <a:ext uri="{FF2B5EF4-FFF2-40B4-BE49-F238E27FC236}">
                <a16:creationId xmlns:a16="http://schemas.microsoft.com/office/drawing/2014/main" id="{AA5E7ED6-6B23-A163-5C75-7ACAB40C386A}"/>
              </a:ext>
            </a:extLst>
          </p:cNvPr>
          <p:cNvGrpSpPr/>
          <p:nvPr/>
        </p:nvGrpSpPr>
        <p:grpSpPr>
          <a:xfrm>
            <a:off x="9294957" y="3778250"/>
            <a:ext cx="901874" cy="544697"/>
            <a:chOff x="0" y="0"/>
            <a:chExt cx="667314" cy="512822"/>
          </a:xfrm>
        </p:grpSpPr>
        <p:pic>
          <p:nvPicPr>
            <p:cNvPr id="11" name="Picture 7">
              <a:extLst>
                <a:ext uri="{FF2B5EF4-FFF2-40B4-BE49-F238E27FC236}">
                  <a16:creationId xmlns:a16="http://schemas.microsoft.com/office/drawing/2014/main" id="{8E777873-F27A-AA07-199E-F750B5823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t="259" b="259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29" name="Group 62">
            <a:extLst>
              <a:ext uri="{FF2B5EF4-FFF2-40B4-BE49-F238E27FC236}">
                <a16:creationId xmlns:a16="http://schemas.microsoft.com/office/drawing/2014/main" id="{62451226-BFA6-8FF5-127C-8538AA541260}"/>
              </a:ext>
            </a:extLst>
          </p:cNvPr>
          <p:cNvGrpSpPr/>
          <p:nvPr/>
        </p:nvGrpSpPr>
        <p:grpSpPr>
          <a:xfrm>
            <a:off x="8962857" y="5443130"/>
            <a:ext cx="242972" cy="242972"/>
            <a:chOff x="0" y="0"/>
            <a:chExt cx="812800" cy="812800"/>
          </a:xfrm>
        </p:grpSpPr>
        <p:sp>
          <p:nvSpPr>
            <p:cNvPr id="30" name="Freeform 63">
              <a:extLst>
                <a:ext uri="{FF2B5EF4-FFF2-40B4-BE49-F238E27FC236}">
                  <a16:creationId xmlns:a16="http://schemas.microsoft.com/office/drawing/2014/main" id="{72B0B4C4-11AE-A65A-5C31-F3A8BCA5576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TextBox 64">
              <a:extLst>
                <a:ext uri="{FF2B5EF4-FFF2-40B4-BE49-F238E27FC236}">
                  <a16:creationId xmlns:a16="http://schemas.microsoft.com/office/drawing/2014/main" id="{36885B57-A60A-8907-1E9C-F75BC19E7EC5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1" name="Group 62">
            <a:extLst>
              <a:ext uri="{FF2B5EF4-FFF2-40B4-BE49-F238E27FC236}">
                <a16:creationId xmlns:a16="http://schemas.microsoft.com/office/drawing/2014/main" id="{91E57290-249B-718F-9A7B-C162B5409C05}"/>
              </a:ext>
            </a:extLst>
          </p:cNvPr>
          <p:cNvGrpSpPr/>
          <p:nvPr/>
        </p:nvGrpSpPr>
        <p:grpSpPr>
          <a:xfrm>
            <a:off x="8998564" y="1748913"/>
            <a:ext cx="242972" cy="242972"/>
            <a:chOff x="0" y="0"/>
            <a:chExt cx="812800" cy="812800"/>
          </a:xfrm>
        </p:grpSpPr>
        <p:sp>
          <p:nvSpPr>
            <p:cNvPr id="32" name="Freeform 63">
              <a:extLst>
                <a:ext uri="{FF2B5EF4-FFF2-40B4-BE49-F238E27FC236}">
                  <a16:creationId xmlns:a16="http://schemas.microsoft.com/office/drawing/2014/main" id="{2E2032BE-1637-E36F-42A3-55EBEEFD1A9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TextBox 64">
              <a:extLst>
                <a:ext uri="{FF2B5EF4-FFF2-40B4-BE49-F238E27FC236}">
                  <a16:creationId xmlns:a16="http://schemas.microsoft.com/office/drawing/2014/main" id="{A4F84516-422F-9580-7192-B46F9E37F124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367542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4B25AA-B427-8C02-0C66-F8391FE21B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B67F9C7-F187-6825-5AE0-214EB4D7E5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50506"/>
              </p:ext>
            </p:extLst>
          </p:nvPr>
        </p:nvGraphicFramePr>
        <p:xfrm>
          <a:off x="2779931" y="728148"/>
          <a:ext cx="7766048" cy="6716954"/>
        </p:xfrm>
        <a:graphic>
          <a:graphicData uri="http://schemas.openxmlformats.org/drawingml/2006/table">
            <a:tbl>
              <a:tblPr/>
              <a:tblGrid>
                <a:gridCol w="1553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4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3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58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2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9849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 14th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 15th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16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17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18th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04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Life Skills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Improve your IT skills to help navigate you through daily life and improve your communication and problem-solving skills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9.30am –1pm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Independent Living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Cooking on a budget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(level 1 / level 2 food hygiene course)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Sports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Get physically and mentally fit 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9.30am – 11.30am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Wellbeing walk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Benefit from physical activity in a walking group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12pm – 1.pm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Develop your practical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Skills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 – 4pm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Baking morning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Learn to bake on a budget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(level 1 / level 2 food hygiene course)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1pm</a:t>
                      </a: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82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Start and introduction to Employability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employment – (CV`s, disclosures, job search, national careers service)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1:30pm – 4pm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Women’s World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Build your confidence, self- esteem and access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12.30 – 4pm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Benefit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Support to ensure you are claiming all benefits available to you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2pm-4pm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6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Music and Dance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8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Music </a:t>
                      </a:r>
                      <a:r>
                        <a:rPr lang="en-US" sz="1800" b="0" u="none" dirty="0" err="1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Blox</a:t>
                      </a:r>
                      <a:r>
                        <a:rPr lang="en-US" sz="18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 with Rich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 err="1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Songform</a:t>
                      </a: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Lyrics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 err="1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Garageband</a:t>
                      </a: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1.30pm.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Wellbeing and mindfulness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have a healthy and positive mental outlook &amp; the importance of positive thoughts, feelings and behaviours in a session focused </a:t>
                      </a: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on men’s mental health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" name="Group 3">
            <a:extLst>
              <a:ext uri="{FF2B5EF4-FFF2-40B4-BE49-F238E27FC236}">
                <a16:creationId xmlns:a16="http://schemas.microsoft.com/office/drawing/2014/main" id="{4A291BD5-5932-0179-06A3-3F01C9D0399D}"/>
              </a:ext>
            </a:extLst>
          </p:cNvPr>
          <p:cNvGrpSpPr/>
          <p:nvPr/>
        </p:nvGrpSpPr>
        <p:grpSpPr>
          <a:xfrm>
            <a:off x="194675" y="1593380"/>
            <a:ext cx="2399946" cy="5151451"/>
            <a:chOff x="0" y="0"/>
            <a:chExt cx="874251" cy="1747688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DD314F54-118E-2069-34E0-BAFD002CB484}"/>
                </a:ext>
              </a:extLst>
            </p:cNvPr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1938D8E5-D707-3F6B-5EE7-388B0DC61A74}"/>
                </a:ext>
              </a:extLst>
            </p:cNvPr>
            <p:cNvSpPr txBox="1"/>
            <p:nvPr/>
          </p:nvSpPr>
          <p:spPr>
            <a:xfrm>
              <a:off x="5476" y="49812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DM Sans"/>
                </a:rPr>
                <a:t>Hull Activity Hub</a:t>
              </a: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*If you ever need a </a:t>
              </a:r>
              <a:r>
                <a:rPr lang="en-US" sz="12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*Drop in Session available for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1-2-1 Support. Please contact your support worker. 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DM Sans"/>
                </a:rPr>
                <a:t>Reception contact number: </a:t>
              </a: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07502299992</a:t>
              </a:r>
              <a:endParaRPr lang="en-US" sz="1200" dirty="0">
                <a:solidFill>
                  <a:schemeClr val="bg1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9:30am -4pm</a:t>
              </a: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Monday – Friday</a:t>
              </a:r>
            </a:p>
            <a:p>
              <a:pPr algn="ctr">
                <a:lnSpc>
                  <a:spcPts val="2379"/>
                </a:lnSpc>
              </a:pPr>
              <a:endParaRPr lang="en-GB" sz="1200" dirty="0">
                <a:solidFill>
                  <a:schemeClr val="bg1"/>
                </a:solidFill>
                <a:latin typeface="Calibri"/>
                <a:ea typeface="Calibri"/>
                <a:cs typeface="Calibri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CFO Activity Hub, 55 </a:t>
              </a:r>
              <a:r>
                <a:rPr lang="en-GB" sz="1200" dirty="0" err="1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Savillle</a:t>
              </a: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 street, Norwich house, hull, HU1 3EA</a:t>
              </a:r>
            </a:p>
            <a:p>
              <a:pPr algn="ctr">
                <a:lnSpc>
                  <a:spcPts val="2379"/>
                </a:lnSpc>
              </a:pPr>
              <a:endParaRPr lang="en-US" sz="1100" dirty="0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46" name="Group 46">
            <a:extLst>
              <a:ext uri="{FF2B5EF4-FFF2-40B4-BE49-F238E27FC236}">
                <a16:creationId xmlns:a16="http://schemas.microsoft.com/office/drawing/2014/main" id="{7E0D17A8-A368-7A10-E28E-16EC9A1B5A6C}"/>
              </a:ext>
            </a:extLst>
          </p:cNvPr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2A3518ED-725E-95CE-7B7C-35DFC263308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82D78FED-06E6-4B76-6C63-FD709D82BCBE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BE2E0986-8E50-674B-7EB6-3790FCFA50F5}"/>
              </a:ext>
            </a:extLst>
          </p:cNvPr>
          <p:cNvGrpSpPr/>
          <p:nvPr/>
        </p:nvGrpSpPr>
        <p:grpSpPr>
          <a:xfrm>
            <a:off x="354126" y="6562749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7F081BA7-94BA-D1D0-AAF0-120AB4A4102E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64A3EFB4-1CFD-5F09-69C9-DC3EA916C1E6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861509BE-5A0E-059B-0384-A9CE00823121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9C55818C-BE2B-3112-E2E8-795398EACBB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F1FD237D-C5E3-2E3F-1851-6195CD61C747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46BFA77B-641E-8D35-7848-BC250D172CD6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E8039EA2-2C12-43F8-2596-7C9F55ED12F3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57574302-E483-7FA7-0899-614FEC1DD119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>
            <a:extLst>
              <a:ext uri="{FF2B5EF4-FFF2-40B4-BE49-F238E27FC236}">
                <a16:creationId xmlns:a16="http://schemas.microsoft.com/office/drawing/2014/main" id="{09B2C264-5A4B-D7F8-8529-4B2DF7069BAA}"/>
              </a:ext>
            </a:extLst>
          </p:cNvPr>
          <p:cNvSpPr txBox="1"/>
          <p:nvPr/>
        </p:nvSpPr>
        <p:spPr>
          <a:xfrm>
            <a:off x="2682767" y="89855"/>
            <a:ext cx="6612190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CFO Evolution – March wk3</a:t>
            </a:r>
          </a:p>
        </p:txBody>
      </p:sp>
      <p:sp>
        <p:nvSpPr>
          <p:cNvPr id="70" name="TextBox 70">
            <a:extLst>
              <a:ext uri="{FF2B5EF4-FFF2-40B4-BE49-F238E27FC236}">
                <a16:creationId xmlns:a16="http://schemas.microsoft.com/office/drawing/2014/main" id="{F216D731-6329-C7A5-FFBA-E3862D635D06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0EBA28FE-2822-94B8-F99D-F9A99C3AB320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32BBEBED-72EF-91EF-FDC9-F60FE404B015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grpSp>
        <p:nvGrpSpPr>
          <p:cNvPr id="55" name="Group 62">
            <a:extLst>
              <a:ext uri="{FF2B5EF4-FFF2-40B4-BE49-F238E27FC236}">
                <a16:creationId xmlns:a16="http://schemas.microsoft.com/office/drawing/2014/main" id="{0819367B-9EDA-6369-CF87-0886729AF4AF}"/>
              </a:ext>
            </a:extLst>
          </p:cNvPr>
          <p:cNvGrpSpPr/>
          <p:nvPr/>
        </p:nvGrpSpPr>
        <p:grpSpPr>
          <a:xfrm>
            <a:off x="14390921" y="437844"/>
            <a:ext cx="242972" cy="242972"/>
            <a:chOff x="0" y="0"/>
            <a:chExt cx="812800" cy="812800"/>
          </a:xfrm>
        </p:grpSpPr>
        <p:sp>
          <p:nvSpPr>
            <p:cNvPr id="56" name="Freeform 63">
              <a:extLst>
                <a:ext uri="{FF2B5EF4-FFF2-40B4-BE49-F238E27FC236}">
                  <a16:creationId xmlns:a16="http://schemas.microsoft.com/office/drawing/2014/main" id="{C89BF13F-3371-A645-7281-A658DDEF2F5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4">
              <a:extLst>
                <a:ext uri="{FF2B5EF4-FFF2-40B4-BE49-F238E27FC236}">
                  <a16:creationId xmlns:a16="http://schemas.microsoft.com/office/drawing/2014/main" id="{8E8DF70F-5718-666E-664B-73735FAED20D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1D1C9D4F-4132-EB8C-C498-D28D70E19D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grpSp>
        <p:nvGrpSpPr>
          <p:cNvPr id="14" name="Group 65">
            <a:extLst>
              <a:ext uri="{FF2B5EF4-FFF2-40B4-BE49-F238E27FC236}">
                <a16:creationId xmlns:a16="http://schemas.microsoft.com/office/drawing/2014/main" id="{34C9B230-F2DE-D9AD-E33A-B4EBE14743A7}"/>
              </a:ext>
            </a:extLst>
          </p:cNvPr>
          <p:cNvGrpSpPr/>
          <p:nvPr/>
        </p:nvGrpSpPr>
        <p:grpSpPr>
          <a:xfrm>
            <a:off x="2785016" y="4617568"/>
            <a:ext cx="220832" cy="193228"/>
            <a:chOff x="0" y="0"/>
            <a:chExt cx="812800" cy="711200"/>
          </a:xfrm>
        </p:grpSpPr>
        <p:sp>
          <p:nvSpPr>
            <p:cNvPr id="15" name="Freeform 66">
              <a:extLst>
                <a:ext uri="{FF2B5EF4-FFF2-40B4-BE49-F238E27FC236}">
                  <a16:creationId xmlns:a16="http://schemas.microsoft.com/office/drawing/2014/main" id="{3E8D8F87-4A92-D0EF-29F8-2EE0471404A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EAFFFB80-09D8-A9CA-A62C-84213CE3813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7" name="Group 65">
            <a:extLst>
              <a:ext uri="{FF2B5EF4-FFF2-40B4-BE49-F238E27FC236}">
                <a16:creationId xmlns:a16="http://schemas.microsoft.com/office/drawing/2014/main" id="{A2B95C41-2ABB-1187-F9B4-C58937DC9E5F}"/>
              </a:ext>
            </a:extLst>
          </p:cNvPr>
          <p:cNvGrpSpPr/>
          <p:nvPr/>
        </p:nvGrpSpPr>
        <p:grpSpPr>
          <a:xfrm>
            <a:off x="2779930" y="1366847"/>
            <a:ext cx="220832" cy="397060"/>
            <a:chOff x="0" y="-750229"/>
            <a:chExt cx="812800" cy="1461431"/>
          </a:xfrm>
        </p:grpSpPr>
        <p:sp>
          <p:nvSpPr>
            <p:cNvPr id="18" name="Freeform 66">
              <a:extLst>
                <a:ext uri="{FF2B5EF4-FFF2-40B4-BE49-F238E27FC236}">
                  <a16:creationId xmlns:a16="http://schemas.microsoft.com/office/drawing/2014/main" id="{6961E375-EEED-466E-1C78-0BAE920451FF}"/>
                </a:ext>
              </a:extLst>
            </p:cNvPr>
            <p:cNvSpPr/>
            <p:nvPr/>
          </p:nvSpPr>
          <p:spPr>
            <a:xfrm>
              <a:off x="0" y="1"/>
              <a:ext cx="812800" cy="711201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id="{191B0A33-D27F-A601-0C0E-61C8D15E6D5B}"/>
                </a:ext>
              </a:extLst>
            </p:cNvPr>
            <p:cNvSpPr txBox="1"/>
            <p:nvPr/>
          </p:nvSpPr>
          <p:spPr>
            <a:xfrm>
              <a:off x="262837" y="-750229"/>
              <a:ext cx="422963" cy="14106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22" name="Group 65">
            <a:extLst>
              <a:ext uri="{FF2B5EF4-FFF2-40B4-BE49-F238E27FC236}">
                <a16:creationId xmlns:a16="http://schemas.microsoft.com/office/drawing/2014/main" id="{6B48B60C-D95F-152E-AAD6-DF00C29A9105}"/>
              </a:ext>
            </a:extLst>
          </p:cNvPr>
          <p:cNvGrpSpPr/>
          <p:nvPr/>
        </p:nvGrpSpPr>
        <p:grpSpPr>
          <a:xfrm>
            <a:off x="5826242" y="4704380"/>
            <a:ext cx="220832" cy="193228"/>
            <a:chOff x="0" y="0"/>
            <a:chExt cx="812800" cy="711200"/>
          </a:xfrm>
        </p:grpSpPr>
        <p:sp>
          <p:nvSpPr>
            <p:cNvPr id="23" name="Freeform 66">
              <a:extLst>
                <a:ext uri="{FF2B5EF4-FFF2-40B4-BE49-F238E27FC236}">
                  <a16:creationId xmlns:a16="http://schemas.microsoft.com/office/drawing/2014/main" id="{8950CB78-344C-184D-639F-F47D80810DA9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" name="TextBox 67">
              <a:extLst>
                <a:ext uri="{FF2B5EF4-FFF2-40B4-BE49-F238E27FC236}">
                  <a16:creationId xmlns:a16="http://schemas.microsoft.com/office/drawing/2014/main" id="{10FBA59A-3393-9303-A9D6-ECADEE404278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5" name="Group 65">
            <a:extLst>
              <a:ext uri="{FF2B5EF4-FFF2-40B4-BE49-F238E27FC236}">
                <a16:creationId xmlns:a16="http://schemas.microsoft.com/office/drawing/2014/main" id="{14CDA233-F7C6-E9C5-8C03-872D0D6010BE}"/>
              </a:ext>
            </a:extLst>
          </p:cNvPr>
          <p:cNvGrpSpPr/>
          <p:nvPr/>
        </p:nvGrpSpPr>
        <p:grpSpPr>
          <a:xfrm>
            <a:off x="5931980" y="1570679"/>
            <a:ext cx="220832" cy="434015"/>
            <a:chOff x="0" y="0"/>
            <a:chExt cx="812800" cy="1597447"/>
          </a:xfrm>
        </p:grpSpPr>
        <p:sp>
          <p:nvSpPr>
            <p:cNvPr id="26" name="Freeform 66">
              <a:extLst>
                <a:ext uri="{FF2B5EF4-FFF2-40B4-BE49-F238E27FC236}">
                  <a16:creationId xmlns:a16="http://schemas.microsoft.com/office/drawing/2014/main" id="{259B37DF-13F8-66AC-00E0-9932DE896B2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" name="TextBox 67">
              <a:extLst>
                <a:ext uri="{FF2B5EF4-FFF2-40B4-BE49-F238E27FC236}">
                  <a16:creationId xmlns:a16="http://schemas.microsoft.com/office/drawing/2014/main" id="{EE0AED7B-1FFF-4CCD-5F08-796DBBEA9501}"/>
                </a:ext>
              </a:extLst>
            </p:cNvPr>
            <p:cNvSpPr txBox="1"/>
            <p:nvPr/>
          </p:nvSpPr>
          <p:spPr>
            <a:xfrm>
              <a:off x="127000" y="301624"/>
              <a:ext cx="168275" cy="12958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4" name="Group 62">
            <a:extLst>
              <a:ext uri="{FF2B5EF4-FFF2-40B4-BE49-F238E27FC236}">
                <a16:creationId xmlns:a16="http://schemas.microsoft.com/office/drawing/2014/main" id="{330C42E0-206F-1E5D-C7B6-D93E436897A7}"/>
              </a:ext>
            </a:extLst>
          </p:cNvPr>
          <p:cNvGrpSpPr/>
          <p:nvPr/>
        </p:nvGrpSpPr>
        <p:grpSpPr>
          <a:xfrm>
            <a:off x="4388426" y="4744459"/>
            <a:ext cx="242972" cy="242972"/>
            <a:chOff x="0" y="0"/>
            <a:chExt cx="812800" cy="812800"/>
          </a:xfrm>
        </p:grpSpPr>
        <p:sp>
          <p:nvSpPr>
            <p:cNvPr id="35" name="Freeform 63">
              <a:extLst>
                <a:ext uri="{FF2B5EF4-FFF2-40B4-BE49-F238E27FC236}">
                  <a16:creationId xmlns:a16="http://schemas.microsoft.com/office/drawing/2014/main" id="{6889E9FF-F19D-2E54-12FE-A5FCD963E61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64">
              <a:extLst>
                <a:ext uri="{FF2B5EF4-FFF2-40B4-BE49-F238E27FC236}">
                  <a16:creationId xmlns:a16="http://schemas.microsoft.com/office/drawing/2014/main" id="{390943FA-F9D8-25FA-E156-AC3866C35B27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5" name="Group 65">
            <a:extLst>
              <a:ext uri="{FF2B5EF4-FFF2-40B4-BE49-F238E27FC236}">
                <a16:creationId xmlns:a16="http://schemas.microsoft.com/office/drawing/2014/main" id="{8856E608-E41F-F5BE-7DE8-929C340E0438}"/>
              </a:ext>
            </a:extLst>
          </p:cNvPr>
          <p:cNvGrpSpPr/>
          <p:nvPr/>
        </p:nvGrpSpPr>
        <p:grpSpPr>
          <a:xfrm>
            <a:off x="5920803" y="2980193"/>
            <a:ext cx="220832" cy="193228"/>
            <a:chOff x="0" y="0"/>
            <a:chExt cx="812800" cy="711200"/>
          </a:xfrm>
        </p:grpSpPr>
        <p:sp>
          <p:nvSpPr>
            <p:cNvPr id="51" name="Freeform 66">
              <a:extLst>
                <a:ext uri="{FF2B5EF4-FFF2-40B4-BE49-F238E27FC236}">
                  <a16:creationId xmlns:a16="http://schemas.microsoft.com/office/drawing/2014/main" id="{B19A3491-9D17-B4D4-7CD6-A0A8E14D09EB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TextBox 67">
              <a:extLst>
                <a:ext uri="{FF2B5EF4-FFF2-40B4-BE49-F238E27FC236}">
                  <a16:creationId xmlns:a16="http://schemas.microsoft.com/office/drawing/2014/main" id="{181D8BB7-B094-1DBE-779B-108A8E587408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8" name="Picture 7" descr="A group of art supplies&#10;&#10;Description automatically generated">
            <a:extLst>
              <a:ext uri="{FF2B5EF4-FFF2-40B4-BE49-F238E27FC236}">
                <a16:creationId xmlns:a16="http://schemas.microsoft.com/office/drawing/2014/main" id="{9281F219-5E64-303A-C79B-C2A75994C5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V="1">
            <a:off x="7917342" y="3351783"/>
            <a:ext cx="820364" cy="911585"/>
          </a:xfrm>
          <a:prstGeom prst="rect">
            <a:avLst/>
          </a:prstGeom>
        </p:spPr>
      </p:pic>
      <p:pic>
        <p:nvPicPr>
          <p:cNvPr id="12" name="Picture 11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03907323-E188-4962-84AF-A3720FDD29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7881" y="2568113"/>
            <a:ext cx="672091" cy="471467"/>
          </a:xfrm>
          <a:prstGeom prst="rect">
            <a:avLst/>
          </a:prstGeom>
        </p:spPr>
      </p:pic>
      <p:pic>
        <p:nvPicPr>
          <p:cNvPr id="13" name="Picture 1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FD5F8C8F-DEB4-6717-B415-0ED91C3533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234" y="6330615"/>
            <a:ext cx="959579" cy="851628"/>
          </a:xfrm>
          <a:prstGeom prst="rect">
            <a:avLst/>
          </a:prstGeom>
        </p:spPr>
      </p:pic>
      <p:pic>
        <p:nvPicPr>
          <p:cNvPr id="42" name="Picture 41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A5250442-8A35-4F24-AD67-4C43E74816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9487" y="6330615"/>
            <a:ext cx="959579" cy="673138"/>
          </a:xfrm>
          <a:prstGeom prst="rect">
            <a:avLst/>
          </a:prstGeom>
        </p:spPr>
      </p:pic>
      <p:pic>
        <p:nvPicPr>
          <p:cNvPr id="43" name="Picture 4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11FDFAEF-788C-7AC2-FA04-D31B839613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1362" y="6677436"/>
            <a:ext cx="613742" cy="544697"/>
          </a:xfrm>
          <a:prstGeom prst="rect">
            <a:avLst/>
          </a:prstGeom>
        </p:spPr>
      </p:pic>
      <p:grpSp>
        <p:nvGrpSpPr>
          <p:cNvPr id="44" name="Group 65">
            <a:extLst>
              <a:ext uri="{FF2B5EF4-FFF2-40B4-BE49-F238E27FC236}">
                <a16:creationId xmlns:a16="http://schemas.microsoft.com/office/drawing/2014/main" id="{DEF4EE28-3B91-97F9-665D-3F4F3BD363EA}"/>
              </a:ext>
            </a:extLst>
          </p:cNvPr>
          <p:cNvGrpSpPr/>
          <p:nvPr/>
        </p:nvGrpSpPr>
        <p:grpSpPr>
          <a:xfrm>
            <a:off x="7490282" y="1861691"/>
            <a:ext cx="220832" cy="193228"/>
            <a:chOff x="0" y="0"/>
            <a:chExt cx="812800" cy="711200"/>
          </a:xfrm>
        </p:grpSpPr>
        <p:sp>
          <p:nvSpPr>
            <p:cNvPr id="61" name="Freeform 66">
              <a:extLst>
                <a:ext uri="{FF2B5EF4-FFF2-40B4-BE49-F238E27FC236}">
                  <a16:creationId xmlns:a16="http://schemas.microsoft.com/office/drawing/2014/main" id="{810C27DF-E153-AB36-B7D9-992235C8C9E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54065EE-601B-3B62-AA76-AC44D58C4398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87" name="Group 46">
            <a:extLst>
              <a:ext uri="{FF2B5EF4-FFF2-40B4-BE49-F238E27FC236}">
                <a16:creationId xmlns:a16="http://schemas.microsoft.com/office/drawing/2014/main" id="{7A5FFBB0-E013-1F81-9147-4D4E928E48CA}"/>
              </a:ext>
            </a:extLst>
          </p:cNvPr>
          <p:cNvGrpSpPr/>
          <p:nvPr/>
        </p:nvGrpSpPr>
        <p:grpSpPr>
          <a:xfrm rot="2700000">
            <a:off x="7006099" y="1717264"/>
            <a:ext cx="293842" cy="293842"/>
            <a:chOff x="0" y="0"/>
            <a:chExt cx="812800" cy="812800"/>
          </a:xfrm>
        </p:grpSpPr>
        <p:sp>
          <p:nvSpPr>
            <p:cNvPr id="88" name="Freeform 47">
              <a:extLst>
                <a:ext uri="{FF2B5EF4-FFF2-40B4-BE49-F238E27FC236}">
                  <a16:creationId xmlns:a16="http://schemas.microsoft.com/office/drawing/2014/main" id="{9AD1712F-5EA6-4504-3AA9-3B9C10A182C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48">
              <a:extLst>
                <a:ext uri="{FF2B5EF4-FFF2-40B4-BE49-F238E27FC236}">
                  <a16:creationId xmlns:a16="http://schemas.microsoft.com/office/drawing/2014/main" id="{0345AFE3-B97E-3631-D02F-5069AA52C363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0" name="Group 46">
            <a:extLst>
              <a:ext uri="{FF2B5EF4-FFF2-40B4-BE49-F238E27FC236}">
                <a16:creationId xmlns:a16="http://schemas.microsoft.com/office/drawing/2014/main" id="{7F671419-815C-DBEE-5FAF-CA7B08C53157}"/>
              </a:ext>
            </a:extLst>
          </p:cNvPr>
          <p:cNvGrpSpPr/>
          <p:nvPr/>
        </p:nvGrpSpPr>
        <p:grpSpPr>
          <a:xfrm rot="2700000">
            <a:off x="7013779" y="2913997"/>
            <a:ext cx="293842" cy="293842"/>
            <a:chOff x="0" y="0"/>
            <a:chExt cx="812800" cy="812800"/>
          </a:xfrm>
        </p:grpSpPr>
        <p:sp>
          <p:nvSpPr>
            <p:cNvPr id="91" name="Freeform 47">
              <a:extLst>
                <a:ext uri="{FF2B5EF4-FFF2-40B4-BE49-F238E27FC236}">
                  <a16:creationId xmlns:a16="http://schemas.microsoft.com/office/drawing/2014/main" id="{F24B1396-817D-0E78-B5E0-E95537458E8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TextBox 48">
              <a:extLst>
                <a:ext uri="{FF2B5EF4-FFF2-40B4-BE49-F238E27FC236}">
                  <a16:creationId xmlns:a16="http://schemas.microsoft.com/office/drawing/2014/main" id="{0AB3B11D-FDC8-9EF7-F384-B2460C866A33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3" name="Group 62">
            <a:extLst>
              <a:ext uri="{FF2B5EF4-FFF2-40B4-BE49-F238E27FC236}">
                <a16:creationId xmlns:a16="http://schemas.microsoft.com/office/drawing/2014/main" id="{D311F2BB-3599-F64C-00BA-D7BAAFE5D1E7}"/>
              </a:ext>
            </a:extLst>
          </p:cNvPr>
          <p:cNvGrpSpPr/>
          <p:nvPr/>
        </p:nvGrpSpPr>
        <p:grpSpPr>
          <a:xfrm>
            <a:off x="14399273" y="1037258"/>
            <a:ext cx="242972" cy="242972"/>
            <a:chOff x="0" y="0"/>
            <a:chExt cx="812800" cy="812800"/>
          </a:xfrm>
        </p:grpSpPr>
        <p:sp>
          <p:nvSpPr>
            <p:cNvPr id="94" name="Freeform 63">
              <a:extLst>
                <a:ext uri="{FF2B5EF4-FFF2-40B4-BE49-F238E27FC236}">
                  <a16:creationId xmlns:a16="http://schemas.microsoft.com/office/drawing/2014/main" id="{8BD09E17-D70D-C1DA-7D13-B0C1C9A1EF6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TextBox 64">
              <a:extLst>
                <a:ext uri="{FF2B5EF4-FFF2-40B4-BE49-F238E27FC236}">
                  <a16:creationId xmlns:a16="http://schemas.microsoft.com/office/drawing/2014/main" id="{BEEE7A02-4411-7D22-2AB8-8458BE5B148A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6" name="Group 65">
            <a:extLst>
              <a:ext uri="{FF2B5EF4-FFF2-40B4-BE49-F238E27FC236}">
                <a16:creationId xmlns:a16="http://schemas.microsoft.com/office/drawing/2014/main" id="{69F5F15E-DBAE-C73D-F9B4-D218C6D9E756}"/>
              </a:ext>
            </a:extLst>
          </p:cNvPr>
          <p:cNvGrpSpPr/>
          <p:nvPr/>
        </p:nvGrpSpPr>
        <p:grpSpPr>
          <a:xfrm>
            <a:off x="14811355" y="424465"/>
            <a:ext cx="220832" cy="193228"/>
            <a:chOff x="0" y="0"/>
            <a:chExt cx="812800" cy="711200"/>
          </a:xfrm>
        </p:grpSpPr>
        <p:sp>
          <p:nvSpPr>
            <p:cNvPr id="7" name="Freeform 66">
              <a:extLst>
                <a:ext uri="{FF2B5EF4-FFF2-40B4-BE49-F238E27FC236}">
                  <a16:creationId xmlns:a16="http://schemas.microsoft.com/office/drawing/2014/main" id="{489299BC-4528-D49D-8F16-BCB34D3DD912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67">
              <a:extLst>
                <a:ext uri="{FF2B5EF4-FFF2-40B4-BE49-F238E27FC236}">
                  <a16:creationId xmlns:a16="http://schemas.microsoft.com/office/drawing/2014/main" id="{92C90DFC-86A4-A528-BADC-F7CA365E98D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0" name="Group 6">
            <a:extLst>
              <a:ext uri="{FF2B5EF4-FFF2-40B4-BE49-F238E27FC236}">
                <a16:creationId xmlns:a16="http://schemas.microsoft.com/office/drawing/2014/main" id="{74E587FF-9FFB-576E-2264-477AB132DB8E}"/>
              </a:ext>
            </a:extLst>
          </p:cNvPr>
          <p:cNvGrpSpPr/>
          <p:nvPr/>
        </p:nvGrpSpPr>
        <p:grpSpPr>
          <a:xfrm>
            <a:off x="4739487" y="3545996"/>
            <a:ext cx="732178" cy="540629"/>
            <a:chOff x="0" y="0"/>
            <a:chExt cx="667314" cy="512822"/>
          </a:xfrm>
        </p:grpSpPr>
        <p:pic>
          <p:nvPicPr>
            <p:cNvPr id="11" name="Picture 7">
              <a:extLst>
                <a:ext uri="{FF2B5EF4-FFF2-40B4-BE49-F238E27FC236}">
                  <a16:creationId xmlns:a16="http://schemas.microsoft.com/office/drawing/2014/main" id="{6ADB3453-5335-4B88-BBC3-9A1723F7BED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t="259" b="259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20" name="Group 65">
            <a:extLst>
              <a:ext uri="{FF2B5EF4-FFF2-40B4-BE49-F238E27FC236}">
                <a16:creationId xmlns:a16="http://schemas.microsoft.com/office/drawing/2014/main" id="{FA87A198-37BD-6DDB-20ED-B8119F60CD5A}"/>
              </a:ext>
            </a:extLst>
          </p:cNvPr>
          <p:cNvGrpSpPr/>
          <p:nvPr/>
        </p:nvGrpSpPr>
        <p:grpSpPr>
          <a:xfrm>
            <a:off x="7540715" y="4800994"/>
            <a:ext cx="220832" cy="193228"/>
            <a:chOff x="0" y="0"/>
            <a:chExt cx="812800" cy="711200"/>
          </a:xfrm>
        </p:grpSpPr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id="{0BCD342E-2FC4-2C9F-D0DF-E01079C2C573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67">
              <a:extLst>
                <a:ext uri="{FF2B5EF4-FFF2-40B4-BE49-F238E27FC236}">
                  <a16:creationId xmlns:a16="http://schemas.microsoft.com/office/drawing/2014/main" id="{8FAFFA3A-7049-2C5C-B329-4C8114A2DC13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9" name="Group 62">
            <a:extLst>
              <a:ext uri="{FF2B5EF4-FFF2-40B4-BE49-F238E27FC236}">
                <a16:creationId xmlns:a16="http://schemas.microsoft.com/office/drawing/2014/main" id="{EA37D853-DC22-0A97-54D0-BF2EA1D8E65F}"/>
              </a:ext>
            </a:extLst>
          </p:cNvPr>
          <p:cNvGrpSpPr/>
          <p:nvPr/>
        </p:nvGrpSpPr>
        <p:grpSpPr>
          <a:xfrm>
            <a:off x="9022547" y="5384367"/>
            <a:ext cx="242972" cy="242972"/>
            <a:chOff x="0" y="0"/>
            <a:chExt cx="812800" cy="812800"/>
          </a:xfrm>
        </p:grpSpPr>
        <p:sp>
          <p:nvSpPr>
            <p:cNvPr id="30" name="Freeform 63">
              <a:extLst>
                <a:ext uri="{FF2B5EF4-FFF2-40B4-BE49-F238E27FC236}">
                  <a16:creationId xmlns:a16="http://schemas.microsoft.com/office/drawing/2014/main" id="{735CBD20-E9F2-F981-20AD-5841A2E44CB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TextBox 64">
              <a:extLst>
                <a:ext uri="{FF2B5EF4-FFF2-40B4-BE49-F238E27FC236}">
                  <a16:creationId xmlns:a16="http://schemas.microsoft.com/office/drawing/2014/main" id="{7AE565A1-6335-6CC5-C92C-D470704583BD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7" name="Group 62">
            <a:extLst>
              <a:ext uri="{FF2B5EF4-FFF2-40B4-BE49-F238E27FC236}">
                <a16:creationId xmlns:a16="http://schemas.microsoft.com/office/drawing/2014/main" id="{12DC41D3-E832-0F05-6FBB-7BAE7B1AEAB2}"/>
              </a:ext>
            </a:extLst>
          </p:cNvPr>
          <p:cNvGrpSpPr/>
          <p:nvPr/>
        </p:nvGrpSpPr>
        <p:grpSpPr>
          <a:xfrm>
            <a:off x="4320397" y="1823724"/>
            <a:ext cx="308289" cy="242972"/>
            <a:chOff x="76200" y="39397"/>
            <a:chExt cx="1031302" cy="812800"/>
          </a:xfrm>
        </p:grpSpPr>
        <p:sp>
          <p:nvSpPr>
            <p:cNvPr id="39" name="Freeform 63">
              <a:extLst>
                <a:ext uri="{FF2B5EF4-FFF2-40B4-BE49-F238E27FC236}">
                  <a16:creationId xmlns:a16="http://schemas.microsoft.com/office/drawing/2014/main" id="{58E3F0FD-DA34-D737-BD09-7A64A5D32892}"/>
                </a:ext>
              </a:extLst>
            </p:cNvPr>
            <p:cNvSpPr/>
            <p:nvPr/>
          </p:nvSpPr>
          <p:spPr>
            <a:xfrm>
              <a:off x="294702" y="39397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TextBox 64">
              <a:extLst>
                <a:ext uri="{FF2B5EF4-FFF2-40B4-BE49-F238E27FC236}">
                  <a16:creationId xmlns:a16="http://schemas.microsoft.com/office/drawing/2014/main" id="{5942FA2D-CB25-C41B-10C2-CCC53937D6B2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1" name="Group 62">
            <a:extLst>
              <a:ext uri="{FF2B5EF4-FFF2-40B4-BE49-F238E27FC236}">
                <a16:creationId xmlns:a16="http://schemas.microsoft.com/office/drawing/2014/main" id="{0C9690F3-F605-45FC-4675-88AD7ACB122D}"/>
              </a:ext>
            </a:extLst>
          </p:cNvPr>
          <p:cNvGrpSpPr/>
          <p:nvPr/>
        </p:nvGrpSpPr>
        <p:grpSpPr>
          <a:xfrm>
            <a:off x="15143115" y="374721"/>
            <a:ext cx="243997" cy="313764"/>
            <a:chOff x="76200" y="-313018"/>
            <a:chExt cx="816230" cy="1049618"/>
          </a:xfrm>
        </p:grpSpPr>
        <p:sp>
          <p:nvSpPr>
            <p:cNvPr id="53" name="Freeform 63">
              <a:extLst>
                <a:ext uri="{FF2B5EF4-FFF2-40B4-BE49-F238E27FC236}">
                  <a16:creationId xmlns:a16="http://schemas.microsoft.com/office/drawing/2014/main" id="{12F35ACB-0B61-2AC8-097A-63062F3D239F}"/>
                </a:ext>
              </a:extLst>
            </p:cNvPr>
            <p:cNvSpPr/>
            <p:nvPr/>
          </p:nvSpPr>
          <p:spPr>
            <a:xfrm>
              <a:off x="79630" y="-313018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TextBox 64">
              <a:extLst>
                <a:ext uri="{FF2B5EF4-FFF2-40B4-BE49-F238E27FC236}">
                  <a16:creationId xmlns:a16="http://schemas.microsoft.com/office/drawing/2014/main" id="{30B9004A-8E1C-23EA-B948-57C04A75B0E6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58" name="Group 62">
            <a:extLst>
              <a:ext uri="{FF2B5EF4-FFF2-40B4-BE49-F238E27FC236}">
                <a16:creationId xmlns:a16="http://schemas.microsoft.com/office/drawing/2014/main" id="{D19BC07F-1269-E4F2-251E-87383C60126F}"/>
              </a:ext>
            </a:extLst>
          </p:cNvPr>
          <p:cNvGrpSpPr/>
          <p:nvPr/>
        </p:nvGrpSpPr>
        <p:grpSpPr>
          <a:xfrm>
            <a:off x="9103975" y="1686190"/>
            <a:ext cx="242972" cy="242972"/>
            <a:chOff x="0" y="0"/>
            <a:chExt cx="812800" cy="812800"/>
          </a:xfrm>
        </p:grpSpPr>
        <p:sp>
          <p:nvSpPr>
            <p:cNvPr id="75" name="Freeform 63">
              <a:extLst>
                <a:ext uri="{FF2B5EF4-FFF2-40B4-BE49-F238E27FC236}">
                  <a16:creationId xmlns:a16="http://schemas.microsoft.com/office/drawing/2014/main" id="{1C2BB6BC-361A-66BD-81BA-EB6D70FF6CD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6" name="TextBox 64">
              <a:extLst>
                <a:ext uri="{FF2B5EF4-FFF2-40B4-BE49-F238E27FC236}">
                  <a16:creationId xmlns:a16="http://schemas.microsoft.com/office/drawing/2014/main" id="{01911228-8C22-441E-948E-4B1FF5A5AF02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963249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124731"/>
              </p:ext>
            </p:extLst>
          </p:nvPr>
        </p:nvGraphicFramePr>
        <p:xfrm>
          <a:off x="2820049" y="727470"/>
          <a:ext cx="7707753" cy="6732529"/>
        </p:xfrm>
        <a:graphic>
          <a:graphicData uri="http://schemas.openxmlformats.org/drawingml/2006/table">
            <a:tbl>
              <a:tblPr/>
              <a:tblGrid>
                <a:gridCol w="1541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97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10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9849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 21th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 22th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23rd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24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25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04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Future Focus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Learn how to plan long term and develop your goals and aims. Find your stepping stones into a brighter future         9.30am –1pm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Independent Living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course on Food Safety and Storage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9.30am – 11am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Cooking on a budget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11am – 1pm</a:t>
                      </a:r>
                      <a:endParaRPr lang="en-GB" sz="1400" b="0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6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CBT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Support your personal needs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12pm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Sports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Get physically and mentally fit 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9.30am – 11.30am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Wellbeing walk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Benefit from physical activity in a walking group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12pm – 1.30pm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6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2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Develop your practical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Skills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 – 4pm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Baking morning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Learn to bake on a budget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(level 1 / level 2 food hygiene course)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1pm</a:t>
                      </a: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82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Employment-focused Programmes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Find meaningful &amp; appropriate employment.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1:30pm – 4pm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Women’s World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Build your confidence in a safe space and find the help to access support.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1pm – 4pm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CBT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Support your personal needs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12pm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Accommodation Support &amp; Advice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Support with securing accommodation and what to do when things go wrong with repairs, eviction and arrears.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1:30pm – 4pm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6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Music and Dance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8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Music </a:t>
                      </a:r>
                      <a:r>
                        <a:rPr lang="en-US" sz="1800" b="0" u="none" dirty="0" err="1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Blox</a:t>
                      </a:r>
                      <a:r>
                        <a:rPr lang="en-US" sz="18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 with Rich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 err="1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Songform</a:t>
                      </a: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Lyrics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 err="1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Garageband</a:t>
                      </a: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1.30pm</a:t>
                      </a: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Wellbeing and mindfulness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Do you struggle with mental health issues?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Do you need support?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Learn how to develop 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Healthy &amp; positive mental outlook.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194675" y="1593380"/>
            <a:ext cx="2399946" cy="5151451"/>
            <a:chOff x="0" y="0"/>
            <a:chExt cx="874251" cy="174768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5476" y="49812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DM Sans"/>
                </a:rPr>
                <a:t>Hull Activity Hub</a:t>
              </a: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*If you ever need a </a:t>
              </a:r>
              <a:r>
                <a:rPr lang="en-US" sz="12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*Drop in Session available for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1-2-1 Support. Please contact your support worker. 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DM Sans"/>
                </a:rPr>
                <a:t>Reception contact number: </a:t>
              </a: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07502299992</a:t>
              </a:r>
              <a:endParaRPr lang="en-US" sz="1200" dirty="0">
                <a:solidFill>
                  <a:schemeClr val="bg1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9:30am -4pm</a:t>
              </a: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Monday – Friday</a:t>
              </a:r>
            </a:p>
            <a:p>
              <a:pPr algn="ctr">
                <a:lnSpc>
                  <a:spcPts val="2379"/>
                </a:lnSpc>
              </a:pPr>
              <a:endParaRPr lang="en-GB" sz="1200" dirty="0">
                <a:solidFill>
                  <a:schemeClr val="bg1"/>
                </a:solidFill>
                <a:latin typeface="Calibri"/>
                <a:ea typeface="Calibri"/>
                <a:cs typeface="Calibri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CFO Activity Hub, 55 </a:t>
              </a:r>
              <a:r>
                <a:rPr lang="en-GB" sz="1200" dirty="0" err="1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Savillle</a:t>
              </a: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 street, Norwich house, hull, HU1 3EA</a:t>
              </a:r>
            </a:p>
            <a:p>
              <a:pPr algn="ctr">
                <a:lnSpc>
                  <a:spcPts val="2379"/>
                </a:lnSpc>
              </a:pPr>
              <a:endParaRPr lang="en-US" sz="1100" dirty="0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46" name="Group 46"/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354126" y="6562749"/>
            <a:ext cx="2066012" cy="747035"/>
            <a:chOff x="183080" y="0"/>
            <a:chExt cx="2754682" cy="996046"/>
          </a:xfrm>
        </p:grpSpPr>
        <p:sp>
          <p:nvSpPr>
            <p:cNvPr id="50" name="Freeform 50"/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2682767" y="89855"/>
            <a:ext cx="6612190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CFO Evolution – March wk4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grpSp>
        <p:nvGrpSpPr>
          <p:cNvPr id="55" name="Group 62">
            <a:extLst>
              <a:ext uri="{FF2B5EF4-FFF2-40B4-BE49-F238E27FC236}">
                <a16:creationId xmlns:a16="http://schemas.microsoft.com/office/drawing/2014/main" id="{3CC8D685-B8C6-AF43-8163-5A3FE9533E18}"/>
              </a:ext>
            </a:extLst>
          </p:cNvPr>
          <p:cNvGrpSpPr/>
          <p:nvPr/>
        </p:nvGrpSpPr>
        <p:grpSpPr>
          <a:xfrm>
            <a:off x="4382100" y="2007247"/>
            <a:ext cx="242972" cy="242972"/>
            <a:chOff x="0" y="0"/>
            <a:chExt cx="812800" cy="812800"/>
          </a:xfrm>
        </p:grpSpPr>
        <p:sp>
          <p:nvSpPr>
            <p:cNvPr id="56" name="Freeform 63">
              <a:extLst>
                <a:ext uri="{FF2B5EF4-FFF2-40B4-BE49-F238E27FC236}">
                  <a16:creationId xmlns:a16="http://schemas.microsoft.com/office/drawing/2014/main" id="{080FFBBC-D5AA-0707-E713-392C1D607A9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4">
              <a:extLst>
                <a:ext uri="{FF2B5EF4-FFF2-40B4-BE49-F238E27FC236}">
                  <a16:creationId xmlns:a16="http://schemas.microsoft.com/office/drawing/2014/main" id="{B95596C8-6001-2B1C-CCAF-E2F5CBD325BC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21ADD497-35E5-EF24-5573-B7DFF6B5B3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grpSp>
        <p:nvGrpSpPr>
          <p:cNvPr id="14" name="Group 65">
            <a:extLst>
              <a:ext uri="{FF2B5EF4-FFF2-40B4-BE49-F238E27FC236}">
                <a16:creationId xmlns:a16="http://schemas.microsoft.com/office/drawing/2014/main" id="{EB170526-94BB-9925-FCED-FE5454343EFF}"/>
              </a:ext>
            </a:extLst>
          </p:cNvPr>
          <p:cNvGrpSpPr/>
          <p:nvPr/>
        </p:nvGrpSpPr>
        <p:grpSpPr>
          <a:xfrm>
            <a:off x="2895109" y="4654667"/>
            <a:ext cx="220832" cy="193228"/>
            <a:chOff x="0" y="0"/>
            <a:chExt cx="812800" cy="711200"/>
          </a:xfrm>
        </p:grpSpPr>
        <p:sp>
          <p:nvSpPr>
            <p:cNvPr id="15" name="Freeform 66">
              <a:extLst>
                <a:ext uri="{FF2B5EF4-FFF2-40B4-BE49-F238E27FC236}">
                  <a16:creationId xmlns:a16="http://schemas.microsoft.com/office/drawing/2014/main" id="{CE6720A5-28B2-0B5F-7B03-7150E92E42D3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AD37BA20-5C9C-81DA-A79C-CC6C2DA1800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7" name="Group 65">
            <a:extLst>
              <a:ext uri="{FF2B5EF4-FFF2-40B4-BE49-F238E27FC236}">
                <a16:creationId xmlns:a16="http://schemas.microsoft.com/office/drawing/2014/main" id="{CF23EF17-6023-3AED-8C45-25660EAC20B6}"/>
              </a:ext>
            </a:extLst>
          </p:cNvPr>
          <p:cNvGrpSpPr/>
          <p:nvPr/>
        </p:nvGrpSpPr>
        <p:grpSpPr>
          <a:xfrm>
            <a:off x="2930102" y="1333953"/>
            <a:ext cx="220832" cy="397060"/>
            <a:chOff x="0" y="-750229"/>
            <a:chExt cx="812800" cy="1461431"/>
          </a:xfrm>
        </p:grpSpPr>
        <p:sp>
          <p:nvSpPr>
            <p:cNvPr id="18" name="Freeform 66">
              <a:extLst>
                <a:ext uri="{FF2B5EF4-FFF2-40B4-BE49-F238E27FC236}">
                  <a16:creationId xmlns:a16="http://schemas.microsoft.com/office/drawing/2014/main" id="{DE5C9203-0A57-5815-AC13-9A3680183E17}"/>
                </a:ext>
              </a:extLst>
            </p:cNvPr>
            <p:cNvSpPr/>
            <p:nvPr/>
          </p:nvSpPr>
          <p:spPr>
            <a:xfrm>
              <a:off x="0" y="1"/>
              <a:ext cx="812800" cy="711201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id="{4D383980-5AF6-326E-0177-CE5E99CE5CFF}"/>
                </a:ext>
              </a:extLst>
            </p:cNvPr>
            <p:cNvSpPr txBox="1"/>
            <p:nvPr/>
          </p:nvSpPr>
          <p:spPr>
            <a:xfrm>
              <a:off x="262837" y="-750229"/>
              <a:ext cx="422963" cy="14106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22" name="Group 65">
            <a:extLst>
              <a:ext uri="{FF2B5EF4-FFF2-40B4-BE49-F238E27FC236}">
                <a16:creationId xmlns:a16="http://schemas.microsoft.com/office/drawing/2014/main" id="{32B8791A-DF7D-FD6A-3E8D-8564B1260ADB}"/>
              </a:ext>
            </a:extLst>
          </p:cNvPr>
          <p:cNvGrpSpPr/>
          <p:nvPr/>
        </p:nvGrpSpPr>
        <p:grpSpPr>
          <a:xfrm>
            <a:off x="5927797" y="4688149"/>
            <a:ext cx="220832" cy="193228"/>
            <a:chOff x="0" y="0"/>
            <a:chExt cx="812800" cy="711200"/>
          </a:xfrm>
        </p:grpSpPr>
        <p:sp>
          <p:nvSpPr>
            <p:cNvPr id="23" name="Freeform 66">
              <a:extLst>
                <a:ext uri="{FF2B5EF4-FFF2-40B4-BE49-F238E27FC236}">
                  <a16:creationId xmlns:a16="http://schemas.microsoft.com/office/drawing/2014/main" id="{CC77EAFC-FE2D-7C72-27EF-9BDC3B1919D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TextBox 67">
              <a:extLst>
                <a:ext uri="{FF2B5EF4-FFF2-40B4-BE49-F238E27FC236}">
                  <a16:creationId xmlns:a16="http://schemas.microsoft.com/office/drawing/2014/main" id="{74FCC2D4-F06D-45C2-1147-154EAF0175B9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5" name="Group 65">
            <a:extLst>
              <a:ext uri="{FF2B5EF4-FFF2-40B4-BE49-F238E27FC236}">
                <a16:creationId xmlns:a16="http://schemas.microsoft.com/office/drawing/2014/main" id="{EF1D90F2-5DF1-82F7-E532-45E36D5B8A46}"/>
              </a:ext>
            </a:extLst>
          </p:cNvPr>
          <p:cNvGrpSpPr/>
          <p:nvPr/>
        </p:nvGrpSpPr>
        <p:grpSpPr>
          <a:xfrm>
            <a:off x="5893292" y="1767571"/>
            <a:ext cx="220832" cy="434015"/>
            <a:chOff x="0" y="0"/>
            <a:chExt cx="812800" cy="1597447"/>
          </a:xfrm>
        </p:grpSpPr>
        <p:sp>
          <p:nvSpPr>
            <p:cNvPr id="26" name="Freeform 66">
              <a:extLst>
                <a:ext uri="{FF2B5EF4-FFF2-40B4-BE49-F238E27FC236}">
                  <a16:creationId xmlns:a16="http://schemas.microsoft.com/office/drawing/2014/main" id="{47FA8C7B-BFC8-0025-2CA7-0745CC6F646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" name="TextBox 67">
              <a:extLst>
                <a:ext uri="{FF2B5EF4-FFF2-40B4-BE49-F238E27FC236}">
                  <a16:creationId xmlns:a16="http://schemas.microsoft.com/office/drawing/2014/main" id="{89A7C955-6D04-BB9A-8690-F2B594145F7A}"/>
                </a:ext>
              </a:extLst>
            </p:cNvPr>
            <p:cNvSpPr txBox="1"/>
            <p:nvPr/>
          </p:nvSpPr>
          <p:spPr>
            <a:xfrm>
              <a:off x="127000" y="301624"/>
              <a:ext cx="168275" cy="12958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sp>
        <p:nvSpPr>
          <p:cNvPr id="33" name="TextBox 64">
            <a:extLst>
              <a:ext uri="{FF2B5EF4-FFF2-40B4-BE49-F238E27FC236}">
                <a16:creationId xmlns:a16="http://schemas.microsoft.com/office/drawing/2014/main" id="{363A7856-1E0F-87F9-DB77-3F0EEF6CC968}"/>
              </a:ext>
            </a:extLst>
          </p:cNvPr>
          <p:cNvSpPr txBox="1"/>
          <p:nvPr/>
        </p:nvSpPr>
        <p:spPr>
          <a:xfrm>
            <a:off x="4347747" y="3508366"/>
            <a:ext cx="197415" cy="20595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endParaRPr/>
          </a:p>
        </p:txBody>
      </p:sp>
      <p:grpSp>
        <p:nvGrpSpPr>
          <p:cNvPr id="34" name="Group 62">
            <a:extLst>
              <a:ext uri="{FF2B5EF4-FFF2-40B4-BE49-F238E27FC236}">
                <a16:creationId xmlns:a16="http://schemas.microsoft.com/office/drawing/2014/main" id="{B734D340-BCEA-9F97-DD42-4F7A75590788}"/>
              </a:ext>
            </a:extLst>
          </p:cNvPr>
          <p:cNvGrpSpPr/>
          <p:nvPr/>
        </p:nvGrpSpPr>
        <p:grpSpPr>
          <a:xfrm>
            <a:off x="4404879" y="3455136"/>
            <a:ext cx="242972" cy="242972"/>
            <a:chOff x="0" y="0"/>
            <a:chExt cx="812800" cy="812800"/>
          </a:xfrm>
        </p:grpSpPr>
        <p:sp>
          <p:nvSpPr>
            <p:cNvPr id="35" name="Freeform 63">
              <a:extLst>
                <a:ext uri="{FF2B5EF4-FFF2-40B4-BE49-F238E27FC236}">
                  <a16:creationId xmlns:a16="http://schemas.microsoft.com/office/drawing/2014/main" id="{35D0C352-F5BE-1B47-C01E-8065FA6672A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64">
              <a:extLst>
                <a:ext uri="{FF2B5EF4-FFF2-40B4-BE49-F238E27FC236}">
                  <a16:creationId xmlns:a16="http://schemas.microsoft.com/office/drawing/2014/main" id="{4C9CAB5F-B43E-0CE2-DD18-4F0623695F4F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5" name="Group 65">
            <a:extLst>
              <a:ext uri="{FF2B5EF4-FFF2-40B4-BE49-F238E27FC236}">
                <a16:creationId xmlns:a16="http://schemas.microsoft.com/office/drawing/2014/main" id="{98B80825-26BA-918C-5904-407D354C729E}"/>
              </a:ext>
            </a:extLst>
          </p:cNvPr>
          <p:cNvGrpSpPr/>
          <p:nvPr/>
        </p:nvGrpSpPr>
        <p:grpSpPr>
          <a:xfrm>
            <a:off x="5918446" y="3076122"/>
            <a:ext cx="220832" cy="193228"/>
            <a:chOff x="0" y="0"/>
            <a:chExt cx="812800" cy="711200"/>
          </a:xfrm>
        </p:grpSpPr>
        <p:sp>
          <p:nvSpPr>
            <p:cNvPr id="51" name="Freeform 66">
              <a:extLst>
                <a:ext uri="{FF2B5EF4-FFF2-40B4-BE49-F238E27FC236}">
                  <a16:creationId xmlns:a16="http://schemas.microsoft.com/office/drawing/2014/main" id="{5D8A9E6B-B3F7-2A3D-57BE-85E2C7E9B5E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TextBox 67">
              <a:extLst>
                <a:ext uri="{FF2B5EF4-FFF2-40B4-BE49-F238E27FC236}">
                  <a16:creationId xmlns:a16="http://schemas.microsoft.com/office/drawing/2014/main" id="{EA470DF4-3FEF-2B55-BAC5-584D3273A814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8" name="Picture 7" descr="A group of art supplies&#10;&#10;Description automatically generated">
            <a:extLst>
              <a:ext uri="{FF2B5EF4-FFF2-40B4-BE49-F238E27FC236}">
                <a16:creationId xmlns:a16="http://schemas.microsoft.com/office/drawing/2014/main" id="{D78A24CA-465C-8474-8549-C9D199BECB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V="1">
            <a:off x="7926241" y="3599542"/>
            <a:ext cx="639912" cy="711067"/>
          </a:xfrm>
          <a:prstGeom prst="rect">
            <a:avLst/>
          </a:prstGeom>
        </p:spPr>
      </p:pic>
      <p:pic>
        <p:nvPicPr>
          <p:cNvPr id="12" name="Picture 11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F031B904-04FA-D761-0D59-6553B0E6C4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7881" y="2568113"/>
            <a:ext cx="672091" cy="471467"/>
          </a:xfrm>
          <a:prstGeom prst="rect">
            <a:avLst/>
          </a:prstGeom>
        </p:spPr>
      </p:pic>
      <p:pic>
        <p:nvPicPr>
          <p:cNvPr id="13" name="Picture 1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E7453947-E2CB-B07A-6AA1-C471800F03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1362" y="3765912"/>
            <a:ext cx="613742" cy="544697"/>
          </a:xfrm>
          <a:prstGeom prst="rect">
            <a:avLst/>
          </a:prstGeom>
        </p:spPr>
      </p:pic>
      <p:pic>
        <p:nvPicPr>
          <p:cNvPr id="42" name="Picture 41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03F7F622-71D9-45B3-C130-205F72792C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63540" y="1597884"/>
            <a:ext cx="672091" cy="471467"/>
          </a:xfrm>
          <a:prstGeom prst="rect">
            <a:avLst/>
          </a:prstGeom>
        </p:spPr>
      </p:pic>
      <p:pic>
        <p:nvPicPr>
          <p:cNvPr id="43" name="Picture 4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22AB3C01-80CE-75D3-CD18-FE58F9200D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8443" y="6303345"/>
            <a:ext cx="839579" cy="745128"/>
          </a:xfrm>
          <a:prstGeom prst="rect">
            <a:avLst/>
          </a:prstGeom>
        </p:spPr>
      </p:pic>
      <p:grpSp>
        <p:nvGrpSpPr>
          <p:cNvPr id="44" name="Group 65">
            <a:extLst>
              <a:ext uri="{FF2B5EF4-FFF2-40B4-BE49-F238E27FC236}">
                <a16:creationId xmlns:a16="http://schemas.microsoft.com/office/drawing/2014/main" id="{7E1250A1-5015-2B2C-EDDF-98C42E07878C}"/>
              </a:ext>
            </a:extLst>
          </p:cNvPr>
          <p:cNvGrpSpPr/>
          <p:nvPr/>
        </p:nvGrpSpPr>
        <p:grpSpPr>
          <a:xfrm>
            <a:off x="14899586" y="364393"/>
            <a:ext cx="220832" cy="193228"/>
            <a:chOff x="0" y="0"/>
            <a:chExt cx="812800" cy="711200"/>
          </a:xfrm>
        </p:grpSpPr>
        <p:sp>
          <p:nvSpPr>
            <p:cNvPr id="61" name="Freeform 66">
              <a:extLst>
                <a:ext uri="{FF2B5EF4-FFF2-40B4-BE49-F238E27FC236}">
                  <a16:creationId xmlns:a16="http://schemas.microsoft.com/office/drawing/2014/main" id="{5C7C3EB0-32A5-C944-5C20-716B8CF159FB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5586B89-8B83-B3CC-B1AC-7F9F81AC7E1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87" name="Group 46">
            <a:extLst>
              <a:ext uri="{FF2B5EF4-FFF2-40B4-BE49-F238E27FC236}">
                <a16:creationId xmlns:a16="http://schemas.microsoft.com/office/drawing/2014/main" id="{0FCBA061-39EF-2C47-6F7E-A396B0EEB505}"/>
              </a:ext>
            </a:extLst>
          </p:cNvPr>
          <p:cNvGrpSpPr/>
          <p:nvPr/>
        </p:nvGrpSpPr>
        <p:grpSpPr>
          <a:xfrm rot="2700000">
            <a:off x="7006099" y="1717264"/>
            <a:ext cx="293842" cy="293842"/>
            <a:chOff x="0" y="0"/>
            <a:chExt cx="812800" cy="812800"/>
          </a:xfrm>
        </p:grpSpPr>
        <p:sp>
          <p:nvSpPr>
            <p:cNvPr id="88" name="Freeform 47">
              <a:extLst>
                <a:ext uri="{FF2B5EF4-FFF2-40B4-BE49-F238E27FC236}">
                  <a16:creationId xmlns:a16="http://schemas.microsoft.com/office/drawing/2014/main" id="{DB4B04FC-0BA1-085A-1247-1FF573D6AA8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48">
              <a:extLst>
                <a:ext uri="{FF2B5EF4-FFF2-40B4-BE49-F238E27FC236}">
                  <a16:creationId xmlns:a16="http://schemas.microsoft.com/office/drawing/2014/main" id="{E7ECB100-3789-134F-0808-6F2468C653BB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0" name="Group 46">
            <a:extLst>
              <a:ext uri="{FF2B5EF4-FFF2-40B4-BE49-F238E27FC236}">
                <a16:creationId xmlns:a16="http://schemas.microsoft.com/office/drawing/2014/main" id="{DB104116-1FE6-9CB6-36A5-568A102A2926}"/>
              </a:ext>
            </a:extLst>
          </p:cNvPr>
          <p:cNvGrpSpPr/>
          <p:nvPr/>
        </p:nvGrpSpPr>
        <p:grpSpPr>
          <a:xfrm rot="2700000">
            <a:off x="7113541" y="3100437"/>
            <a:ext cx="293842" cy="293842"/>
            <a:chOff x="0" y="0"/>
            <a:chExt cx="812800" cy="812800"/>
          </a:xfrm>
        </p:grpSpPr>
        <p:sp>
          <p:nvSpPr>
            <p:cNvPr id="91" name="Freeform 47">
              <a:extLst>
                <a:ext uri="{FF2B5EF4-FFF2-40B4-BE49-F238E27FC236}">
                  <a16:creationId xmlns:a16="http://schemas.microsoft.com/office/drawing/2014/main" id="{A1D95CBD-2066-D7A2-0F37-DAE229B9FD5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TextBox 48">
              <a:extLst>
                <a:ext uri="{FF2B5EF4-FFF2-40B4-BE49-F238E27FC236}">
                  <a16:creationId xmlns:a16="http://schemas.microsoft.com/office/drawing/2014/main" id="{9AA76BB0-4E1D-82EF-BCA5-62034DCAD1C9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6" name="Group 65">
            <a:extLst>
              <a:ext uri="{FF2B5EF4-FFF2-40B4-BE49-F238E27FC236}">
                <a16:creationId xmlns:a16="http://schemas.microsoft.com/office/drawing/2014/main" id="{10CDF2EE-DB6F-5CD4-BB39-0929A2E0E237}"/>
              </a:ext>
            </a:extLst>
          </p:cNvPr>
          <p:cNvGrpSpPr/>
          <p:nvPr/>
        </p:nvGrpSpPr>
        <p:grpSpPr>
          <a:xfrm>
            <a:off x="7479880" y="1938664"/>
            <a:ext cx="220832" cy="193228"/>
            <a:chOff x="0" y="0"/>
            <a:chExt cx="812800" cy="711200"/>
          </a:xfrm>
        </p:grpSpPr>
        <p:sp>
          <p:nvSpPr>
            <p:cNvPr id="7" name="Freeform 66">
              <a:extLst>
                <a:ext uri="{FF2B5EF4-FFF2-40B4-BE49-F238E27FC236}">
                  <a16:creationId xmlns:a16="http://schemas.microsoft.com/office/drawing/2014/main" id="{679661DD-63CD-12CD-2122-2A72387441A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67">
              <a:extLst>
                <a:ext uri="{FF2B5EF4-FFF2-40B4-BE49-F238E27FC236}">
                  <a16:creationId xmlns:a16="http://schemas.microsoft.com/office/drawing/2014/main" id="{A45A79D0-BC2A-B328-B489-AFA932CF347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0" name="Group 6">
            <a:extLst>
              <a:ext uri="{FF2B5EF4-FFF2-40B4-BE49-F238E27FC236}">
                <a16:creationId xmlns:a16="http://schemas.microsoft.com/office/drawing/2014/main" id="{AA5E7ED6-6B23-A163-5C75-7ACAB40C386A}"/>
              </a:ext>
            </a:extLst>
          </p:cNvPr>
          <p:cNvGrpSpPr/>
          <p:nvPr/>
        </p:nvGrpSpPr>
        <p:grpSpPr>
          <a:xfrm>
            <a:off x="9360949" y="3630968"/>
            <a:ext cx="648377" cy="415556"/>
            <a:chOff x="0" y="0"/>
            <a:chExt cx="667314" cy="512822"/>
          </a:xfrm>
        </p:grpSpPr>
        <p:pic>
          <p:nvPicPr>
            <p:cNvPr id="11" name="Picture 7">
              <a:extLst>
                <a:ext uri="{FF2B5EF4-FFF2-40B4-BE49-F238E27FC236}">
                  <a16:creationId xmlns:a16="http://schemas.microsoft.com/office/drawing/2014/main" id="{8E777873-F27A-AA07-199E-F750B5823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t="259" b="259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20" name="Group 65">
            <a:extLst>
              <a:ext uri="{FF2B5EF4-FFF2-40B4-BE49-F238E27FC236}">
                <a16:creationId xmlns:a16="http://schemas.microsoft.com/office/drawing/2014/main" id="{75B88AB0-9DF0-1268-E4D5-6C64E67CB5E6}"/>
              </a:ext>
            </a:extLst>
          </p:cNvPr>
          <p:cNvGrpSpPr/>
          <p:nvPr/>
        </p:nvGrpSpPr>
        <p:grpSpPr>
          <a:xfrm>
            <a:off x="7539065" y="4714182"/>
            <a:ext cx="220832" cy="193228"/>
            <a:chOff x="0" y="0"/>
            <a:chExt cx="812800" cy="711200"/>
          </a:xfrm>
        </p:grpSpPr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id="{003B7673-2D4D-785A-A4CF-3255F7C07B99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67">
              <a:extLst>
                <a:ext uri="{FF2B5EF4-FFF2-40B4-BE49-F238E27FC236}">
                  <a16:creationId xmlns:a16="http://schemas.microsoft.com/office/drawing/2014/main" id="{F4F776B8-0F02-2E08-9153-6204D5C6073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9" name="Group 62">
            <a:extLst>
              <a:ext uri="{FF2B5EF4-FFF2-40B4-BE49-F238E27FC236}">
                <a16:creationId xmlns:a16="http://schemas.microsoft.com/office/drawing/2014/main" id="{62451226-BFA6-8FF5-127C-8538AA541260}"/>
              </a:ext>
            </a:extLst>
          </p:cNvPr>
          <p:cNvGrpSpPr/>
          <p:nvPr/>
        </p:nvGrpSpPr>
        <p:grpSpPr>
          <a:xfrm>
            <a:off x="8956532" y="4959660"/>
            <a:ext cx="242972" cy="242972"/>
            <a:chOff x="0" y="0"/>
            <a:chExt cx="812800" cy="812800"/>
          </a:xfrm>
        </p:grpSpPr>
        <p:sp>
          <p:nvSpPr>
            <p:cNvPr id="30" name="Freeform 63">
              <a:extLst>
                <a:ext uri="{FF2B5EF4-FFF2-40B4-BE49-F238E27FC236}">
                  <a16:creationId xmlns:a16="http://schemas.microsoft.com/office/drawing/2014/main" id="{72B0B4C4-11AE-A65A-5C31-F3A8BCA5576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TextBox 64">
              <a:extLst>
                <a:ext uri="{FF2B5EF4-FFF2-40B4-BE49-F238E27FC236}">
                  <a16:creationId xmlns:a16="http://schemas.microsoft.com/office/drawing/2014/main" id="{36885B57-A60A-8907-1E9C-F75BC19E7EC5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1" name="Group 62">
            <a:extLst>
              <a:ext uri="{FF2B5EF4-FFF2-40B4-BE49-F238E27FC236}">
                <a16:creationId xmlns:a16="http://schemas.microsoft.com/office/drawing/2014/main" id="{E3F011DC-EFE5-983E-C17C-826BD06C726D}"/>
              </a:ext>
            </a:extLst>
          </p:cNvPr>
          <p:cNvGrpSpPr/>
          <p:nvPr/>
        </p:nvGrpSpPr>
        <p:grpSpPr>
          <a:xfrm>
            <a:off x="9055239" y="1867240"/>
            <a:ext cx="242972" cy="242972"/>
            <a:chOff x="0" y="0"/>
            <a:chExt cx="812800" cy="812800"/>
          </a:xfrm>
        </p:grpSpPr>
        <p:sp>
          <p:nvSpPr>
            <p:cNvPr id="32" name="Freeform 63">
              <a:extLst>
                <a:ext uri="{FF2B5EF4-FFF2-40B4-BE49-F238E27FC236}">
                  <a16:creationId xmlns:a16="http://schemas.microsoft.com/office/drawing/2014/main" id="{E918D563-BEDB-67E1-C35E-A118BBB0770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TextBox 64">
              <a:extLst>
                <a:ext uri="{FF2B5EF4-FFF2-40B4-BE49-F238E27FC236}">
                  <a16:creationId xmlns:a16="http://schemas.microsoft.com/office/drawing/2014/main" id="{F9601577-0468-1AE1-A309-8484F915C278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39" name="Picture 38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B371D4A1-6ED7-9746-7F2B-C6039DD2F7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92715" y="749054"/>
            <a:ext cx="613742" cy="544697"/>
          </a:xfrm>
          <a:prstGeom prst="rect">
            <a:avLst/>
          </a:prstGeom>
        </p:spPr>
      </p:pic>
      <p:grpSp>
        <p:nvGrpSpPr>
          <p:cNvPr id="40" name="Group 62">
            <a:extLst>
              <a:ext uri="{FF2B5EF4-FFF2-40B4-BE49-F238E27FC236}">
                <a16:creationId xmlns:a16="http://schemas.microsoft.com/office/drawing/2014/main" id="{80CD61D6-4AAA-F32E-8112-32667CD66617}"/>
              </a:ext>
            </a:extLst>
          </p:cNvPr>
          <p:cNvGrpSpPr/>
          <p:nvPr/>
        </p:nvGrpSpPr>
        <p:grpSpPr>
          <a:xfrm>
            <a:off x="4430791" y="4955107"/>
            <a:ext cx="242972" cy="242972"/>
            <a:chOff x="0" y="0"/>
            <a:chExt cx="812800" cy="812800"/>
          </a:xfrm>
        </p:grpSpPr>
        <p:sp>
          <p:nvSpPr>
            <p:cNvPr id="41" name="Freeform 63">
              <a:extLst>
                <a:ext uri="{FF2B5EF4-FFF2-40B4-BE49-F238E27FC236}">
                  <a16:creationId xmlns:a16="http://schemas.microsoft.com/office/drawing/2014/main" id="{014CB8B2-F1B7-1725-6F77-04D318354B9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TextBox 64">
              <a:extLst>
                <a:ext uri="{FF2B5EF4-FFF2-40B4-BE49-F238E27FC236}">
                  <a16:creationId xmlns:a16="http://schemas.microsoft.com/office/drawing/2014/main" id="{D172AD7E-1FB2-D478-D38E-BF3A6DFBBDCD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54" name="Group 62">
            <a:extLst>
              <a:ext uri="{FF2B5EF4-FFF2-40B4-BE49-F238E27FC236}">
                <a16:creationId xmlns:a16="http://schemas.microsoft.com/office/drawing/2014/main" id="{EEE63E09-BCCB-2283-D29C-0C255981CA72}"/>
              </a:ext>
            </a:extLst>
          </p:cNvPr>
          <p:cNvGrpSpPr/>
          <p:nvPr/>
        </p:nvGrpSpPr>
        <p:grpSpPr>
          <a:xfrm>
            <a:off x="4382100" y="6313478"/>
            <a:ext cx="242972" cy="242972"/>
            <a:chOff x="0" y="0"/>
            <a:chExt cx="812800" cy="812800"/>
          </a:xfrm>
        </p:grpSpPr>
        <p:sp>
          <p:nvSpPr>
            <p:cNvPr id="58" name="Freeform 63">
              <a:extLst>
                <a:ext uri="{FF2B5EF4-FFF2-40B4-BE49-F238E27FC236}">
                  <a16:creationId xmlns:a16="http://schemas.microsoft.com/office/drawing/2014/main" id="{6E4AFC0B-FDCB-A5FC-AA8F-46783B64BFD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TextBox 64">
              <a:extLst>
                <a:ext uri="{FF2B5EF4-FFF2-40B4-BE49-F238E27FC236}">
                  <a16:creationId xmlns:a16="http://schemas.microsoft.com/office/drawing/2014/main" id="{847044EC-50C8-1562-0C94-9AF44C206A0A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62383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5B0402-02D4-09B0-091F-75FEA29DC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FF5B740-2BDA-2270-23B5-DD8F1F3817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805799"/>
              </p:ext>
            </p:extLst>
          </p:nvPr>
        </p:nvGraphicFramePr>
        <p:xfrm>
          <a:off x="2703559" y="737022"/>
          <a:ext cx="7707753" cy="6732529"/>
        </p:xfrm>
        <a:graphic>
          <a:graphicData uri="http://schemas.openxmlformats.org/drawingml/2006/table">
            <a:tbl>
              <a:tblPr/>
              <a:tblGrid>
                <a:gridCol w="1541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3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14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35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72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9849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 28th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 29th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30th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1st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2nd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04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Life Skills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Improve your IT skills to help navigate you through daily life and improve your communication and problem-solving skills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9.30am –1pm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Independent Living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Cooking on a budget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(level 1 / level 2 food hygiene course)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1pm</a:t>
                      </a: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Sports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Get physically and mentally fit 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9.30am – 11.30am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Wellbeing walk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Benefit from physical activity in a walking group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12pm – 1.pm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Develop your practical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Skills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2pm – 4pm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Baking morning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Learn to bake and decorate cakes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1pm</a:t>
                      </a: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(level 1 / level 2 food hygiene course)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82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Start and introduction to Employability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employment – (CV`s, disclosures, job search, national careers service)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1:30pm – 4pm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Women’s World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Build your confidence, self- esteem and access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12.30 – 4pm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4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latin typeface="DM Sans" pitchFamily="2" charset="0"/>
                        </a:rPr>
                        <a:t>Introduction to Digital Literacy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Develop better skills and understanding of digital platforms, software and internet usage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9.30am –11.30am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6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Music and Dance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8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Music </a:t>
                      </a:r>
                      <a:r>
                        <a:rPr lang="en-US" sz="1800" b="0" u="none" dirty="0" err="1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Blox</a:t>
                      </a:r>
                      <a:r>
                        <a:rPr lang="en-US" sz="18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 with Rich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 err="1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Songform</a:t>
                      </a: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Lyrics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 err="1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Garageband</a:t>
                      </a: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1.30pm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Wellbeing and mindfulness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have a healthy and positive mental outlook &amp; the importance of positive thoughts, feelings and behaviours in a session focused </a:t>
                      </a: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on men’s mental health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" name="Group 3">
            <a:extLst>
              <a:ext uri="{FF2B5EF4-FFF2-40B4-BE49-F238E27FC236}">
                <a16:creationId xmlns:a16="http://schemas.microsoft.com/office/drawing/2014/main" id="{C771E9BC-B14E-D48D-29B3-F75C8585B82A}"/>
              </a:ext>
            </a:extLst>
          </p:cNvPr>
          <p:cNvGrpSpPr/>
          <p:nvPr/>
        </p:nvGrpSpPr>
        <p:grpSpPr>
          <a:xfrm>
            <a:off x="194675" y="1593380"/>
            <a:ext cx="2399946" cy="5151451"/>
            <a:chOff x="0" y="0"/>
            <a:chExt cx="874251" cy="1747688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06FD838-0CA2-8829-7AEA-451914956654}"/>
                </a:ext>
              </a:extLst>
            </p:cNvPr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178AF888-EE57-ABD4-D8E5-65C0D4BC7FD1}"/>
                </a:ext>
              </a:extLst>
            </p:cNvPr>
            <p:cNvSpPr txBox="1"/>
            <p:nvPr/>
          </p:nvSpPr>
          <p:spPr>
            <a:xfrm>
              <a:off x="5476" y="49812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DM Sans"/>
                </a:rPr>
                <a:t>Hull Activity Hub</a:t>
              </a: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*If you ever need a </a:t>
              </a:r>
              <a:r>
                <a:rPr lang="en-US" sz="12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*Drop in Session available for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1-2-1 Support. Please contact your support worker. 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DM Sans"/>
                </a:rPr>
                <a:t>Reception contact number: </a:t>
              </a: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07502299992</a:t>
              </a:r>
              <a:endParaRPr lang="en-US" sz="1200" dirty="0">
                <a:solidFill>
                  <a:schemeClr val="bg1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9:30am -4pm</a:t>
              </a: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Monday – Friday</a:t>
              </a:r>
            </a:p>
            <a:p>
              <a:pPr algn="ctr">
                <a:lnSpc>
                  <a:spcPts val="2379"/>
                </a:lnSpc>
              </a:pPr>
              <a:endParaRPr lang="en-GB" sz="1200" dirty="0">
                <a:solidFill>
                  <a:schemeClr val="bg1"/>
                </a:solidFill>
                <a:latin typeface="Calibri"/>
                <a:ea typeface="Calibri"/>
                <a:cs typeface="Calibri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CFO Activity Hub, 55 </a:t>
              </a:r>
              <a:r>
                <a:rPr lang="en-GB" sz="1200" dirty="0" err="1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Savillle</a:t>
              </a: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 street, Norwich house, hull, HU1 3EA</a:t>
              </a:r>
            </a:p>
            <a:p>
              <a:pPr algn="ctr">
                <a:lnSpc>
                  <a:spcPts val="2379"/>
                </a:lnSpc>
              </a:pPr>
              <a:endParaRPr lang="en-US" sz="1100" dirty="0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46" name="Group 46">
            <a:extLst>
              <a:ext uri="{FF2B5EF4-FFF2-40B4-BE49-F238E27FC236}">
                <a16:creationId xmlns:a16="http://schemas.microsoft.com/office/drawing/2014/main" id="{88A83652-C007-168E-4F43-94482375C106}"/>
              </a:ext>
            </a:extLst>
          </p:cNvPr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78AA6636-116C-A02F-891E-5FF19AF8864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B856986F-168B-9E1B-DBE3-6183936D8DC0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47E1CAC5-1ADF-0133-D359-73FC97012BE7}"/>
              </a:ext>
            </a:extLst>
          </p:cNvPr>
          <p:cNvGrpSpPr/>
          <p:nvPr/>
        </p:nvGrpSpPr>
        <p:grpSpPr>
          <a:xfrm>
            <a:off x="354126" y="6562749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41CD46DF-D3FD-4DC2-26A5-36EDFC73DD58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13CA5B69-7057-3027-048E-ED5DD1EEA9DC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862E0DF7-4982-4B10-3FFB-E69BF830658A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4945872D-FBDD-AC18-CFE4-46082A0AC07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B95D2D9E-A26F-04BE-4FB8-F268CCC1CC64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14200C5B-FD29-9468-08C4-2A056C4D1415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3D5C5261-4BC4-253B-3A7B-42BF769F8A3A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7CBF0095-B90C-632A-403D-B525CCEDFFD4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>
            <a:extLst>
              <a:ext uri="{FF2B5EF4-FFF2-40B4-BE49-F238E27FC236}">
                <a16:creationId xmlns:a16="http://schemas.microsoft.com/office/drawing/2014/main" id="{348185CF-1826-134C-7163-2A4710F01556}"/>
              </a:ext>
            </a:extLst>
          </p:cNvPr>
          <p:cNvSpPr txBox="1"/>
          <p:nvPr/>
        </p:nvSpPr>
        <p:spPr>
          <a:xfrm>
            <a:off x="2682767" y="89855"/>
            <a:ext cx="6612190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CFO Evolution – March wk1</a:t>
            </a:r>
          </a:p>
        </p:txBody>
      </p:sp>
      <p:sp>
        <p:nvSpPr>
          <p:cNvPr id="70" name="TextBox 70">
            <a:extLst>
              <a:ext uri="{FF2B5EF4-FFF2-40B4-BE49-F238E27FC236}">
                <a16:creationId xmlns:a16="http://schemas.microsoft.com/office/drawing/2014/main" id="{68516E41-85FA-A755-B226-83B490637FF0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6FB6EF4D-ACC4-9A27-B06A-DDA3E4572103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F4F6BCBB-1D0A-7BE3-F471-6E71FF065F6A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grpSp>
        <p:nvGrpSpPr>
          <p:cNvPr id="55" name="Group 62">
            <a:extLst>
              <a:ext uri="{FF2B5EF4-FFF2-40B4-BE49-F238E27FC236}">
                <a16:creationId xmlns:a16="http://schemas.microsoft.com/office/drawing/2014/main" id="{F1B93020-06C4-1363-CD51-57B61F9D3C09}"/>
              </a:ext>
            </a:extLst>
          </p:cNvPr>
          <p:cNvGrpSpPr/>
          <p:nvPr/>
        </p:nvGrpSpPr>
        <p:grpSpPr>
          <a:xfrm>
            <a:off x="15054289" y="2032141"/>
            <a:ext cx="242972" cy="242972"/>
            <a:chOff x="0" y="0"/>
            <a:chExt cx="812800" cy="812800"/>
          </a:xfrm>
        </p:grpSpPr>
        <p:sp>
          <p:nvSpPr>
            <p:cNvPr id="56" name="Freeform 63">
              <a:extLst>
                <a:ext uri="{FF2B5EF4-FFF2-40B4-BE49-F238E27FC236}">
                  <a16:creationId xmlns:a16="http://schemas.microsoft.com/office/drawing/2014/main" id="{A0FE3822-DC87-123A-CA34-E10D5250BAD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4">
              <a:extLst>
                <a:ext uri="{FF2B5EF4-FFF2-40B4-BE49-F238E27FC236}">
                  <a16:creationId xmlns:a16="http://schemas.microsoft.com/office/drawing/2014/main" id="{48C4100E-5064-980C-AA30-DF2C20D79402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719811AF-4197-C467-4CDD-DDE5C55690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grpSp>
        <p:nvGrpSpPr>
          <p:cNvPr id="14" name="Group 65">
            <a:extLst>
              <a:ext uri="{FF2B5EF4-FFF2-40B4-BE49-F238E27FC236}">
                <a16:creationId xmlns:a16="http://schemas.microsoft.com/office/drawing/2014/main" id="{CBA17008-3ED0-BE96-480B-18C87C2104FA}"/>
              </a:ext>
            </a:extLst>
          </p:cNvPr>
          <p:cNvGrpSpPr/>
          <p:nvPr/>
        </p:nvGrpSpPr>
        <p:grpSpPr>
          <a:xfrm>
            <a:off x="2785016" y="4617568"/>
            <a:ext cx="220832" cy="193228"/>
            <a:chOff x="0" y="0"/>
            <a:chExt cx="812800" cy="711200"/>
          </a:xfrm>
        </p:grpSpPr>
        <p:sp>
          <p:nvSpPr>
            <p:cNvPr id="15" name="Freeform 66">
              <a:extLst>
                <a:ext uri="{FF2B5EF4-FFF2-40B4-BE49-F238E27FC236}">
                  <a16:creationId xmlns:a16="http://schemas.microsoft.com/office/drawing/2014/main" id="{5D932004-72DC-D208-9426-6C9BC7E7AB2A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48925633-BC03-33C5-90A9-3B5F9BF1D46D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7" name="Group 65">
            <a:extLst>
              <a:ext uri="{FF2B5EF4-FFF2-40B4-BE49-F238E27FC236}">
                <a16:creationId xmlns:a16="http://schemas.microsoft.com/office/drawing/2014/main" id="{D22669A5-B62C-45BC-31E1-729339B5CA56}"/>
              </a:ext>
            </a:extLst>
          </p:cNvPr>
          <p:cNvGrpSpPr/>
          <p:nvPr/>
        </p:nvGrpSpPr>
        <p:grpSpPr>
          <a:xfrm>
            <a:off x="2779930" y="1366847"/>
            <a:ext cx="220832" cy="397060"/>
            <a:chOff x="0" y="-750229"/>
            <a:chExt cx="812800" cy="1461431"/>
          </a:xfrm>
        </p:grpSpPr>
        <p:sp>
          <p:nvSpPr>
            <p:cNvPr id="18" name="Freeform 66">
              <a:extLst>
                <a:ext uri="{FF2B5EF4-FFF2-40B4-BE49-F238E27FC236}">
                  <a16:creationId xmlns:a16="http://schemas.microsoft.com/office/drawing/2014/main" id="{A565088F-4ED9-2C9B-9295-273D00FE17AA}"/>
                </a:ext>
              </a:extLst>
            </p:cNvPr>
            <p:cNvSpPr/>
            <p:nvPr/>
          </p:nvSpPr>
          <p:spPr>
            <a:xfrm>
              <a:off x="0" y="1"/>
              <a:ext cx="812800" cy="711201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id="{22E2676E-E69C-2996-6389-57EDB5D9BAB9}"/>
                </a:ext>
              </a:extLst>
            </p:cNvPr>
            <p:cNvSpPr txBox="1"/>
            <p:nvPr/>
          </p:nvSpPr>
          <p:spPr>
            <a:xfrm>
              <a:off x="262837" y="-750229"/>
              <a:ext cx="422963" cy="14106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22" name="Group 65">
            <a:extLst>
              <a:ext uri="{FF2B5EF4-FFF2-40B4-BE49-F238E27FC236}">
                <a16:creationId xmlns:a16="http://schemas.microsoft.com/office/drawing/2014/main" id="{9B26B12B-3528-96CC-C41A-2B89209A16B7}"/>
              </a:ext>
            </a:extLst>
          </p:cNvPr>
          <p:cNvGrpSpPr/>
          <p:nvPr/>
        </p:nvGrpSpPr>
        <p:grpSpPr>
          <a:xfrm>
            <a:off x="15309962" y="632362"/>
            <a:ext cx="220832" cy="193228"/>
            <a:chOff x="0" y="0"/>
            <a:chExt cx="812800" cy="711200"/>
          </a:xfrm>
        </p:grpSpPr>
        <p:sp>
          <p:nvSpPr>
            <p:cNvPr id="23" name="Freeform 66">
              <a:extLst>
                <a:ext uri="{FF2B5EF4-FFF2-40B4-BE49-F238E27FC236}">
                  <a16:creationId xmlns:a16="http://schemas.microsoft.com/office/drawing/2014/main" id="{51D2BBB4-B4C0-BBC1-D252-93F47B4CDF2B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TextBox 67">
              <a:extLst>
                <a:ext uri="{FF2B5EF4-FFF2-40B4-BE49-F238E27FC236}">
                  <a16:creationId xmlns:a16="http://schemas.microsoft.com/office/drawing/2014/main" id="{EC29F740-D763-49FF-903E-C42C22E4BED3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5" name="Group 65">
            <a:extLst>
              <a:ext uri="{FF2B5EF4-FFF2-40B4-BE49-F238E27FC236}">
                <a16:creationId xmlns:a16="http://schemas.microsoft.com/office/drawing/2014/main" id="{92F0C254-D6BA-EEAC-3BC0-82AB1357966E}"/>
              </a:ext>
            </a:extLst>
          </p:cNvPr>
          <p:cNvGrpSpPr/>
          <p:nvPr/>
        </p:nvGrpSpPr>
        <p:grpSpPr>
          <a:xfrm>
            <a:off x="5846402" y="1560771"/>
            <a:ext cx="220832" cy="434015"/>
            <a:chOff x="0" y="0"/>
            <a:chExt cx="812800" cy="1597447"/>
          </a:xfrm>
        </p:grpSpPr>
        <p:sp>
          <p:nvSpPr>
            <p:cNvPr id="26" name="Freeform 66">
              <a:extLst>
                <a:ext uri="{FF2B5EF4-FFF2-40B4-BE49-F238E27FC236}">
                  <a16:creationId xmlns:a16="http://schemas.microsoft.com/office/drawing/2014/main" id="{B426118E-502E-D36B-2019-222A9CFB6A34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" name="TextBox 67">
              <a:extLst>
                <a:ext uri="{FF2B5EF4-FFF2-40B4-BE49-F238E27FC236}">
                  <a16:creationId xmlns:a16="http://schemas.microsoft.com/office/drawing/2014/main" id="{9CF62D73-9ACF-1C77-F0CC-31A0E996F22A}"/>
                </a:ext>
              </a:extLst>
            </p:cNvPr>
            <p:cNvSpPr txBox="1"/>
            <p:nvPr/>
          </p:nvSpPr>
          <p:spPr>
            <a:xfrm>
              <a:off x="127000" y="301624"/>
              <a:ext cx="168275" cy="12958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4" name="Group 62">
            <a:extLst>
              <a:ext uri="{FF2B5EF4-FFF2-40B4-BE49-F238E27FC236}">
                <a16:creationId xmlns:a16="http://schemas.microsoft.com/office/drawing/2014/main" id="{62AF5B3E-276E-3BB0-6515-DC4AC2422715}"/>
              </a:ext>
            </a:extLst>
          </p:cNvPr>
          <p:cNvGrpSpPr/>
          <p:nvPr/>
        </p:nvGrpSpPr>
        <p:grpSpPr>
          <a:xfrm>
            <a:off x="4330005" y="4744459"/>
            <a:ext cx="242972" cy="242972"/>
            <a:chOff x="0" y="0"/>
            <a:chExt cx="812800" cy="812800"/>
          </a:xfrm>
        </p:grpSpPr>
        <p:sp>
          <p:nvSpPr>
            <p:cNvPr id="35" name="Freeform 63">
              <a:extLst>
                <a:ext uri="{FF2B5EF4-FFF2-40B4-BE49-F238E27FC236}">
                  <a16:creationId xmlns:a16="http://schemas.microsoft.com/office/drawing/2014/main" id="{C9C425FC-148F-63EC-292E-2E72033090E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64">
              <a:extLst>
                <a:ext uri="{FF2B5EF4-FFF2-40B4-BE49-F238E27FC236}">
                  <a16:creationId xmlns:a16="http://schemas.microsoft.com/office/drawing/2014/main" id="{6FFB0AFD-53ED-FE4D-1C32-7C763C794230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5" name="Group 65">
            <a:extLst>
              <a:ext uri="{FF2B5EF4-FFF2-40B4-BE49-F238E27FC236}">
                <a16:creationId xmlns:a16="http://schemas.microsoft.com/office/drawing/2014/main" id="{86AB85CE-905E-71AA-14DD-C3BB9A0F0833}"/>
              </a:ext>
            </a:extLst>
          </p:cNvPr>
          <p:cNvGrpSpPr/>
          <p:nvPr/>
        </p:nvGrpSpPr>
        <p:grpSpPr>
          <a:xfrm>
            <a:off x="5836800" y="2942966"/>
            <a:ext cx="220832" cy="193228"/>
            <a:chOff x="0" y="0"/>
            <a:chExt cx="812800" cy="711200"/>
          </a:xfrm>
        </p:grpSpPr>
        <p:sp>
          <p:nvSpPr>
            <p:cNvPr id="51" name="Freeform 66">
              <a:extLst>
                <a:ext uri="{FF2B5EF4-FFF2-40B4-BE49-F238E27FC236}">
                  <a16:creationId xmlns:a16="http://schemas.microsoft.com/office/drawing/2014/main" id="{5AACADA9-01E9-B5CD-E332-AC79501198F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TextBox 67">
              <a:extLst>
                <a:ext uri="{FF2B5EF4-FFF2-40B4-BE49-F238E27FC236}">
                  <a16:creationId xmlns:a16="http://schemas.microsoft.com/office/drawing/2014/main" id="{277CF5B7-D2CD-E435-7801-A532766B6299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8" name="Picture 7" descr="A group of art supplies&#10;&#10;Description automatically generated">
            <a:extLst>
              <a:ext uri="{FF2B5EF4-FFF2-40B4-BE49-F238E27FC236}">
                <a16:creationId xmlns:a16="http://schemas.microsoft.com/office/drawing/2014/main" id="{FBEBA5B9-DD79-064C-4C80-0ACA2A42CA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V="1">
            <a:off x="7836933" y="3186707"/>
            <a:ext cx="820364" cy="911585"/>
          </a:xfrm>
          <a:prstGeom prst="rect">
            <a:avLst/>
          </a:prstGeom>
        </p:spPr>
      </p:pic>
      <p:pic>
        <p:nvPicPr>
          <p:cNvPr id="12" name="Picture 11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95FEF287-F7C8-19F3-83B7-24BC4EDD87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7747" y="6402312"/>
            <a:ext cx="924138" cy="648276"/>
          </a:xfrm>
          <a:prstGeom prst="rect">
            <a:avLst/>
          </a:prstGeom>
        </p:spPr>
      </p:pic>
      <p:pic>
        <p:nvPicPr>
          <p:cNvPr id="13" name="Picture 1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23A67E82-C942-7219-BC4C-2D96C70DF4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3077" y="3668123"/>
            <a:ext cx="797154" cy="707476"/>
          </a:xfrm>
          <a:prstGeom prst="rect">
            <a:avLst/>
          </a:prstGeom>
        </p:spPr>
      </p:pic>
      <p:pic>
        <p:nvPicPr>
          <p:cNvPr id="42" name="Picture 41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A5D07363-0698-A60D-7489-496E385161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4902" y="3554769"/>
            <a:ext cx="797153" cy="559197"/>
          </a:xfrm>
          <a:prstGeom prst="rect">
            <a:avLst/>
          </a:prstGeom>
        </p:spPr>
      </p:pic>
      <p:pic>
        <p:nvPicPr>
          <p:cNvPr id="43" name="Picture 4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A82EDF31-6867-E5BB-6CD2-A3C618E4DE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1362" y="6677436"/>
            <a:ext cx="613742" cy="544697"/>
          </a:xfrm>
          <a:prstGeom prst="rect">
            <a:avLst/>
          </a:prstGeom>
        </p:spPr>
      </p:pic>
      <p:grpSp>
        <p:nvGrpSpPr>
          <p:cNvPr id="44" name="Group 65">
            <a:extLst>
              <a:ext uri="{FF2B5EF4-FFF2-40B4-BE49-F238E27FC236}">
                <a16:creationId xmlns:a16="http://schemas.microsoft.com/office/drawing/2014/main" id="{F6370F81-585D-4838-01DE-80567F187360}"/>
              </a:ext>
            </a:extLst>
          </p:cNvPr>
          <p:cNvGrpSpPr/>
          <p:nvPr/>
        </p:nvGrpSpPr>
        <p:grpSpPr>
          <a:xfrm>
            <a:off x="7352738" y="1767571"/>
            <a:ext cx="220832" cy="193228"/>
            <a:chOff x="0" y="0"/>
            <a:chExt cx="812800" cy="711200"/>
          </a:xfrm>
        </p:grpSpPr>
        <p:sp>
          <p:nvSpPr>
            <p:cNvPr id="61" name="Freeform 66">
              <a:extLst>
                <a:ext uri="{FF2B5EF4-FFF2-40B4-BE49-F238E27FC236}">
                  <a16:creationId xmlns:a16="http://schemas.microsoft.com/office/drawing/2014/main" id="{F7F99C35-7BE4-3DC0-D1B4-5304B2389BC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4A6E21C-7362-6642-2085-D662BAE04C8D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87" name="Group 46">
            <a:extLst>
              <a:ext uri="{FF2B5EF4-FFF2-40B4-BE49-F238E27FC236}">
                <a16:creationId xmlns:a16="http://schemas.microsoft.com/office/drawing/2014/main" id="{0ED15B77-8E7F-D9E8-810E-1AB9786C8DF9}"/>
              </a:ext>
            </a:extLst>
          </p:cNvPr>
          <p:cNvGrpSpPr/>
          <p:nvPr/>
        </p:nvGrpSpPr>
        <p:grpSpPr>
          <a:xfrm rot="2700000">
            <a:off x="7006099" y="1717264"/>
            <a:ext cx="293842" cy="293842"/>
            <a:chOff x="0" y="0"/>
            <a:chExt cx="812800" cy="812800"/>
          </a:xfrm>
        </p:grpSpPr>
        <p:sp>
          <p:nvSpPr>
            <p:cNvPr id="88" name="Freeform 47">
              <a:extLst>
                <a:ext uri="{FF2B5EF4-FFF2-40B4-BE49-F238E27FC236}">
                  <a16:creationId xmlns:a16="http://schemas.microsoft.com/office/drawing/2014/main" id="{A9D671F5-CA86-6F7E-35BB-C4F13AC73F2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48">
              <a:extLst>
                <a:ext uri="{FF2B5EF4-FFF2-40B4-BE49-F238E27FC236}">
                  <a16:creationId xmlns:a16="http://schemas.microsoft.com/office/drawing/2014/main" id="{0E205294-1893-7C0B-1946-1699B5FAF3A0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0" name="Group 46">
            <a:extLst>
              <a:ext uri="{FF2B5EF4-FFF2-40B4-BE49-F238E27FC236}">
                <a16:creationId xmlns:a16="http://schemas.microsoft.com/office/drawing/2014/main" id="{C87619DC-3CBB-3F42-ED65-0CBFC73EF1F3}"/>
              </a:ext>
            </a:extLst>
          </p:cNvPr>
          <p:cNvGrpSpPr/>
          <p:nvPr/>
        </p:nvGrpSpPr>
        <p:grpSpPr>
          <a:xfrm rot="2700000">
            <a:off x="7013779" y="2913997"/>
            <a:ext cx="293842" cy="293842"/>
            <a:chOff x="0" y="0"/>
            <a:chExt cx="812800" cy="812800"/>
          </a:xfrm>
        </p:grpSpPr>
        <p:sp>
          <p:nvSpPr>
            <p:cNvPr id="91" name="Freeform 47">
              <a:extLst>
                <a:ext uri="{FF2B5EF4-FFF2-40B4-BE49-F238E27FC236}">
                  <a16:creationId xmlns:a16="http://schemas.microsoft.com/office/drawing/2014/main" id="{B59485EA-90F0-E3AD-981A-3DD15FD4DB1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TextBox 48">
              <a:extLst>
                <a:ext uri="{FF2B5EF4-FFF2-40B4-BE49-F238E27FC236}">
                  <a16:creationId xmlns:a16="http://schemas.microsoft.com/office/drawing/2014/main" id="{3AD0B521-EB8B-3102-1AE8-C09877797568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3" name="Group 62">
            <a:extLst>
              <a:ext uri="{FF2B5EF4-FFF2-40B4-BE49-F238E27FC236}">
                <a16:creationId xmlns:a16="http://schemas.microsoft.com/office/drawing/2014/main" id="{5CDCE0A1-658B-559A-79E4-BFF9BBA0D579}"/>
              </a:ext>
            </a:extLst>
          </p:cNvPr>
          <p:cNvGrpSpPr/>
          <p:nvPr/>
        </p:nvGrpSpPr>
        <p:grpSpPr>
          <a:xfrm>
            <a:off x="15054289" y="1234852"/>
            <a:ext cx="242972" cy="242972"/>
            <a:chOff x="0" y="0"/>
            <a:chExt cx="812800" cy="812800"/>
          </a:xfrm>
        </p:grpSpPr>
        <p:sp>
          <p:nvSpPr>
            <p:cNvPr id="94" name="Freeform 63">
              <a:extLst>
                <a:ext uri="{FF2B5EF4-FFF2-40B4-BE49-F238E27FC236}">
                  <a16:creationId xmlns:a16="http://schemas.microsoft.com/office/drawing/2014/main" id="{BA810A4E-81C2-4523-950A-067336A346B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TextBox 64">
              <a:extLst>
                <a:ext uri="{FF2B5EF4-FFF2-40B4-BE49-F238E27FC236}">
                  <a16:creationId xmlns:a16="http://schemas.microsoft.com/office/drawing/2014/main" id="{57268D10-4330-81B0-E269-55BAE5A75E25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6" name="Group 65">
            <a:extLst>
              <a:ext uri="{FF2B5EF4-FFF2-40B4-BE49-F238E27FC236}">
                <a16:creationId xmlns:a16="http://schemas.microsoft.com/office/drawing/2014/main" id="{5B6577AE-9AAE-316D-1A99-77D6B4928CB8}"/>
              </a:ext>
            </a:extLst>
          </p:cNvPr>
          <p:cNvGrpSpPr/>
          <p:nvPr/>
        </p:nvGrpSpPr>
        <p:grpSpPr>
          <a:xfrm>
            <a:off x="15309962" y="195076"/>
            <a:ext cx="220832" cy="193228"/>
            <a:chOff x="0" y="0"/>
            <a:chExt cx="812800" cy="711200"/>
          </a:xfrm>
        </p:grpSpPr>
        <p:sp>
          <p:nvSpPr>
            <p:cNvPr id="7" name="Freeform 66">
              <a:extLst>
                <a:ext uri="{FF2B5EF4-FFF2-40B4-BE49-F238E27FC236}">
                  <a16:creationId xmlns:a16="http://schemas.microsoft.com/office/drawing/2014/main" id="{60012913-8F62-3180-D047-8C5ABE5AAEE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67">
              <a:extLst>
                <a:ext uri="{FF2B5EF4-FFF2-40B4-BE49-F238E27FC236}">
                  <a16:creationId xmlns:a16="http://schemas.microsoft.com/office/drawing/2014/main" id="{3683F2C8-257F-F35B-B843-F238C6FB794D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0" name="Group 6">
            <a:extLst>
              <a:ext uri="{FF2B5EF4-FFF2-40B4-BE49-F238E27FC236}">
                <a16:creationId xmlns:a16="http://schemas.microsoft.com/office/drawing/2014/main" id="{ABF4954D-9EAD-A6B5-43A1-6BC7E72F9A76}"/>
              </a:ext>
            </a:extLst>
          </p:cNvPr>
          <p:cNvGrpSpPr/>
          <p:nvPr/>
        </p:nvGrpSpPr>
        <p:grpSpPr>
          <a:xfrm>
            <a:off x="9294957" y="3972203"/>
            <a:ext cx="732178" cy="540629"/>
            <a:chOff x="0" y="0"/>
            <a:chExt cx="667314" cy="512822"/>
          </a:xfrm>
        </p:grpSpPr>
        <p:pic>
          <p:nvPicPr>
            <p:cNvPr id="11" name="Picture 7">
              <a:extLst>
                <a:ext uri="{FF2B5EF4-FFF2-40B4-BE49-F238E27FC236}">
                  <a16:creationId xmlns:a16="http://schemas.microsoft.com/office/drawing/2014/main" id="{7D1483C3-6D64-A8B2-1524-73613CA9B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t="259" b="259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20" name="Group 65">
            <a:extLst>
              <a:ext uri="{FF2B5EF4-FFF2-40B4-BE49-F238E27FC236}">
                <a16:creationId xmlns:a16="http://schemas.microsoft.com/office/drawing/2014/main" id="{DF26CE6C-B68E-74BB-DE3A-418C6A029213}"/>
              </a:ext>
            </a:extLst>
          </p:cNvPr>
          <p:cNvGrpSpPr/>
          <p:nvPr/>
        </p:nvGrpSpPr>
        <p:grpSpPr>
          <a:xfrm>
            <a:off x="7360798" y="4728847"/>
            <a:ext cx="220832" cy="193228"/>
            <a:chOff x="0" y="0"/>
            <a:chExt cx="812800" cy="711200"/>
          </a:xfrm>
        </p:grpSpPr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id="{8D1F94F6-989C-5A97-B869-E1F947FD7C24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67">
              <a:extLst>
                <a:ext uri="{FF2B5EF4-FFF2-40B4-BE49-F238E27FC236}">
                  <a16:creationId xmlns:a16="http://schemas.microsoft.com/office/drawing/2014/main" id="{E63C6788-EE90-9583-4BC9-EAD627581D7E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9" name="Group 62">
            <a:extLst>
              <a:ext uri="{FF2B5EF4-FFF2-40B4-BE49-F238E27FC236}">
                <a16:creationId xmlns:a16="http://schemas.microsoft.com/office/drawing/2014/main" id="{75BEFD49-333D-1A47-655A-CC1EF5ECDD54}"/>
              </a:ext>
            </a:extLst>
          </p:cNvPr>
          <p:cNvGrpSpPr/>
          <p:nvPr/>
        </p:nvGrpSpPr>
        <p:grpSpPr>
          <a:xfrm>
            <a:off x="8922635" y="5352730"/>
            <a:ext cx="242972" cy="242972"/>
            <a:chOff x="0" y="0"/>
            <a:chExt cx="812800" cy="812800"/>
          </a:xfrm>
        </p:grpSpPr>
        <p:sp>
          <p:nvSpPr>
            <p:cNvPr id="30" name="Freeform 63">
              <a:extLst>
                <a:ext uri="{FF2B5EF4-FFF2-40B4-BE49-F238E27FC236}">
                  <a16:creationId xmlns:a16="http://schemas.microsoft.com/office/drawing/2014/main" id="{31F8F511-6AD6-E121-CE67-2E0B765414F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TextBox 64">
              <a:extLst>
                <a:ext uri="{FF2B5EF4-FFF2-40B4-BE49-F238E27FC236}">
                  <a16:creationId xmlns:a16="http://schemas.microsoft.com/office/drawing/2014/main" id="{8C04BCE3-AC4C-4FA4-E045-DE733633964D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7" name="Group 62">
            <a:extLst>
              <a:ext uri="{FF2B5EF4-FFF2-40B4-BE49-F238E27FC236}">
                <a16:creationId xmlns:a16="http://schemas.microsoft.com/office/drawing/2014/main" id="{09682D05-2D32-F71F-E52B-B93F783E53CD}"/>
              </a:ext>
            </a:extLst>
          </p:cNvPr>
          <p:cNvGrpSpPr/>
          <p:nvPr/>
        </p:nvGrpSpPr>
        <p:grpSpPr>
          <a:xfrm>
            <a:off x="4296097" y="1933278"/>
            <a:ext cx="242972" cy="242972"/>
            <a:chOff x="0" y="0"/>
            <a:chExt cx="812800" cy="812800"/>
          </a:xfrm>
        </p:grpSpPr>
        <p:sp>
          <p:nvSpPr>
            <p:cNvPr id="39" name="Freeform 63">
              <a:extLst>
                <a:ext uri="{FF2B5EF4-FFF2-40B4-BE49-F238E27FC236}">
                  <a16:creationId xmlns:a16="http://schemas.microsoft.com/office/drawing/2014/main" id="{B6E4A57B-D0E7-C17D-82DD-DE6619F0336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TextBox 64">
              <a:extLst>
                <a:ext uri="{FF2B5EF4-FFF2-40B4-BE49-F238E27FC236}">
                  <a16:creationId xmlns:a16="http://schemas.microsoft.com/office/drawing/2014/main" id="{D56CCA8B-5C24-92CB-8C4F-51BD972B0176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1" name="Group 62">
            <a:extLst>
              <a:ext uri="{FF2B5EF4-FFF2-40B4-BE49-F238E27FC236}">
                <a16:creationId xmlns:a16="http://schemas.microsoft.com/office/drawing/2014/main" id="{B7086392-B6CC-59D0-C7B0-2AD0A8D8AD9D}"/>
              </a:ext>
            </a:extLst>
          </p:cNvPr>
          <p:cNvGrpSpPr/>
          <p:nvPr/>
        </p:nvGrpSpPr>
        <p:grpSpPr>
          <a:xfrm>
            <a:off x="15053264" y="1666429"/>
            <a:ext cx="243997" cy="313764"/>
            <a:chOff x="76200" y="-313018"/>
            <a:chExt cx="816230" cy="1049618"/>
          </a:xfrm>
        </p:grpSpPr>
        <p:sp>
          <p:nvSpPr>
            <p:cNvPr id="53" name="Freeform 63">
              <a:extLst>
                <a:ext uri="{FF2B5EF4-FFF2-40B4-BE49-F238E27FC236}">
                  <a16:creationId xmlns:a16="http://schemas.microsoft.com/office/drawing/2014/main" id="{42F47BEB-91C7-C1FC-35EB-F6034004E5A9}"/>
                </a:ext>
              </a:extLst>
            </p:cNvPr>
            <p:cNvSpPr/>
            <p:nvPr/>
          </p:nvSpPr>
          <p:spPr>
            <a:xfrm>
              <a:off x="79630" y="-313018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TextBox 64">
              <a:extLst>
                <a:ext uri="{FF2B5EF4-FFF2-40B4-BE49-F238E27FC236}">
                  <a16:creationId xmlns:a16="http://schemas.microsoft.com/office/drawing/2014/main" id="{DB8862CC-CB1F-4186-9489-B3C9451F0C9D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58" name="Group 62">
            <a:extLst>
              <a:ext uri="{FF2B5EF4-FFF2-40B4-BE49-F238E27FC236}">
                <a16:creationId xmlns:a16="http://schemas.microsoft.com/office/drawing/2014/main" id="{DFDFF860-E630-AC73-BC12-367065A73B69}"/>
              </a:ext>
            </a:extLst>
          </p:cNvPr>
          <p:cNvGrpSpPr/>
          <p:nvPr/>
        </p:nvGrpSpPr>
        <p:grpSpPr>
          <a:xfrm>
            <a:off x="8922635" y="1717827"/>
            <a:ext cx="242972" cy="242972"/>
            <a:chOff x="0" y="0"/>
            <a:chExt cx="812800" cy="812800"/>
          </a:xfrm>
        </p:grpSpPr>
        <p:sp>
          <p:nvSpPr>
            <p:cNvPr id="75" name="Freeform 63">
              <a:extLst>
                <a:ext uri="{FF2B5EF4-FFF2-40B4-BE49-F238E27FC236}">
                  <a16:creationId xmlns:a16="http://schemas.microsoft.com/office/drawing/2014/main" id="{5D627A06-B272-CDA2-F4F9-F8D0066357C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TextBox 64">
              <a:extLst>
                <a:ext uri="{FF2B5EF4-FFF2-40B4-BE49-F238E27FC236}">
                  <a16:creationId xmlns:a16="http://schemas.microsoft.com/office/drawing/2014/main" id="{441B4067-0BA7-EE72-426A-66D5C06ABCD2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42558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a6be467-e76b-4869-981c-41fd8dac8726" xsi:nil="true"/>
    <lcf76f155ced4ddcb4097134ff3c332f xmlns="58c8e540-cdfe-4713-bff0-4351d38ade9d">
      <Terms xmlns="http://schemas.microsoft.com/office/infopath/2007/PartnerControls"/>
    </lcf76f155ced4ddcb4097134ff3c332f>
    <Number xmlns="58c8e540-cdfe-4713-bff0-4351d38ade9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0EB63A1E2B0A43B803C23E62A33D0E" ma:contentTypeVersion="" ma:contentTypeDescription="Create a new document." ma:contentTypeScope="" ma:versionID="51eba63fcdbfc2b220dcb1461b28a2a2">
  <xsd:schema xmlns:xsd="http://www.w3.org/2001/XMLSchema" xmlns:xs="http://www.w3.org/2001/XMLSchema" xmlns:p="http://schemas.microsoft.com/office/2006/metadata/properties" xmlns:ns2="58C8E540-CDFE-4713-BFF0-4351D38ADE9D" xmlns:ns3="4d30bb2a-f321-43c9-acb7-6f415d4a716e" xmlns:ns4="58c8e540-cdfe-4713-bff0-4351d38ade9d" xmlns:ns5="0a6be467-e76b-4869-981c-41fd8dac8726" targetNamespace="http://schemas.microsoft.com/office/2006/metadata/properties" ma:root="true" ma:fieldsID="da28d02869152019d728ace0375ba34e" ns2:_="" ns3:_="" ns4:_="" ns5:_="">
    <xsd:import namespace="58C8E540-CDFE-4713-BFF0-4351D38ADE9D"/>
    <xsd:import namespace="4d30bb2a-f321-43c9-acb7-6f415d4a716e"/>
    <xsd:import namespace="58c8e540-cdfe-4713-bff0-4351d38ade9d"/>
    <xsd:import namespace="0a6be467-e76b-4869-981c-41fd8dac87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Number" minOccurs="0"/>
                <xsd:element ref="ns4:MediaLengthInSeconds" minOccurs="0"/>
                <xsd:element ref="ns4:lcf76f155ced4ddcb4097134ff3c332f" minOccurs="0"/>
                <xsd:element ref="ns5:TaxCatchAll" minOccurs="0"/>
                <xsd:element ref="ns4:MediaServiceSearchProperties" minOccurs="0"/>
                <xsd:element ref="ns4:MediaServiceObjectDetectorVersions" minOccurs="0"/>
                <xsd:element ref="ns4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8E540-CDFE-4713-BFF0-4351D38ADE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30bb2a-f321-43c9-acb7-6f415d4a716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8e540-cdfe-4713-bff0-4351d38ade9d" elementFormDefault="qualified">
    <xsd:import namespace="http://schemas.microsoft.com/office/2006/documentManagement/types"/>
    <xsd:import namespace="http://schemas.microsoft.com/office/infopath/2007/PartnerControls"/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umber" ma:index="20" nillable="true" ma:displayName="Number" ma:format="Dropdown" ma:internalName="Number" ma:percentage="FALSE">
      <xsd:simpleType>
        <xsd:restriction base="dms:Number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0a722410-03a9-4718-9392-c4089ca5a5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6be467-e76b-4869-981c-41fd8dac8726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be8a2237-55ea-4d70-868f-dd5aeff31326}" ma:internalName="TaxCatchAll" ma:showField="CatchAllData" ma:web="0a6be467-e76b-4869-981c-41fd8dac87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53B0B3-0F5A-401C-97A3-2E7FE5C385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D4F630-F244-4249-A1DD-CAF66701C44D}">
  <ds:schemaRefs>
    <ds:schemaRef ds:uri="http://schemas.microsoft.com/office/2006/metadata/properties"/>
    <ds:schemaRef ds:uri="21fe2dc5-e687-4b08-a992-8b5ade4d5474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elements/1.1/"/>
    <ds:schemaRef ds:uri="http://schemas.microsoft.com/sharepoint/v3"/>
    <ds:schemaRef ds:uri="http://schemas.microsoft.com/office/2006/documentManagement/types"/>
    <ds:schemaRef ds:uri="http://www.w3.org/XML/1998/namespace"/>
    <ds:schemaRef ds:uri="39022ca7-da8b-462c-ac53-cf911d2e7c5d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09A5D67-DB7E-4E7E-8C1C-BAEC7C6C9A3C}"/>
</file>

<file path=docProps/app.xml><?xml version="1.0" encoding="utf-8"?>
<Properties xmlns="http://schemas.openxmlformats.org/officeDocument/2006/extended-properties" xmlns:vt="http://schemas.openxmlformats.org/officeDocument/2006/docPropsVTypes">
  <TotalTime>1867</TotalTime>
  <Words>1498</Words>
  <Application>Microsoft Office PowerPoint</Application>
  <PresentationFormat>Custom</PresentationFormat>
  <Paragraphs>449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DM Sans Bold</vt:lpstr>
      <vt:lpstr>DM Sans</vt:lpstr>
      <vt:lpstr>Calibri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CFO Activity Schedule TEMPLATE</dc:title>
  <dc:creator>Bennett, Natalie (Growth Company)</dc:creator>
  <cp:lastModifiedBy>Higgins, Teigan (Growth Company)</cp:lastModifiedBy>
  <cp:revision>109</cp:revision>
  <cp:lastPrinted>2024-10-21T10:21:11Z</cp:lastPrinted>
  <dcterms:created xsi:type="dcterms:W3CDTF">2006-08-16T00:00:00Z</dcterms:created>
  <dcterms:modified xsi:type="dcterms:W3CDTF">2025-03-19T15:57:17Z</dcterms:modified>
  <dc:identifier>DAFxy3nWgJM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0x010100EE0EB63A1E2B0A43B803C23E62A33D0E</vt:lpwstr>
  </property>
  <property fmtid="{D5CDD505-2E9C-101B-9397-08002B2CF9AE}" pid="3" name="MediaServiceImageTags">
    <vt:lpwstr/>
  </property>
</Properties>
</file>