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75" r:id="rId5"/>
    <p:sldId id="276" r:id="rId6"/>
    <p:sldId id="259" r:id="rId7"/>
    <p:sldId id="277" r:id="rId8"/>
    <p:sldId id="279"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0204" autoAdjust="0"/>
  </p:normalViewPr>
  <p:slideViewPr>
    <p:cSldViewPr snapToGrid="0">
      <p:cViewPr varScale="1">
        <p:scale>
          <a:sx n="67" d="100"/>
          <a:sy n="67" d="100"/>
        </p:scale>
        <p:origin x="170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23/06/2025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FFEEB-A8F5-709F-B190-EC6F5F087E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E3B576-F6A7-EF40-DE85-1A725F5A9D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F450-50C1-7E3E-9504-28F67AB9FAE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43BB75F-EE63-32AB-5670-FBA1F339947F}"/>
              </a:ext>
            </a:extLst>
          </p:cNvPr>
          <p:cNvSpPr>
            <a:spLocks noGrp="1"/>
          </p:cNvSpPr>
          <p:nvPr>
            <p:ph type="sldNum" sz="quarter" idx="5"/>
          </p:nvPr>
        </p:nvSpPr>
        <p:spPr/>
        <p:txBody>
          <a:bodyPr/>
          <a:lstStyle/>
          <a:p>
            <a:fld id="{EAE96549-2D17-4D23-87F2-79795A47FF7D}" type="slidenum">
              <a:rPr lang="en-GB" smtClean="0"/>
              <a:t>4</a:t>
            </a:fld>
            <a:endParaRPr lang="en-GB"/>
          </a:p>
        </p:txBody>
      </p:sp>
    </p:spTree>
    <p:extLst>
      <p:ext uri="{BB962C8B-B14F-4D97-AF65-F5344CB8AC3E}">
        <p14:creationId xmlns:p14="http://schemas.microsoft.com/office/powerpoint/2010/main" val="249161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A1303-A4D9-395A-BDBE-EAE41ECBB5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55064B-AFDD-EA3D-B2A2-B5404750BC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BDF009-9BBE-7AF2-2AC8-9B0FC9689A5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9F647AB-FF68-D008-EE35-F72A657D735F}"/>
              </a:ext>
            </a:extLst>
          </p:cNvPr>
          <p:cNvSpPr>
            <a:spLocks noGrp="1"/>
          </p:cNvSpPr>
          <p:nvPr>
            <p:ph type="sldNum" sz="quarter" idx="5"/>
          </p:nvPr>
        </p:nvSpPr>
        <p:spPr/>
        <p:txBody>
          <a:bodyPr/>
          <a:lstStyle/>
          <a:p>
            <a:fld id="{EAE96549-2D17-4D23-87F2-79795A47FF7D}" type="slidenum">
              <a:rPr lang="en-GB" smtClean="0"/>
              <a:t>5</a:t>
            </a:fld>
            <a:endParaRPr lang="en-GB"/>
          </a:p>
        </p:txBody>
      </p:sp>
    </p:spTree>
    <p:extLst>
      <p:ext uri="{BB962C8B-B14F-4D97-AF65-F5344CB8AC3E}">
        <p14:creationId xmlns:p14="http://schemas.microsoft.com/office/powerpoint/2010/main" val="4293462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9.jpeg"/><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5.jpe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image" Target="../media/image6.jpeg"/><Relationship Id="rId5" Type="http://schemas.openxmlformats.org/officeDocument/2006/relationships/image" Target="../media/image12.jpeg"/><Relationship Id="rId10" Type="http://schemas.openxmlformats.org/officeDocument/2006/relationships/image" Target="../media/image14.svg"/><Relationship Id="rId4" Type="http://schemas.openxmlformats.org/officeDocument/2006/relationships/image" Target="../media/image11.jpeg"/><Relationship Id="rId9"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8.jpeg"/><Relationship Id="rId3" Type="http://schemas.openxmlformats.org/officeDocument/2006/relationships/image" Target="../media/image1.png"/><Relationship Id="rId7" Type="http://schemas.openxmlformats.org/officeDocument/2006/relationships/image" Target="../media/image11.jpeg"/><Relationship Id="rId12"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16.png"/></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20.jpeg"/><Relationship Id="rId3" Type="http://schemas.openxmlformats.org/officeDocument/2006/relationships/image" Target="../media/image1.png"/><Relationship Id="rId7" Type="http://schemas.openxmlformats.org/officeDocument/2006/relationships/image" Target="../media/image11.jpeg"/><Relationship Id="rId12" Type="http://schemas.openxmlformats.org/officeDocument/2006/relationships/image" Target="../media/image6.jpeg"/><Relationship Id="rId2" Type="http://schemas.openxmlformats.org/officeDocument/2006/relationships/notesSlide" Target="../notesSlides/notesSlide2.xml"/><Relationship Id="rId16" Type="http://schemas.openxmlformats.org/officeDocument/2006/relationships/image" Target="../media/image8.jpeg"/><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19.jpeg"/><Relationship Id="rId5" Type="http://schemas.openxmlformats.org/officeDocument/2006/relationships/image" Target="../media/image4.png"/><Relationship Id="rId15" Type="http://schemas.openxmlformats.org/officeDocument/2006/relationships/image" Target="../media/image14.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17.jpe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22.jpeg"/><Relationship Id="rId3" Type="http://schemas.openxmlformats.org/officeDocument/2006/relationships/image" Target="../media/image1.png"/><Relationship Id="rId7" Type="http://schemas.openxmlformats.org/officeDocument/2006/relationships/image" Target="../media/image11.jpeg"/><Relationship Id="rId12" Type="http://schemas.openxmlformats.org/officeDocument/2006/relationships/image" Target="../media/image20.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21.jpeg"/><Relationship Id="rId5" Type="http://schemas.openxmlformats.org/officeDocument/2006/relationships/image" Target="../media/image4.png"/><Relationship Id="rId10" Type="http://schemas.openxmlformats.org/officeDocument/2006/relationships/image" Target="../media/image6.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2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FDA2B996-F0E0-1A3F-9947-892730713A2E}"/>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1D78D2C-4EFE-5D84-C569-8F0B037D6A46}"/>
              </a:ext>
            </a:extLst>
          </p:cNvPr>
          <p:cNvGraphicFramePr>
            <a:graphicFrameLocks noGrp="1"/>
          </p:cNvGraphicFramePr>
          <p:nvPr>
            <p:extLst>
              <p:ext uri="{D42A27DB-BD31-4B8C-83A1-F6EECF244321}">
                <p14:modId xmlns:p14="http://schemas.microsoft.com/office/powerpoint/2010/main" val="22421002"/>
              </p:ext>
            </p:extLst>
          </p:nvPr>
        </p:nvGraphicFramePr>
        <p:xfrm>
          <a:off x="2619793" y="598984"/>
          <a:ext cx="7964182" cy="6867659"/>
        </p:xfrm>
        <a:graphic>
          <a:graphicData uri="http://schemas.openxmlformats.org/drawingml/2006/table">
            <a:tbl>
              <a:tblPr/>
              <a:tblGrid>
                <a:gridCol w="1483577">
                  <a:extLst>
                    <a:ext uri="{9D8B030D-6E8A-4147-A177-3AD203B41FA5}">
                      <a16:colId xmlns:a16="http://schemas.microsoft.com/office/drawing/2014/main" val="20000"/>
                    </a:ext>
                  </a:extLst>
                </a:gridCol>
                <a:gridCol w="1668780">
                  <a:extLst>
                    <a:ext uri="{9D8B030D-6E8A-4147-A177-3AD203B41FA5}">
                      <a16:colId xmlns:a16="http://schemas.microsoft.com/office/drawing/2014/main" val="20001"/>
                    </a:ext>
                  </a:extLst>
                </a:gridCol>
                <a:gridCol w="1668780">
                  <a:extLst>
                    <a:ext uri="{9D8B030D-6E8A-4147-A177-3AD203B41FA5}">
                      <a16:colId xmlns:a16="http://schemas.microsoft.com/office/drawing/2014/main" val="20002"/>
                    </a:ext>
                  </a:extLst>
                </a:gridCol>
                <a:gridCol w="1550208">
                  <a:extLst>
                    <a:ext uri="{9D8B030D-6E8A-4147-A177-3AD203B41FA5}">
                      <a16:colId xmlns:a16="http://schemas.microsoft.com/office/drawing/2014/main" val="20003"/>
                    </a:ext>
                  </a:extLst>
                </a:gridCol>
                <a:gridCol w="1592837">
                  <a:extLst>
                    <a:ext uri="{9D8B030D-6E8A-4147-A177-3AD203B41FA5}">
                      <a16:colId xmlns:a16="http://schemas.microsoft.com/office/drawing/2014/main" val="20004"/>
                    </a:ext>
                  </a:extLst>
                </a:gridCol>
              </a:tblGrid>
              <a:tr h="75741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30/06/2025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02/07/2025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03/07/2025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a:solidFill>
                            <a:srgbClr val="000000"/>
                          </a:solidFill>
                          <a:latin typeface="DM Sans Bold"/>
                        </a:rPr>
                        <a:t>04/07/2025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43121">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JUNE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100" dirty="0">
                          <a:solidFill>
                            <a:srgbClr val="000000"/>
                          </a:solidFill>
                          <a:latin typeface="DM Sans"/>
                        </a:rPr>
                        <a:t>Drop-in appointments available for all enrolled participants </a:t>
                      </a:r>
                    </a:p>
                    <a:p>
                      <a:pPr algn="ctr">
                        <a:lnSpc>
                          <a:spcPts val="1515"/>
                        </a:lnSpc>
                      </a:pPr>
                      <a:endParaRPr lang="en-US" sz="1100" dirty="0">
                        <a:solidFill>
                          <a:srgbClr val="000000"/>
                        </a:solidFill>
                        <a:latin typeface="DM Sans"/>
                      </a:endParaRPr>
                    </a:p>
                    <a:p>
                      <a:pPr algn="ctr">
                        <a:lnSpc>
                          <a:spcPts val="1515"/>
                        </a:lnSpc>
                      </a:pPr>
                      <a:r>
                        <a:rPr lang="en-US" sz="1100" dirty="0">
                          <a:solidFill>
                            <a:srgbClr val="000000"/>
                          </a:solidFill>
                          <a:latin typeface="DM Sans"/>
                        </a:rPr>
                        <a:t>09:00-12:00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51373">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931606">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GB" sz="1100" dirty="0">
                          <a:latin typeface="DM Sans" pitchFamily="2" charset="0"/>
                        </a:rPr>
                        <a:t>Job Club with Anna</a:t>
                      </a:r>
                    </a:p>
                    <a:p>
                      <a:pPr algn="ctr">
                        <a:lnSpc>
                          <a:spcPts val="1515"/>
                        </a:lnSpc>
                        <a:defRPr/>
                      </a:pPr>
                      <a:r>
                        <a:rPr lang="en-GB" sz="1100" dirty="0">
                          <a:latin typeface="DM Sans" pitchFamily="2" charset="0"/>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US" sz="1050" b="0" dirty="0">
                          <a:solidFill>
                            <a:srgbClr val="000000"/>
                          </a:solidFill>
                          <a:latin typeface="DM Sans"/>
                        </a:rPr>
                        <a:t>Wellbeing walk</a:t>
                      </a:r>
                    </a:p>
                    <a:p>
                      <a:pPr algn="ctr"/>
                      <a:r>
                        <a:rPr lang="en-US" sz="1050" b="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43346">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endParaRPr lang="en-GB" sz="1100" dirty="0"/>
                    </a:p>
                    <a:p>
                      <a:pPr algn="ctr"/>
                      <a:r>
                        <a:rPr lang="en-GB" sz="1100" dirty="0"/>
                        <a:t>Self-Care: physical, mental and emotional wellbeing</a:t>
                      </a:r>
                    </a:p>
                    <a:p>
                      <a:pPr algn="ctr"/>
                      <a:r>
                        <a:rPr lang="en-GB" sz="1100" dirty="0"/>
                        <a:t>10:30-12:00 </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Job Searching</a:t>
                      </a:r>
                    </a:p>
                    <a:p>
                      <a:pPr algn="ctr"/>
                      <a:r>
                        <a:rPr lang="en-GB" sz="1100" dirty="0"/>
                        <a:t>10:30-12:00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7143002"/>
                  </a:ext>
                </a:extLst>
              </a:tr>
              <a:tr h="658724">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931606">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p>
                      <a:pPr algn="ctr">
                        <a:lnSpc>
                          <a:spcPts val="1515"/>
                        </a:lnSpc>
                      </a:pPr>
                      <a:endParaRPr lang="en-US" sz="12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t>Non-accredited course: Intro to Labouring</a:t>
                      </a:r>
                    </a:p>
                    <a:p>
                      <a:pPr algn="ctr"/>
                      <a:r>
                        <a:rPr lang="en-GB" sz="1100" dirty="0"/>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Basic IT skills</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850472">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2D8546C7-3971-B66D-E7E3-C469145CB448}"/>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0674AA9-B6C3-FEA6-46AC-4CF7D205B112}"/>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BD3556B-CB09-1D77-4FFB-352FD3E3D8CA}"/>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GB" sz="1000" dirty="0">
                  <a:solidFill>
                    <a:srgbClr val="FFFFFF"/>
                  </a:solidFill>
                  <a:latin typeface="DM Sans" pitchFamily="2" charset="0"/>
                </a:rPr>
                <a:t>Job Clubs offer general employment support, including writing CVs, disclosure letters and mock interviews, as well as an opportunity to discuss available job vacancies and applying to these.</a:t>
              </a: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FE69FEA6-088D-251C-D43B-D71C0324C412}"/>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22189596-403D-985D-E33A-B2A800F161DF}"/>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49A831BB-BEFB-3F83-3741-E87FEF39981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31771D8E-4866-0F63-626A-74FA4C1AF9FB}"/>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081967BF-C2A8-89F7-D27D-423BED30416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71B6639-0D61-837A-52A8-D70025D7055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C3515DE4-65FF-C2C8-B5F2-49F4D92C261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2E36EA33-527D-4C25-5537-F66542937F4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442AD08D-1E19-911D-DFEE-5B203385E70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35D724AD-90EF-8815-DA73-9CF0DBC5116A}"/>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JULY - WEEK 1</a:t>
            </a:r>
          </a:p>
        </p:txBody>
      </p:sp>
      <p:sp>
        <p:nvSpPr>
          <p:cNvPr id="70" name="TextBox 70">
            <a:extLst>
              <a:ext uri="{FF2B5EF4-FFF2-40B4-BE49-F238E27FC236}">
                <a16:creationId xmlns:a16="http://schemas.microsoft.com/office/drawing/2014/main" id="{92CFA0EB-0FEB-862D-5CDA-F9765F7E81E9}"/>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3BB6170C-8064-6A90-C442-91104A4C57CB}"/>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5D321C37-6B00-7C75-4E16-4F69C2FBCBFD}"/>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DEC71E4-AEB8-5F33-BE5B-F1D7906F1C3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7E3164FF-4C0E-6FEE-7A2E-9802854DEA3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909988CD-B28D-1A08-CDAE-CC53F776B97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AE0F9338-2ADA-29A3-440E-CC8C20647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FE93B3B3-1B72-BAC8-708C-74D03E77577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43" name="Group 65">
            <a:extLst>
              <a:ext uri="{FF2B5EF4-FFF2-40B4-BE49-F238E27FC236}">
                <a16:creationId xmlns:a16="http://schemas.microsoft.com/office/drawing/2014/main" id="{343CC15E-196B-F224-F3CC-BC35259C72F5}"/>
              </a:ext>
            </a:extLst>
          </p:cNvPr>
          <p:cNvGrpSpPr/>
          <p:nvPr/>
        </p:nvGrpSpPr>
        <p:grpSpPr>
          <a:xfrm>
            <a:off x="5448917" y="6330921"/>
            <a:ext cx="220832" cy="193228"/>
            <a:chOff x="0" y="0"/>
            <a:chExt cx="812800" cy="711200"/>
          </a:xfrm>
        </p:grpSpPr>
        <p:sp>
          <p:nvSpPr>
            <p:cNvPr id="44" name="Freeform 66">
              <a:extLst>
                <a:ext uri="{FF2B5EF4-FFF2-40B4-BE49-F238E27FC236}">
                  <a16:creationId xmlns:a16="http://schemas.microsoft.com/office/drawing/2014/main" id="{B1FCACA3-65CD-C659-AB9C-829B25F5CC4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42B84A73-BD21-100E-D274-66C36539CBD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0" name="Freeform 66">
            <a:extLst>
              <a:ext uri="{FF2B5EF4-FFF2-40B4-BE49-F238E27FC236}">
                <a16:creationId xmlns:a16="http://schemas.microsoft.com/office/drawing/2014/main" id="{C1EF1C72-6A4D-00BA-2807-FB8A61116DB6}"/>
              </a:ext>
            </a:extLst>
          </p:cNvPr>
          <p:cNvSpPr/>
          <p:nvPr/>
        </p:nvSpPr>
        <p:spPr>
          <a:xfrm>
            <a:off x="5457581" y="7223476"/>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6" name="Group 65">
            <a:extLst>
              <a:ext uri="{FF2B5EF4-FFF2-40B4-BE49-F238E27FC236}">
                <a16:creationId xmlns:a16="http://schemas.microsoft.com/office/drawing/2014/main" id="{420F3075-E647-3CD5-4A7E-D98570334D22}"/>
              </a:ext>
            </a:extLst>
          </p:cNvPr>
          <p:cNvGrpSpPr/>
          <p:nvPr/>
        </p:nvGrpSpPr>
        <p:grpSpPr>
          <a:xfrm>
            <a:off x="10258399" y="1937854"/>
            <a:ext cx="220832" cy="193228"/>
            <a:chOff x="0" y="0"/>
            <a:chExt cx="812800" cy="711200"/>
          </a:xfrm>
        </p:grpSpPr>
        <p:sp>
          <p:nvSpPr>
            <p:cNvPr id="8" name="Freeform 66">
              <a:extLst>
                <a:ext uri="{FF2B5EF4-FFF2-40B4-BE49-F238E27FC236}">
                  <a16:creationId xmlns:a16="http://schemas.microsoft.com/office/drawing/2014/main" id="{3864C512-CFB2-9C49-62EB-40D2D7B416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78189C87-0C09-A2F6-B4C7-6F9004BC86E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1" name="Freeform 63">
            <a:extLst>
              <a:ext uri="{FF2B5EF4-FFF2-40B4-BE49-F238E27FC236}">
                <a16:creationId xmlns:a16="http://schemas.microsoft.com/office/drawing/2014/main" id="{5995CABC-E106-1113-6F1C-1B46BA3B3008}"/>
              </a:ext>
            </a:extLst>
          </p:cNvPr>
          <p:cNvSpPr/>
          <p:nvPr/>
        </p:nvSpPr>
        <p:spPr>
          <a:xfrm>
            <a:off x="5308969" y="1912982"/>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E244E657-6C89-11B4-E183-DBA25768D939}"/>
              </a:ext>
            </a:extLst>
          </p:cNvPr>
          <p:cNvGrpSpPr/>
          <p:nvPr/>
        </p:nvGrpSpPr>
        <p:grpSpPr>
          <a:xfrm>
            <a:off x="7173124" y="7194090"/>
            <a:ext cx="220832" cy="193228"/>
            <a:chOff x="0" y="0"/>
            <a:chExt cx="812800" cy="711200"/>
          </a:xfrm>
        </p:grpSpPr>
        <p:sp>
          <p:nvSpPr>
            <p:cNvPr id="56" name="Freeform 66">
              <a:extLst>
                <a:ext uri="{FF2B5EF4-FFF2-40B4-BE49-F238E27FC236}">
                  <a16:creationId xmlns:a16="http://schemas.microsoft.com/office/drawing/2014/main" id="{5F1119A7-D7CE-083E-6C6D-BE120DA5E52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31531980-A7FF-E71E-FB57-54AACC3E2DC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C7962948-448A-7F06-E4F9-0C06A5FB5E5B}"/>
              </a:ext>
            </a:extLst>
          </p:cNvPr>
          <p:cNvSpPr/>
          <p:nvPr/>
        </p:nvSpPr>
        <p:spPr>
          <a:xfrm>
            <a:off x="8676332" y="185783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94" name="Picture 93" descr="Colorful ukuleles on display">
            <a:extLst>
              <a:ext uri="{FF2B5EF4-FFF2-40B4-BE49-F238E27FC236}">
                <a16:creationId xmlns:a16="http://schemas.microsoft.com/office/drawing/2014/main" id="{FCB58E99-AF35-8A27-A26E-034180629D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34872" y="6884231"/>
            <a:ext cx="564792" cy="373954"/>
          </a:xfrm>
          <a:prstGeom prst="rect">
            <a:avLst/>
          </a:prstGeom>
        </p:spPr>
      </p:pic>
      <p:grpSp>
        <p:nvGrpSpPr>
          <p:cNvPr id="95" name="Group 65">
            <a:extLst>
              <a:ext uri="{FF2B5EF4-FFF2-40B4-BE49-F238E27FC236}">
                <a16:creationId xmlns:a16="http://schemas.microsoft.com/office/drawing/2014/main" id="{BE31F31F-7297-9350-2114-DF1B44B14EB5}"/>
              </a:ext>
            </a:extLst>
          </p:cNvPr>
          <p:cNvGrpSpPr/>
          <p:nvPr/>
        </p:nvGrpSpPr>
        <p:grpSpPr>
          <a:xfrm>
            <a:off x="5485394" y="4739002"/>
            <a:ext cx="220832" cy="193228"/>
            <a:chOff x="0" y="0"/>
            <a:chExt cx="812800" cy="711200"/>
          </a:xfrm>
        </p:grpSpPr>
        <p:sp>
          <p:nvSpPr>
            <p:cNvPr id="96" name="Freeform 66">
              <a:extLst>
                <a:ext uri="{FF2B5EF4-FFF2-40B4-BE49-F238E27FC236}">
                  <a16:creationId xmlns:a16="http://schemas.microsoft.com/office/drawing/2014/main" id="{A29249A0-DB79-98B1-25C6-C4E338711B2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7" name="TextBox 67">
              <a:extLst>
                <a:ext uri="{FF2B5EF4-FFF2-40B4-BE49-F238E27FC236}">
                  <a16:creationId xmlns:a16="http://schemas.microsoft.com/office/drawing/2014/main" id="{50CBEA69-B16E-A1A0-B945-98874D0000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7" name="Group 65">
            <a:extLst>
              <a:ext uri="{FF2B5EF4-FFF2-40B4-BE49-F238E27FC236}">
                <a16:creationId xmlns:a16="http://schemas.microsoft.com/office/drawing/2014/main" id="{10C705BB-D120-A037-031D-20D38D5B0542}"/>
              </a:ext>
            </a:extLst>
          </p:cNvPr>
          <p:cNvGrpSpPr/>
          <p:nvPr/>
        </p:nvGrpSpPr>
        <p:grpSpPr>
          <a:xfrm>
            <a:off x="8707700" y="3526273"/>
            <a:ext cx="220832" cy="193228"/>
            <a:chOff x="0" y="0"/>
            <a:chExt cx="812800" cy="711200"/>
          </a:xfrm>
        </p:grpSpPr>
        <p:sp>
          <p:nvSpPr>
            <p:cNvPr id="21" name="Freeform 66">
              <a:extLst>
                <a:ext uri="{FF2B5EF4-FFF2-40B4-BE49-F238E27FC236}">
                  <a16:creationId xmlns:a16="http://schemas.microsoft.com/office/drawing/2014/main" id="{6C341CB6-E75B-D2C5-8F40-AC4983B1859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94327E43-A09D-2A89-5C08-F78899F53B7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3D6F993C-1E35-ED03-3BAC-6A8717A641EF}"/>
              </a:ext>
            </a:extLst>
          </p:cNvPr>
          <p:cNvGrpSpPr/>
          <p:nvPr/>
        </p:nvGrpSpPr>
        <p:grpSpPr>
          <a:xfrm>
            <a:off x="5488538" y="3490279"/>
            <a:ext cx="220832" cy="193228"/>
            <a:chOff x="0" y="0"/>
            <a:chExt cx="812800" cy="711200"/>
          </a:xfrm>
        </p:grpSpPr>
        <p:sp>
          <p:nvSpPr>
            <p:cNvPr id="28" name="Freeform 66">
              <a:extLst>
                <a:ext uri="{FF2B5EF4-FFF2-40B4-BE49-F238E27FC236}">
                  <a16:creationId xmlns:a16="http://schemas.microsoft.com/office/drawing/2014/main" id="{9AF46863-9D06-02E5-39DD-90394BE2D92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210E4A52-FCBE-0E47-BA8E-54C5C914D01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750E35FA-5F07-1A97-9487-A79CCC70F7B2}"/>
              </a:ext>
            </a:extLst>
          </p:cNvPr>
          <p:cNvGrpSpPr/>
          <p:nvPr/>
        </p:nvGrpSpPr>
        <p:grpSpPr>
          <a:xfrm>
            <a:off x="10233664" y="7166281"/>
            <a:ext cx="242972" cy="242972"/>
            <a:chOff x="0" y="0"/>
            <a:chExt cx="812800" cy="812800"/>
          </a:xfrm>
        </p:grpSpPr>
        <p:sp>
          <p:nvSpPr>
            <p:cNvPr id="105" name="Freeform 63">
              <a:extLst>
                <a:ext uri="{FF2B5EF4-FFF2-40B4-BE49-F238E27FC236}">
                  <a16:creationId xmlns:a16="http://schemas.microsoft.com/office/drawing/2014/main" id="{108FAAF3-EAEB-42EB-2B08-080CAFEA2EE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27748023-3D91-40EA-B434-4E7CEF287D8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3" name="Group 65">
            <a:extLst>
              <a:ext uri="{FF2B5EF4-FFF2-40B4-BE49-F238E27FC236}">
                <a16:creationId xmlns:a16="http://schemas.microsoft.com/office/drawing/2014/main" id="{6C79B541-8AF4-6D89-492F-C096DBC9B66B}"/>
              </a:ext>
            </a:extLst>
          </p:cNvPr>
          <p:cNvGrpSpPr/>
          <p:nvPr/>
        </p:nvGrpSpPr>
        <p:grpSpPr>
          <a:xfrm>
            <a:off x="10257974" y="3519169"/>
            <a:ext cx="220832" cy="193228"/>
            <a:chOff x="0" y="0"/>
            <a:chExt cx="812800" cy="711200"/>
          </a:xfrm>
        </p:grpSpPr>
        <p:sp>
          <p:nvSpPr>
            <p:cNvPr id="35" name="Freeform 66">
              <a:extLst>
                <a:ext uri="{FF2B5EF4-FFF2-40B4-BE49-F238E27FC236}">
                  <a16:creationId xmlns:a16="http://schemas.microsoft.com/office/drawing/2014/main" id="{59441DB9-2598-DBA1-F9A5-132953B8F3C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A5B8439D-89FF-3843-EDD8-E76BEB42A07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E06CDE4C-CABB-E1E2-EDC2-264548F5E87E}"/>
              </a:ext>
            </a:extLst>
          </p:cNvPr>
          <p:cNvGrpSpPr/>
          <p:nvPr/>
        </p:nvGrpSpPr>
        <p:grpSpPr>
          <a:xfrm>
            <a:off x="10275674" y="4739002"/>
            <a:ext cx="220832" cy="193228"/>
            <a:chOff x="0" y="0"/>
            <a:chExt cx="812800" cy="711200"/>
          </a:xfrm>
        </p:grpSpPr>
        <p:sp>
          <p:nvSpPr>
            <p:cNvPr id="42" name="Freeform 66">
              <a:extLst>
                <a:ext uri="{FF2B5EF4-FFF2-40B4-BE49-F238E27FC236}">
                  <a16:creationId xmlns:a16="http://schemas.microsoft.com/office/drawing/2014/main" id="{1C8BEE7A-E58B-23F9-5BC4-84A85E9F1EC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DB32D6D3-7484-6A82-0FD6-530725FAC00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13" name="Freeform 66">
            <a:extLst>
              <a:ext uri="{FF2B5EF4-FFF2-40B4-BE49-F238E27FC236}">
                <a16:creationId xmlns:a16="http://schemas.microsoft.com/office/drawing/2014/main" id="{73C1A699-FCD3-842E-F005-9AE6F0C05784}"/>
              </a:ext>
            </a:extLst>
          </p:cNvPr>
          <p:cNvSpPr/>
          <p:nvPr/>
        </p:nvSpPr>
        <p:spPr>
          <a:xfrm>
            <a:off x="7177431" y="476632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4" name="Freeform 66">
            <a:extLst>
              <a:ext uri="{FF2B5EF4-FFF2-40B4-BE49-F238E27FC236}">
                <a16:creationId xmlns:a16="http://schemas.microsoft.com/office/drawing/2014/main" id="{DABCBF40-5233-76C8-04E7-5EE8398AC7C6}"/>
              </a:ext>
            </a:extLst>
          </p:cNvPr>
          <p:cNvSpPr/>
          <p:nvPr/>
        </p:nvSpPr>
        <p:spPr>
          <a:xfrm>
            <a:off x="8707700" y="7191676"/>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37" name="Picture 36" descr="Assorted colorful toy blocks">
            <a:extLst>
              <a:ext uri="{FF2B5EF4-FFF2-40B4-BE49-F238E27FC236}">
                <a16:creationId xmlns:a16="http://schemas.microsoft.com/office/drawing/2014/main" id="{9F2A3D29-F8BE-CC1C-95C2-401A0954B772}"/>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09200" y="6254061"/>
            <a:ext cx="520476" cy="346949"/>
          </a:xfrm>
          <a:prstGeom prst="rect">
            <a:avLst/>
          </a:prstGeom>
        </p:spPr>
      </p:pic>
      <p:pic>
        <p:nvPicPr>
          <p:cNvPr id="58" name="Picture 57" descr="People working on computers">
            <a:extLst>
              <a:ext uri="{FF2B5EF4-FFF2-40B4-BE49-F238E27FC236}">
                <a16:creationId xmlns:a16="http://schemas.microsoft.com/office/drawing/2014/main" id="{FA7CB153-944D-1D08-86BC-AE0BDBAC383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20481" y="4493294"/>
            <a:ext cx="607356" cy="404864"/>
          </a:xfrm>
          <a:prstGeom prst="rect">
            <a:avLst/>
          </a:prstGeom>
        </p:spPr>
      </p:pic>
      <p:pic>
        <p:nvPicPr>
          <p:cNvPr id="60" name="Picture 59" descr="Hands typing on laptop">
            <a:extLst>
              <a:ext uri="{FF2B5EF4-FFF2-40B4-BE49-F238E27FC236}">
                <a16:creationId xmlns:a16="http://schemas.microsoft.com/office/drawing/2014/main" id="{E20B152A-91DD-B235-A4A9-E00F4D93F6A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70892" y="4621849"/>
            <a:ext cx="727303" cy="337699"/>
          </a:xfrm>
          <a:prstGeom prst="rect">
            <a:avLst/>
          </a:prstGeom>
        </p:spPr>
      </p:pic>
      <p:sp>
        <p:nvSpPr>
          <p:cNvPr id="61" name="Freeform 66">
            <a:extLst>
              <a:ext uri="{FF2B5EF4-FFF2-40B4-BE49-F238E27FC236}">
                <a16:creationId xmlns:a16="http://schemas.microsoft.com/office/drawing/2014/main" id="{EB73C045-BA50-31AF-4859-B82C3D329258}"/>
              </a:ext>
            </a:extLst>
          </p:cNvPr>
          <p:cNvSpPr/>
          <p:nvPr/>
        </p:nvSpPr>
        <p:spPr>
          <a:xfrm>
            <a:off x="8704418" y="476632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75" name="Picture 74" descr="Watercolor palette">
            <a:extLst>
              <a:ext uri="{FF2B5EF4-FFF2-40B4-BE49-F238E27FC236}">
                <a16:creationId xmlns:a16="http://schemas.microsoft.com/office/drawing/2014/main" id="{384547E0-2BCF-557A-D6F9-96687C7EA1F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57598" y="3430314"/>
            <a:ext cx="482558" cy="321705"/>
          </a:xfrm>
          <a:prstGeom prst="rect">
            <a:avLst/>
          </a:prstGeom>
        </p:spPr>
      </p:pic>
      <p:pic>
        <p:nvPicPr>
          <p:cNvPr id="12" name="Picture 11" descr="Men working at the port">
            <a:extLst>
              <a:ext uri="{FF2B5EF4-FFF2-40B4-BE49-F238E27FC236}">
                <a16:creationId xmlns:a16="http://schemas.microsoft.com/office/drawing/2014/main" id="{4998B1F5-B026-B9FE-0493-ACF4BE221D4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56268" y="6804471"/>
            <a:ext cx="720843" cy="480801"/>
          </a:xfrm>
          <a:prstGeom prst="rect">
            <a:avLst/>
          </a:prstGeom>
        </p:spPr>
      </p:pic>
      <p:pic>
        <p:nvPicPr>
          <p:cNvPr id="15" name="Picture 14" descr="Mobile phone and text message bubbles">
            <a:extLst>
              <a:ext uri="{FF2B5EF4-FFF2-40B4-BE49-F238E27FC236}">
                <a16:creationId xmlns:a16="http://schemas.microsoft.com/office/drawing/2014/main" id="{2CB4320A-B12D-72A4-2706-8FE9377AA9F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76428" y="6794590"/>
            <a:ext cx="719491" cy="479660"/>
          </a:xfrm>
          <a:prstGeom prst="rect">
            <a:avLst/>
          </a:prstGeom>
        </p:spPr>
      </p:pic>
      <p:pic>
        <p:nvPicPr>
          <p:cNvPr id="9" name="Picture 8" descr="A blue and white sign with white text&#10;&#10;AI-generated content may be incorrect.">
            <a:extLst>
              <a:ext uri="{FF2B5EF4-FFF2-40B4-BE49-F238E27FC236}">
                <a16:creationId xmlns:a16="http://schemas.microsoft.com/office/drawing/2014/main" id="{49479DA7-0DBD-FCEC-8130-DBEB06B0EBF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594592" y="78442"/>
            <a:ext cx="1608715" cy="445099"/>
          </a:xfrm>
          <a:prstGeom prst="rect">
            <a:avLst/>
          </a:prstGeom>
        </p:spPr>
      </p:pic>
    </p:spTree>
    <p:extLst>
      <p:ext uri="{BB962C8B-B14F-4D97-AF65-F5344CB8AC3E}">
        <p14:creationId xmlns:p14="http://schemas.microsoft.com/office/powerpoint/2010/main" val="426008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B4D0F6FD-D2D1-5D0F-9163-F10D40E9B9C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D84512-32CD-D587-946D-F9D654E30FF1}"/>
              </a:ext>
            </a:extLst>
          </p:cNvPr>
          <p:cNvGraphicFramePr>
            <a:graphicFrameLocks noGrp="1"/>
          </p:cNvGraphicFramePr>
          <p:nvPr>
            <p:extLst>
              <p:ext uri="{D42A27DB-BD31-4B8C-83A1-F6EECF244321}">
                <p14:modId xmlns:p14="http://schemas.microsoft.com/office/powerpoint/2010/main" val="3379756024"/>
              </p:ext>
            </p:extLst>
          </p:nvPr>
        </p:nvGraphicFramePr>
        <p:xfrm>
          <a:off x="2619793" y="598983"/>
          <a:ext cx="7964182" cy="6861251"/>
        </p:xfrm>
        <a:graphic>
          <a:graphicData uri="http://schemas.openxmlformats.org/drawingml/2006/table">
            <a:tbl>
              <a:tblPr/>
              <a:tblGrid>
                <a:gridCol w="1449287">
                  <a:extLst>
                    <a:ext uri="{9D8B030D-6E8A-4147-A177-3AD203B41FA5}">
                      <a16:colId xmlns:a16="http://schemas.microsoft.com/office/drawing/2014/main" val="20000"/>
                    </a:ext>
                  </a:extLst>
                </a:gridCol>
                <a:gridCol w="1611630">
                  <a:extLst>
                    <a:ext uri="{9D8B030D-6E8A-4147-A177-3AD203B41FA5}">
                      <a16:colId xmlns:a16="http://schemas.microsoft.com/office/drawing/2014/main" val="20001"/>
                    </a:ext>
                  </a:extLst>
                </a:gridCol>
                <a:gridCol w="1874520">
                  <a:extLst>
                    <a:ext uri="{9D8B030D-6E8A-4147-A177-3AD203B41FA5}">
                      <a16:colId xmlns:a16="http://schemas.microsoft.com/office/drawing/2014/main" val="20002"/>
                    </a:ext>
                  </a:extLst>
                </a:gridCol>
                <a:gridCol w="1588770">
                  <a:extLst>
                    <a:ext uri="{9D8B030D-6E8A-4147-A177-3AD203B41FA5}">
                      <a16:colId xmlns:a16="http://schemas.microsoft.com/office/drawing/2014/main" val="20003"/>
                    </a:ext>
                  </a:extLst>
                </a:gridCol>
                <a:gridCol w="1439975">
                  <a:extLst>
                    <a:ext uri="{9D8B030D-6E8A-4147-A177-3AD203B41FA5}">
                      <a16:colId xmlns:a16="http://schemas.microsoft.com/office/drawing/2014/main" val="20004"/>
                    </a:ext>
                  </a:extLst>
                </a:gridCol>
              </a:tblGrid>
              <a:tr h="787316">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07/07/2025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08/07/2025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09/07/2025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10/07/2025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723527">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77092">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884052">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algn="ctr">
                        <a:lnSpc>
                          <a:spcPts val="1515"/>
                        </a:lnSpc>
                        <a:defRPr/>
                      </a:pPr>
                      <a:r>
                        <a:rPr lang="en-GB" sz="1100" dirty="0">
                          <a:latin typeface="DM Sans" pitchFamily="2" charset="0"/>
                        </a:rPr>
                        <a:t>Ready, Steady, Cook</a:t>
                      </a:r>
                    </a:p>
                    <a:p>
                      <a:pPr algn="ctr">
                        <a:lnSpc>
                          <a:spcPts val="1515"/>
                        </a:lnSpc>
                        <a:defRPr/>
                      </a:pPr>
                      <a:r>
                        <a:rPr lang="en-GB" sz="1100" dirty="0">
                          <a:latin typeface="DM Sans" pitchFamily="2" charset="0"/>
                        </a:rPr>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r>
                        <a:rPr lang="en-US" sz="1100" b="1" dirty="0">
                          <a:solidFill>
                            <a:srgbClr val="000000"/>
                          </a:solidFill>
                          <a:latin typeface="DM Sans"/>
                        </a:rPr>
                        <a:t>18-29 only sessions</a:t>
                      </a:r>
                    </a:p>
                    <a:p>
                      <a:pPr algn="ctr"/>
                      <a:endParaRPr lang="en-US" sz="1050" b="1" dirty="0">
                        <a:solidFill>
                          <a:srgbClr val="000000"/>
                        </a:solidFill>
                        <a:latin typeface="DM Sans"/>
                      </a:endParaRPr>
                    </a:p>
                    <a:p>
                      <a:pPr algn="ctr"/>
                      <a:r>
                        <a:rPr lang="en-US" sz="1050" b="0" dirty="0">
                          <a:solidFill>
                            <a:srgbClr val="000000"/>
                          </a:solidFill>
                          <a:latin typeface="DM Sans"/>
                        </a:rPr>
                        <a:t>CV Writing</a:t>
                      </a:r>
                    </a:p>
                    <a:p>
                      <a:pPr algn="ctr"/>
                      <a:r>
                        <a:rPr lang="en-US" sz="1050" b="0" dirty="0">
                          <a:solidFill>
                            <a:srgbClr val="000000"/>
                          </a:solidFill>
                          <a:latin typeface="DM Sans"/>
                        </a:rPr>
                        <a:t>10:30-11:00</a:t>
                      </a:r>
                    </a:p>
                    <a:p>
                      <a:pPr algn="ctr"/>
                      <a:endParaRPr lang="en-US" sz="1050" b="0" dirty="0">
                        <a:solidFill>
                          <a:srgbClr val="000000"/>
                        </a:solidFill>
                        <a:latin typeface="DM Sans"/>
                      </a:endParaRPr>
                    </a:p>
                    <a:p>
                      <a:pPr algn="ctr"/>
                      <a:r>
                        <a:rPr lang="en-US" sz="1050" b="0" dirty="0">
                          <a:solidFill>
                            <a:srgbClr val="000000"/>
                          </a:solidFill>
                          <a:latin typeface="DM Sans"/>
                        </a:rPr>
                        <a:t>Mock interviews</a:t>
                      </a:r>
                    </a:p>
                    <a:p>
                      <a:pPr algn="ctr"/>
                      <a:r>
                        <a:rPr lang="en-US" sz="1050" b="0" dirty="0">
                          <a:solidFill>
                            <a:srgbClr val="000000"/>
                          </a:solidFill>
                          <a:latin typeface="DM Sans"/>
                        </a:rPr>
                        <a:t>11:00-12:00</a:t>
                      </a:r>
                    </a:p>
                    <a:p>
                      <a:pPr algn="ctr"/>
                      <a:endParaRPr lang="en-US" sz="1050" b="0" dirty="0">
                        <a:solidFill>
                          <a:srgbClr val="000000"/>
                        </a:solidFill>
                        <a:latin typeface="DM Sans"/>
                      </a:endParaRPr>
                    </a:p>
                    <a:p>
                      <a:pPr algn="ctr"/>
                      <a:r>
                        <a:rPr lang="en-US" sz="1050" b="0" dirty="0">
                          <a:solidFill>
                            <a:srgbClr val="000000"/>
                          </a:solidFill>
                          <a:latin typeface="DM Sans"/>
                        </a:rPr>
                        <a:t>Digital College</a:t>
                      </a:r>
                    </a:p>
                    <a:p>
                      <a:pPr algn="ctr"/>
                      <a:r>
                        <a:rPr lang="en-US" sz="1050" b="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78395">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684733">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823836">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00" dirty="0" err="1">
                          <a:solidFill>
                            <a:srgbClr val="000000"/>
                          </a:solidFill>
                          <a:latin typeface="DM Sans"/>
                        </a:rPr>
                        <a:t>Axess</a:t>
                      </a:r>
                      <a:r>
                        <a:rPr lang="en-US" sz="1000" dirty="0">
                          <a:solidFill>
                            <a:srgbClr val="000000"/>
                          </a:solidFill>
                          <a:latin typeface="DM Sans"/>
                        </a:rPr>
                        <a:t>: taking care of my sexual health</a:t>
                      </a:r>
                    </a:p>
                    <a:p>
                      <a:pPr algn="ctr">
                        <a:lnSpc>
                          <a:spcPts val="1515"/>
                        </a:lnSpc>
                      </a:pPr>
                      <a:r>
                        <a:rPr lang="en-US" sz="1000" dirty="0">
                          <a:solidFill>
                            <a:srgbClr val="000000"/>
                          </a:solidFill>
                          <a:latin typeface="DM Sans"/>
                        </a:rPr>
                        <a:t>11:00-15:00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DWP</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984882">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t>Non-accredited course: Intro to Labouring</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Hub newsletter</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1:00-3:00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D26546DF-8499-350B-6262-CA630F96BDF7}"/>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AA4FD81-8713-602B-4FEB-1E664A0EAE4E}"/>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06898219-658A-A959-2FA7-DBBFB7746691}"/>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US" sz="1000" dirty="0">
                  <a:solidFill>
                    <a:schemeClr val="bg1"/>
                  </a:solidFill>
                  <a:latin typeface="DM Sans" pitchFamily="2" charset="0"/>
                </a:rPr>
                <a:t>Art and music sessions offer participants to engage with new activities and help them find positive ways of spending time. Guest speakers will share their own stories, including lived experience, and help participants find more hope, optimism, motivation. Music sessions are guided by musicians and support participants in learning how to play different instruments.</a:t>
              </a:r>
              <a:endParaRPr lang="en-GB" sz="1000" dirty="0">
                <a:solidFill>
                  <a:srgbClr val="FFFFFF"/>
                </a:solidFill>
                <a:latin typeface="DM Sans" pitchFamily="2" charset="0"/>
              </a:endParaRPr>
            </a:p>
            <a:p>
              <a:pPr algn="ctr">
                <a:lnSpc>
                  <a:spcPts val="2379"/>
                </a:lnSpc>
              </a:pP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8411AC50-867B-D4D2-06FC-126971FCCCE7}"/>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A9E0F4AF-C268-2538-4CF3-3A5EA0371BDA}"/>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CC16B50D-9E6B-8DA7-B602-05DA408582B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FDEB3E4D-5C98-3F3B-5817-7F7E9FB349A4}"/>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4A96B160-C5CC-81D1-DB2D-FF717E8A832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4A73589-ADF8-0265-0239-B00D81D7AAC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49747471-1EF7-9F44-9CB2-994409FA70F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C0A1D735-1A32-F64A-6054-4A0C88E403E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1476188F-759B-F7A5-8780-C4DE3EFD111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9068F688-2A17-62F8-0D60-34CAE308E89C}"/>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JULY - WEEK 2</a:t>
            </a:r>
          </a:p>
        </p:txBody>
      </p:sp>
      <p:sp>
        <p:nvSpPr>
          <p:cNvPr id="70" name="TextBox 70">
            <a:extLst>
              <a:ext uri="{FF2B5EF4-FFF2-40B4-BE49-F238E27FC236}">
                <a16:creationId xmlns:a16="http://schemas.microsoft.com/office/drawing/2014/main" id="{3D34B413-E45A-6A56-9A22-105E6E70B2C0}"/>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1528EDD9-AC17-0F1A-8801-131C5BFF639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9D5F6CA9-DD8A-69B1-67A3-15A9071B8BB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261BB34-74BF-13DD-EA07-8A6370715D98}"/>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66F7CBC9-876A-FE61-B5E3-2F2DB5C6F697}"/>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4836AC8C-030E-A4B9-8250-2D1BF5940F9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26FE4D66-8926-1A87-4CAF-3E530F768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265BEE43-A9B4-D006-539F-8AC38CD9E4C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9086BEEF-7D31-3A41-93AF-27A0880FF21E}"/>
              </a:ext>
            </a:extLst>
          </p:cNvPr>
          <p:cNvGrpSpPr/>
          <p:nvPr/>
        </p:nvGrpSpPr>
        <p:grpSpPr>
          <a:xfrm>
            <a:off x="5380567" y="4690826"/>
            <a:ext cx="220832" cy="193228"/>
            <a:chOff x="0" y="0"/>
            <a:chExt cx="812800" cy="711200"/>
          </a:xfrm>
        </p:grpSpPr>
        <p:sp>
          <p:nvSpPr>
            <p:cNvPr id="38" name="Freeform 66">
              <a:extLst>
                <a:ext uri="{FF2B5EF4-FFF2-40B4-BE49-F238E27FC236}">
                  <a16:creationId xmlns:a16="http://schemas.microsoft.com/office/drawing/2014/main" id="{57A6BD03-2A52-7C86-6B05-64DD68AA65B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BB4E3513-8C8A-9AC4-B884-BEC0DF1FC9F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50" name="Freeform 66">
            <a:extLst>
              <a:ext uri="{FF2B5EF4-FFF2-40B4-BE49-F238E27FC236}">
                <a16:creationId xmlns:a16="http://schemas.microsoft.com/office/drawing/2014/main" id="{FD5E966C-4779-3DE7-F842-D8743E158DF7}"/>
              </a:ext>
            </a:extLst>
          </p:cNvPr>
          <p:cNvSpPr/>
          <p:nvPr/>
        </p:nvSpPr>
        <p:spPr>
          <a:xfrm>
            <a:off x="5396202" y="7178847"/>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2" name="Group 65">
            <a:extLst>
              <a:ext uri="{FF2B5EF4-FFF2-40B4-BE49-F238E27FC236}">
                <a16:creationId xmlns:a16="http://schemas.microsoft.com/office/drawing/2014/main" id="{8F340680-1FD6-6114-50D3-C1A9D922E0EA}"/>
              </a:ext>
            </a:extLst>
          </p:cNvPr>
          <p:cNvGrpSpPr/>
          <p:nvPr/>
        </p:nvGrpSpPr>
        <p:grpSpPr>
          <a:xfrm>
            <a:off x="3748448" y="7174825"/>
            <a:ext cx="220832" cy="193228"/>
            <a:chOff x="0" y="0"/>
            <a:chExt cx="812800" cy="711200"/>
          </a:xfrm>
        </p:grpSpPr>
        <p:sp>
          <p:nvSpPr>
            <p:cNvPr id="53" name="Freeform 66">
              <a:extLst>
                <a:ext uri="{FF2B5EF4-FFF2-40B4-BE49-F238E27FC236}">
                  <a16:creationId xmlns:a16="http://schemas.microsoft.com/office/drawing/2014/main" id="{A3D0DF7A-ED5E-F89F-0A31-60EF7CF770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0BBBA2F-8429-FF4E-AF62-E6ED1E4F96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0E28DEE5-116D-D107-346C-91584877F987}"/>
              </a:ext>
            </a:extLst>
          </p:cNvPr>
          <p:cNvGrpSpPr/>
          <p:nvPr/>
        </p:nvGrpSpPr>
        <p:grpSpPr>
          <a:xfrm>
            <a:off x="10269980" y="1912982"/>
            <a:ext cx="220832" cy="193228"/>
            <a:chOff x="0" y="0"/>
            <a:chExt cx="812800" cy="711200"/>
          </a:xfrm>
        </p:grpSpPr>
        <p:sp>
          <p:nvSpPr>
            <p:cNvPr id="8" name="Freeform 66">
              <a:extLst>
                <a:ext uri="{FF2B5EF4-FFF2-40B4-BE49-F238E27FC236}">
                  <a16:creationId xmlns:a16="http://schemas.microsoft.com/office/drawing/2014/main" id="{3083F7C1-4632-9CBA-F4A3-4DBB8AFEFAB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C985E44B-C144-0E57-EBE5-EFD6353105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B68C14F-9713-EC39-738F-B8CDC96C4D35}"/>
              </a:ext>
            </a:extLst>
          </p:cNvPr>
          <p:cNvGrpSpPr/>
          <p:nvPr/>
        </p:nvGrpSpPr>
        <p:grpSpPr>
          <a:xfrm>
            <a:off x="3792574" y="1833205"/>
            <a:ext cx="220832" cy="193228"/>
            <a:chOff x="0" y="0"/>
            <a:chExt cx="812800" cy="711200"/>
          </a:xfrm>
        </p:grpSpPr>
        <p:sp>
          <p:nvSpPr>
            <p:cNvPr id="15" name="Freeform 66">
              <a:extLst>
                <a:ext uri="{FF2B5EF4-FFF2-40B4-BE49-F238E27FC236}">
                  <a16:creationId xmlns:a16="http://schemas.microsoft.com/office/drawing/2014/main" id="{970851E5-D0AC-7BE2-26FD-2BC52D47524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8CA9D9A-BE0C-FF72-44C8-C1FC9E9CEF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DB05508E-9CCC-6220-1FE3-A1144C880A65}"/>
              </a:ext>
            </a:extLst>
          </p:cNvPr>
          <p:cNvGrpSpPr/>
          <p:nvPr/>
        </p:nvGrpSpPr>
        <p:grpSpPr>
          <a:xfrm>
            <a:off x="3758069" y="5385190"/>
            <a:ext cx="220832" cy="193228"/>
            <a:chOff x="0" y="0"/>
            <a:chExt cx="812800" cy="711200"/>
          </a:xfrm>
        </p:grpSpPr>
        <p:sp>
          <p:nvSpPr>
            <p:cNvPr id="19" name="Freeform 66">
              <a:extLst>
                <a:ext uri="{FF2B5EF4-FFF2-40B4-BE49-F238E27FC236}">
                  <a16:creationId xmlns:a16="http://schemas.microsoft.com/office/drawing/2014/main" id="{6AF80ED6-874A-F65D-4FE1-68AAAB5E317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77E0ECDA-D62F-529A-736E-1CC347A48EA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C26C8BCF-854B-3860-C4E8-65C5C1853AAA}"/>
              </a:ext>
            </a:extLst>
          </p:cNvPr>
          <p:cNvSpPr/>
          <p:nvPr/>
        </p:nvSpPr>
        <p:spPr>
          <a:xfrm>
            <a:off x="7245966" y="1781393"/>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6255199-B35F-58CA-5BB2-9D01F3185805}"/>
              </a:ext>
            </a:extLst>
          </p:cNvPr>
          <p:cNvSpPr/>
          <p:nvPr/>
        </p:nvSpPr>
        <p:spPr>
          <a:xfrm>
            <a:off x="5396202" y="1800697"/>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075825D2-407C-DAC1-1F84-5B69E7726993}"/>
              </a:ext>
            </a:extLst>
          </p:cNvPr>
          <p:cNvGrpSpPr/>
          <p:nvPr/>
        </p:nvGrpSpPr>
        <p:grpSpPr>
          <a:xfrm>
            <a:off x="7251437" y="7210255"/>
            <a:ext cx="220832" cy="193228"/>
            <a:chOff x="0" y="0"/>
            <a:chExt cx="812800" cy="711200"/>
          </a:xfrm>
        </p:grpSpPr>
        <p:sp>
          <p:nvSpPr>
            <p:cNvPr id="56" name="Freeform 66">
              <a:extLst>
                <a:ext uri="{FF2B5EF4-FFF2-40B4-BE49-F238E27FC236}">
                  <a16:creationId xmlns:a16="http://schemas.microsoft.com/office/drawing/2014/main" id="{31E252E1-C23A-70D6-672C-6D8F1471EE5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CA851556-96B9-345C-B2F6-E4A0DFF585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DB69825E-0771-3BB6-690B-6D99EE827CB0}"/>
              </a:ext>
            </a:extLst>
          </p:cNvPr>
          <p:cNvSpPr/>
          <p:nvPr/>
        </p:nvSpPr>
        <p:spPr>
          <a:xfrm>
            <a:off x="8820596" y="1800697"/>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9" name="Picture 28" descr="A close up of a logo&#10;&#10;Description automatically generated">
            <a:extLst>
              <a:ext uri="{FF2B5EF4-FFF2-40B4-BE49-F238E27FC236}">
                <a16:creationId xmlns:a16="http://schemas.microsoft.com/office/drawing/2014/main" id="{12B219C8-F343-C9A5-DF6F-AFED69DC27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grpSp>
        <p:nvGrpSpPr>
          <p:cNvPr id="90" name="Group 65">
            <a:extLst>
              <a:ext uri="{FF2B5EF4-FFF2-40B4-BE49-F238E27FC236}">
                <a16:creationId xmlns:a16="http://schemas.microsoft.com/office/drawing/2014/main" id="{6F310A26-CE8F-2BDA-0BA8-6CB505FA2370}"/>
              </a:ext>
            </a:extLst>
          </p:cNvPr>
          <p:cNvGrpSpPr/>
          <p:nvPr/>
        </p:nvGrpSpPr>
        <p:grpSpPr>
          <a:xfrm>
            <a:off x="10251421" y="5351117"/>
            <a:ext cx="220832" cy="193228"/>
            <a:chOff x="0" y="0"/>
            <a:chExt cx="812800" cy="711200"/>
          </a:xfrm>
        </p:grpSpPr>
        <p:sp>
          <p:nvSpPr>
            <p:cNvPr id="91" name="Freeform 66">
              <a:extLst>
                <a:ext uri="{FF2B5EF4-FFF2-40B4-BE49-F238E27FC236}">
                  <a16:creationId xmlns:a16="http://schemas.microsoft.com/office/drawing/2014/main" id="{BBED8B25-A90E-1E9A-7A3F-B72ED3E670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6DD85465-1CCF-A9C0-8100-76391D1EE3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2" name="Group 65">
            <a:extLst>
              <a:ext uri="{FF2B5EF4-FFF2-40B4-BE49-F238E27FC236}">
                <a16:creationId xmlns:a16="http://schemas.microsoft.com/office/drawing/2014/main" id="{4573FFFC-9067-6B2E-E4EF-562F56EE374B}"/>
              </a:ext>
            </a:extLst>
          </p:cNvPr>
          <p:cNvGrpSpPr/>
          <p:nvPr/>
        </p:nvGrpSpPr>
        <p:grpSpPr>
          <a:xfrm>
            <a:off x="7281404" y="6237822"/>
            <a:ext cx="220832" cy="193228"/>
            <a:chOff x="0" y="0"/>
            <a:chExt cx="812800" cy="711200"/>
          </a:xfrm>
        </p:grpSpPr>
        <p:sp>
          <p:nvSpPr>
            <p:cNvPr id="24" name="Freeform 66">
              <a:extLst>
                <a:ext uri="{FF2B5EF4-FFF2-40B4-BE49-F238E27FC236}">
                  <a16:creationId xmlns:a16="http://schemas.microsoft.com/office/drawing/2014/main" id="{E544FB5E-6961-3976-AD42-DE660C8B231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213D26B1-4AF4-9A03-A0F1-62042F02F4B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hairs in a cinema">
            <a:extLst>
              <a:ext uri="{FF2B5EF4-FFF2-40B4-BE49-F238E27FC236}">
                <a16:creationId xmlns:a16="http://schemas.microsoft.com/office/drawing/2014/main" id="{C0F52252-4A9B-2908-8F7E-54A5B0379A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94" name="Picture 93" descr="Colorful ukuleles on display">
            <a:extLst>
              <a:ext uri="{FF2B5EF4-FFF2-40B4-BE49-F238E27FC236}">
                <a16:creationId xmlns:a16="http://schemas.microsoft.com/office/drawing/2014/main" id="{7EA7F4CB-814A-4905-3D3B-A69F729270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01872" y="6860707"/>
            <a:ext cx="564792" cy="373954"/>
          </a:xfrm>
          <a:prstGeom prst="rect">
            <a:avLst/>
          </a:prstGeom>
        </p:spPr>
      </p:pic>
      <p:grpSp>
        <p:nvGrpSpPr>
          <p:cNvPr id="17" name="Group 65">
            <a:extLst>
              <a:ext uri="{FF2B5EF4-FFF2-40B4-BE49-F238E27FC236}">
                <a16:creationId xmlns:a16="http://schemas.microsoft.com/office/drawing/2014/main" id="{935B226A-F5AC-508E-858A-D481545D0097}"/>
              </a:ext>
            </a:extLst>
          </p:cNvPr>
          <p:cNvGrpSpPr/>
          <p:nvPr/>
        </p:nvGrpSpPr>
        <p:grpSpPr>
          <a:xfrm>
            <a:off x="8828466" y="4690826"/>
            <a:ext cx="220832" cy="193228"/>
            <a:chOff x="0" y="0"/>
            <a:chExt cx="812800" cy="711200"/>
          </a:xfrm>
        </p:grpSpPr>
        <p:sp>
          <p:nvSpPr>
            <p:cNvPr id="21" name="Freeform 66">
              <a:extLst>
                <a:ext uri="{FF2B5EF4-FFF2-40B4-BE49-F238E27FC236}">
                  <a16:creationId xmlns:a16="http://schemas.microsoft.com/office/drawing/2014/main" id="{76F8E4E6-B9E2-A99A-4D40-A773D748D28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EDC55B9B-91F1-7BF7-9318-0AEA0BE515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80D7531B-9481-1FE2-8F0D-213A48A57DED}"/>
              </a:ext>
            </a:extLst>
          </p:cNvPr>
          <p:cNvGrpSpPr/>
          <p:nvPr/>
        </p:nvGrpSpPr>
        <p:grpSpPr>
          <a:xfrm>
            <a:off x="5383224" y="3440453"/>
            <a:ext cx="220832" cy="193228"/>
            <a:chOff x="0" y="0"/>
            <a:chExt cx="812800" cy="711200"/>
          </a:xfrm>
        </p:grpSpPr>
        <p:sp>
          <p:nvSpPr>
            <p:cNvPr id="28" name="Freeform 66">
              <a:extLst>
                <a:ext uri="{FF2B5EF4-FFF2-40B4-BE49-F238E27FC236}">
                  <a16:creationId xmlns:a16="http://schemas.microsoft.com/office/drawing/2014/main" id="{ADE9BE20-F118-71E3-73E8-68C90BA524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F2A44A77-D31C-1C91-4639-1B04C34AF32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1" name="Group 62">
            <a:extLst>
              <a:ext uri="{FF2B5EF4-FFF2-40B4-BE49-F238E27FC236}">
                <a16:creationId xmlns:a16="http://schemas.microsoft.com/office/drawing/2014/main" id="{65C42323-DED2-043C-30CB-F5906618C5A6}"/>
              </a:ext>
            </a:extLst>
          </p:cNvPr>
          <p:cNvGrpSpPr/>
          <p:nvPr/>
        </p:nvGrpSpPr>
        <p:grpSpPr>
          <a:xfrm>
            <a:off x="8817396" y="7185607"/>
            <a:ext cx="242972" cy="242972"/>
            <a:chOff x="0" y="0"/>
            <a:chExt cx="812800" cy="812800"/>
          </a:xfrm>
        </p:grpSpPr>
        <p:sp>
          <p:nvSpPr>
            <p:cNvPr id="82" name="Freeform 63">
              <a:extLst>
                <a:ext uri="{FF2B5EF4-FFF2-40B4-BE49-F238E27FC236}">
                  <a16:creationId xmlns:a16="http://schemas.microsoft.com/office/drawing/2014/main" id="{B146153C-2A10-BD1F-0798-EC957E8107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EACE77E9-584E-B624-0B0A-257B00EDBA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E7BC017E-FD24-90B4-2695-33697BCED82C}"/>
              </a:ext>
            </a:extLst>
          </p:cNvPr>
          <p:cNvGrpSpPr/>
          <p:nvPr/>
        </p:nvGrpSpPr>
        <p:grpSpPr>
          <a:xfrm>
            <a:off x="10247770" y="7154224"/>
            <a:ext cx="242972" cy="242972"/>
            <a:chOff x="0" y="0"/>
            <a:chExt cx="812800" cy="812800"/>
          </a:xfrm>
        </p:grpSpPr>
        <p:sp>
          <p:nvSpPr>
            <p:cNvPr id="105" name="Freeform 63">
              <a:extLst>
                <a:ext uri="{FF2B5EF4-FFF2-40B4-BE49-F238E27FC236}">
                  <a16:creationId xmlns:a16="http://schemas.microsoft.com/office/drawing/2014/main" id="{6A5F3F77-085F-FA56-3EE9-174A54882B1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8593450F-F05B-2196-DD6F-09B5DEE0ED4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BDEE772A-A08B-2147-847B-11CEE7762F87}"/>
              </a:ext>
            </a:extLst>
          </p:cNvPr>
          <p:cNvGrpSpPr/>
          <p:nvPr/>
        </p:nvGrpSpPr>
        <p:grpSpPr>
          <a:xfrm>
            <a:off x="7246899" y="3406380"/>
            <a:ext cx="220832" cy="193228"/>
            <a:chOff x="0" y="0"/>
            <a:chExt cx="812800" cy="711200"/>
          </a:xfrm>
        </p:grpSpPr>
        <p:sp>
          <p:nvSpPr>
            <p:cNvPr id="13" name="Freeform 66">
              <a:extLst>
                <a:ext uri="{FF2B5EF4-FFF2-40B4-BE49-F238E27FC236}">
                  <a16:creationId xmlns:a16="http://schemas.microsoft.com/office/drawing/2014/main" id="{12AA7CD9-36DA-1A2B-6907-255D5696424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FD44C903-3884-0DBC-8225-C67E5D4D6F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 name="Group 65">
            <a:extLst>
              <a:ext uri="{FF2B5EF4-FFF2-40B4-BE49-F238E27FC236}">
                <a16:creationId xmlns:a16="http://schemas.microsoft.com/office/drawing/2014/main" id="{39A341ED-09C9-A442-5091-5E460C581CF1}"/>
              </a:ext>
            </a:extLst>
          </p:cNvPr>
          <p:cNvGrpSpPr/>
          <p:nvPr/>
        </p:nvGrpSpPr>
        <p:grpSpPr>
          <a:xfrm>
            <a:off x="7267326" y="4649346"/>
            <a:ext cx="220832" cy="193228"/>
            <a:chOff x="0" y="0"/>
            <a:chExt cx="812800" cy="711200"/>
          </a:xfrm>
        </p:grpSpPr>
        <p:sp>
          <p:nvSpPr>
            <p:cNvPr id="25" name="Freeform 66">
              <a:extLst>
                <a:ext uri="{FF2B5EF4-FFF2-40B4-BE49-F238E27FC236}">
                  <a16:creationId xmlns:a16="http://schemas.microsoft.com/office/drawing/2014/main" id="{BF355EC5-40EC-7CA0-3A03-2717B8E38E4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3D10F2C4-D777-FF93-117B-5E7709C38AA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A366E559-715F-DD67-E4E0-9C0DE4BE3770}"/>
              </a:ext>
            </a:extLst>
          </p:cNvPr>
          <p:cNvGrpSpPr/>
          <p:nvPr/>
        </p:nvGrpSpPr>
        <p:grpSpPr>
          <a:xfrm>
            <a:off x="8851901" y="6235313"/>
            <a:ext cx="220832" cy="193228"/>
            <a:chOff x="0" y="0"/>
            <a:chExt cx="812800" cy="711200"/>
          </a:xfrm>
        </p:grpSpPr>
        <p:sp>
          <p:nvSpPr>
            <p:cNvPr id="42" name="Freeform 66">
              <a:extLst>
                <a:ext uri="{FF2B5EF4-FFF2-40B4-BE49-F238E27FC236}">
                  <a16:creationId xmlns:a16="http://schemas.microsoft.com/office/drawing/2014/main" id="{20601E86-8459-D189-AA95-C4F2ED43C09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0C653BC0-9BCC-FFE6-62AC-8D6FFA1DC94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1" name="Picture 50" descr="Assorted colorful toy blocks">
            <a:extLst>
              <a:ext uri="{FF2B5EF4-FFF2-40B4-BE49-F238E27FC236}">
                <a16:creationId xmlns:a16="http://schemas.microsoft.com/office/drawing/2014/main" id="{4C2520EF-1E9A-D195-FDB8-797CC010C8A1}"/>
              </a:ext>
            </a:extLst>
          </p:cNvPr>
          <p:cNvPicPr>
            <a:picLocks noChangeAspect="1"/>
          </p:cNvPicPr>
          <p:nvPr/>
        </p:nvPicPr>
        <p:blipFill>
          <a:blip r:embed="rId7" cstate="print">
            <a:extLst>
              <a:ext uri="{BEBA8EAE-BF5A-486C-A8C5-ECC9F3942E4B}">
                <a14:imgProps xmlns:a14="http://schemas.microsoft.com/office/drawing/2010/main">
                  <a14:imgLayer r:embed="rId8">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90016" y="7079121"/>
            <a:ext cx="466666" cy="311079"/>
          </a:xfrm>
          <a:prstGeom prst="rect">
            <a:avLst/>
          </a:prstGeom>
        </p:spPr>
      </p:pic>
      <p:pic>
        <p:nvPicPr>
          <p:cNvPr id="59" name="Graphic 58" descr="Chef Hat with solid fill">
            <a:extLst>
              <a:ext uri="{FF2B5EF4-FFF2-40B4-BE49-F238E27FC236}">
                <a16:creationId xmlns:a16="http://schemas.microsoft.com/office/drawing/2014/main" id="{EB117A3F-9CD8-31C9-3BD6-77ED32092BB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149448" y="4187710"/>
            <a:ext cx="459718" cy="459718"/>
          </a:xfrm>
          <a:prstGeom prst="rect">
            <a:avLst/>
          </a:prstGeom>
        </p:spPr>
      </p:pic>
      <p:pic>
        <p:nvPicPr>
          <p:cNvPr id="60" name="Picture 59" descr="Hands typing on laptop">
            <a:extLst>
              <a:ext uri="{FF2B5EF4-FFF2-40B4-BE49-F238E27FC236}">
                <a16:creationId xmlns:a16="http://schemas.microsoft.com/office/drawing/2014/main" id="{E4DF551C-CD7C-365F-F205-46AAE2A7048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43451" y="4551242"/>
            <a:ext cx="727303" cy="337699"/>
          </a:xfrm>
          <a:prstGeom prst="rect">
            <a:avLst/>
          </a:prstGeom>
        </p:spPr>
      </p:pic>
      <p:pic>
        <p:nvPicPr>
          <p:cNvPr id="61" name="Picture 60" descr="Watercolor palette">
            <a:extLst>
              <a:ext uri="{FF2B5EF4-FFF2-40B4-BE49-F238E27FC236}">
                <a16:creationId xmlns:a16="http://schemas.microsoft.com/office/drawing/2014/main" id="{F4639272-4E13-2B44-9440-C44B3F0D5FD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27019" y="3323823"/>
            <a:ext cx="482558" cy="321705"/>
          </a:xfrm>
          <a:prstGeom prst="rect">
            <a:avLst/>
          </a:prstGeom>
        </p:spPr>
      </p:pic>
      <p:pic>
        <p:nvPicPr>
          <p:cNvPr id="77" name="Picture 76" descr="A stack of newspaper">
            <a:extLst>
              <a:ext uri="{FF2B5EF4-FFF2-40B4-BE49-F238E27FC236}">
                <a16:creationId xmlns:a16="http://schemas.microsoft.com/office/drawing/2014/main" id="{01A3F993-EE5E-223B-9225-6C20658CBE7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80662" y="7047684"/>
            <a:ext cx="504463" cy="360358"/>
          </a:xfrm>
          <a:prstGeom prst="rect">
            <a:avLst/>
          </a:prstGeom>
        </p:spPr>
      </p:pic>
    </p:spTree>
    <p:extLst>
      <p:ext uri="{BB962C8B-B14F-4D97-AF65-F5344CB8AC3E}">
        <p14:creationId xmlns:p14="http://schemas.microsoft.com/office/powerpoint/2010/main" val="307444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592434860"/>
              </p:ext>
            </p:extLst>
          </p:nvPr>
        </p:nvGraphicFramePr>
        <p:xfrm>
          <a:off x="2569559" y="654719"/>
          <a:ext cx="8057273" cy="6791412"/>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2597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14/07/2025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15/07/2025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16/07/2025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18/07/2025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19/07/2025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138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8">
                  <a:txBody>
                    <a:bodyPr/>
                    <a:lstStyle/>
                    <a:p>
                      <a:pPr algn="ctr">
                        <a:lnSpc>
                          <a:spcPts val="1515"/>
                        </a:lnSpc>
                      </a:pPr>
                      <a:r>
                        <a:rPr lang="en-US" sz="2400" b="1" dirty="0">
                          <a:solidFill>
                            <a:srgbClr val="000000"/>
                          </a:solidFill>
                          <a:latin typeface="DM Sans"/>
                        </a:rPr>
                        <a:t>Hub</a:t>
                      </a:r>
                    </a:p>
                    <a:p>
                      <a:pPr algn="ctr">
                        <a:lnSpc>
                          <a:spcPts val="1515"/>
                        </a:lnSpc>
                      </a:pPr>
                      <a:endParaRPr lang="en-US" sz="2400" b="1">
                        <a:solidFill>
                          <a:srgbClr val="000000"/>
                        </a:solidFill>
                        <a:latin typeface="DM Sans"/>
                      </a:endParaRPr>
                    </a:p>
                    <a:p>
                      <a:pPr algn="ctr">
                        <a:lnSpc>
                          <a:spcPts val="1515"/>
                        </a:lnSpc>
                      </a:pPr>
                      <a:r>
                        <a:rPr lang="en-US" sz="2400" b="1">
                          <a:solidFill>
                            <a:srgbClr val="000000"/>
                          </a:solidFill>
                          <a:latin typeface="DM Sans"/>
                        </a:rPr>
                        <a:t> </a:t>
                      </a:r>
                      <a:r>
                        <a:rPr lang="en-US" sz="2400" b="1" dirty="0">
                          <a:solidFill>
                            <a:srgbClr val="000000"/>
                          </a:solidFill>
                          <a:latin typeface="DM Sans"/>
                        </a:rPr>
                        <a:t>Closed</a:t>
                      </a:r>
                    </a:p>
                    <a:p>
                      <a:pPr algn="ctr">
                        <a:lnSpc>
                          <a:spcPts val="1515"/>
                        </a:lnSpc>
                      </a:pPr>
                      <a:endParaRPr lang="en-US" sz="2400" b="1" dirty="0">
                        <a:solidFill>
                          <a:srgbClr val="000000"/>
                        </a:solidFill>
                        <a:latin typeface="DM Sans"/>
                      </a:endParaRPr>
                    </a:p>
                    <a:p>
                      <a:pPr algn="ctr">
                        <a:lnSpc>
                          <a:spcPts val="1515"/>
                        </a:lnSpc>
                      </a:pPr>
                      <a:r>
                        <a:rPr lang="en-US" sz="2400" b="1" dirty="0">
                          <a:solidFill>
                            <a:srgbClr val="000000"/>
                          </a:solidFill>
                          <a:latin typeface="DM Sans"/>
                        </a:rPr>
                        <a:t>Due to</a:t>
                      </a:r>
                    </a:p>
                    <a:p>
                      <a:pPr algn="ctr">
                        <a:lnSpc>
                          <a:spcPts val="1515"/>
                        </a:lnSpc>
                      </a:pPr>
                      <a:endParaRPr lang="en-US" sz="2400" b="1" dirty="0">
                        <a:solidFill>
                          <a:srgbClr val="000000"/>
                        </a:solidFill>
                        <a:latin typeface="DM Sans"/>
                      </a:endParaRPr>
                    </a:p>
                    <a:p>
                      <a:pPr algn="ctr">
                        <a:lnSpc>
                          <a:spcPts val="1515"/>
                        </a:lnSpc>
                      </a:pPr>
                      <a:r>
                        <a:rPr lang="en-US" sz="2400" b="1" dirty="0">
                          <a:solidFill>
                            <a:srgbClr val="000000"/>
                          </a:solidFill>
                          <a:latin typeface="DM Sans"/>
                        </a:rPr>
                        <a:t> staff</a:t>
                      </a:r>
                    </a:p>
                    <a:p>
                      <a:pPr algn="ctr">
                        <a:lnSpc>
                          <a:spcPts val="1515"/>
                        </a:lnSpc>
                      </a:pPr>
                      <a:endParaRPr lang="en-US" sz="2400" b="1" dirty="0">
                        <a:solidFill>
                          <a:srgbClr val="000000"/>
                        </a:solidFill>
                        <a:latin typeface="DM Sans"/>
                      </a:endParaRPr>
                    </a:p>
                    <a:p>
                      <a:pPr algn="ctr">
                        <a:lnSpc>
                          <a:spcPts val="1515"/>
                        </a:lnSpc>
                      </a:pPr>
                      <a:r>
                        <a:rPr lang="en-US" sz="2400" b="1" dirty="0">
                          <a:solidFill>
                            <a:srgbClr val="000000"/>
                          </a:solidFill>
                          <a:latin typeface="DM Sans"/>
                        </a:rPr>
                        <a:t> training</a:t>
                      </a:r>
                    </a:p>
                    <a:p>
                      <a:pPr algn="ctr">
                        <a:lnSpc>
                          <a:spcPts val="1515"/>
                        </a:lnSpc>
                      </a:pPr>
                      <a:r>
                        <a:rPr lang="en-US" sz="2400" dirty="0">
                          <a:solidFill>
                            <a:srgbClr val="000000"/>
                          </a:solidFill>
                          <a:latin typeface="DM Sans"/>
                        </a:rPr>
                        <a:t> </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3138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712309">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Ball games</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050" dirty="0">
                          <a:solidFill>
                            <a:srgbClr val="000000"/>
                          </a:solidFill>
                          <a:latin typeface="DM Sans"/>
                        </a:rPr>
                        <a:t>July Quiz</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594684">
                <a:tc vMerge="1">
                  <a:txBody>
                    <a:bodyPr/>
                    <a:lstStyle/>
                    <a:p>
                      <a:endParaRPr lang="en-GB"/>
                    </a:p>
                  </a:txBody>
                  <a:tcPr/>
                </a:tc>
                <a:tc vMerge="1">
                  <a:txBody>
                    <a:bodyPr/>
                    <a:lstStyle/>
                    <a:p>
                      <a:endParaRPr lang="en-GB"/>
                    </a:p>
                  </a:txBody>
                  <a:tcPr/>
                </a:tc>
                <a:tc vMerge="1">
                  <a:txBody>
                    <a:bodyPr/>
                    <a:lstStyle/>
                    <a:p>
                      <a:pPr algn="ct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12220616"/>
                  </a:ext>
                </a:extLst>
              </a:tr>
              <a:tr h="976964">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vMerge="1">
                  <a:txBody>
                    <a:bodyPr/>
                    <a:lstStyle/>
                    <a:p>
                      <a:pPr algn="ct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chemeClr val="tx1"/>
                          </a:solidFill>
                          <a:latin typeface="DM Sans"/>
                        </a:rPr>
                        <a:t>Job Club with Anna</a:t>
                      </a:r>
                    </a:p>
                    <a:p>
                      <a:pPr algn="ctr">
                        <a:lnSpc>
                          <a:spcPts val="1515"/>
                        </a:lnSpc>
                        <a:defRPr/>
                      </a:pPr>
                      <a:r>
                        <a:rPr lang="en-US" sz="1050" dirty="0">
                          <a:solidFill>
                            <a:schemeClr val="tx1"/>
                          </a:solidFill>
                          <a:latin typeface="DM Sans"/>
                        </a:rPr>
                        <a:t>10:00-3:00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Digital College</a:t>
                      </a:r>
                    </a:p>
                    <a:p>
                      <a:pPr algn="ctr"/>
                      <a:r>
                        <a:rPr lang="en-GB" sz="1200" dirty="0"/>
                        <a:t>10:30-3:00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31381">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918152">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rowSpan="2">
                  <a:txBody>
                    <a:bodyPr/>
                    <a:lstStyle/>
                    <a:p>
                      <a:pPr algn="ctr"/>
                      <a:r>
                        <a:rPr lang="en-US" sz="1050" dirty="0">
                          <a:solidFill>
                            <a:srgbClr val="000000"/>
                          </a:solidFill>
                          <a:latin typeface="DM Sans"/>
                        </a:rPr>
                        <a:t>Hub Club – focus group</a:t>
                      </a:r>
                    </a:p>
                    <a:p>
                      <a:pPr algn="ctr"/>
                      <a:r>
                        <a:rPr lang="en-US" sz="1050" dirty="0">
                          <a:solidFill>
                            <a:srgbClr val="000000"/>
                          </a:solidFill>
                          <a:latin typeface="DM Sans"/>
                        </a:rPr>
                        <a:t>1:00-3:00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1611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Reflective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offer participants 1:1 sessions with professionals that can help them with benefits advice. Hub newsletter is a monthly hub project, where participants will create newsletters about events and session at the hub.</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JULY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723999" y="7222729"/>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21029" y="6406240"/>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44980" y="6336144"/>
            <a:ext cx="450473" cy="300285"/>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415981" y="726454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1EACE846-EFAD-44CA-9878-79300D176294}"/>
              </a:ext>
            </a:extLst>
          </p:cNvPr>
          <p:cNvGrpSpPr/>
          <p:nvPr/>
        </p:nvGrpSpPr>
        <p:grpSpPr>
          <a:xfrm>
            <a:off x="8785260" y="7213540"/>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22" name="Group 62">
            <a:extLst>
              <a:ext uri="{FF2B5EF4-FFF2-40B4-BE49-F238E27FC236}">
                <a16:creationId xmlns:a16="http://schemas.microsoft.com/office/drawing/2014/main" id="{D1D4E993-0DE3-885C-A9FD-95FEDF578666}"/>
              </a:ext>
            </a:extLst>
          </p:cNvPr>
          <p:cNvGrpSpPr/>
          <p:nvPr/>
        </p:nvGrpSpPr>
        <p:grpSpPr>
          <a:xfrm>
            <a:off x="5416619"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B0F82308-2A55-8C5F-28A8-228664C5A2AB}"/>
              </a:ext>
            </a:extLst>
          </p:cNvPr>
          <p:cNvGrpSpPr/>
          <p:nvPr/>
        </p:nvGrpSpPr>
        <p:grpSpPr>
          <a:xfrm>
            <a:off x="5427689" y="4785815"/>
            <a:ext cx="220832" cy="193228"/>
            <a:chOff x="0" y="0"/>
            <a:chExt cx="812800" cy="711200"/>
          </a:xfrm>
        </p:grpSpPr>
        <p:sp>
          <p:nvSpPr>
            <p:cNvPr id="41" name="Freeform 66">
              <a:extLst>
                <a:ext uri="{FF2B5EF4-FFF2-40B4-BE49-F238E27FC236}">
                  <a16:creationId xmlns:a16="http://schemas.microsoft.com/office/drawing/2014/main" id="{118FD417-D679-E89B-4355-A08129D7A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4D81B1F0-97EE-6634-AFCF-54ABACFEE46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45" name="Picture 44" descr="A close up of a logo&#10;&#10;Description automatically generated">
            <a:extLst>
              <a:ext uri="{FF2B5EF4-FFF2-40B4-BE49-F238E27FC236}">
                <a16:creationId xmlns:a16="http://schemas.microsoft.com/office/drawing/2014/main" id="{63C4F936-12FC-B621-17E3-8CDF4FC163A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51B62537-5639-E740-4452-CB54D8D3951A}"/>
              </a:ext>
            </a:extLst>
          </p:cNvPr>
          <p:cNvGrpSpPr/>
          <p:nvPr/>
        </p:nvGrpSpPr>
        <p:grpSpPr>
          <a:xfrm>
            <a:off x="8774609" y="4800480"/>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D4FE7C56-152D-570B-4792-764405CC57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grpSp>
        <p:nvGrpSpPr>
          <p:cNvPr id="10" name="Group 65">
            <a:extLst>
              <a:ext uri="{FF2B5EF4-FFF2-40B4-BE49-F238E27FC236}">
                <a16:creationId xmlns:a16="http://schemas.microsoft.com/office/drawing/2014/main" id="{C1FB963F-0F5F-C000-CBEE-9D8EA2F35A6F}"/>
              </a:ext>
            </a:extLst>
          </p:cNvPr>
          <p:cNvGrpSpPr/>
          <p:nvPr/>
        </p:nvGrpSpPr>
        <p:grpSpPr>
          <a:xfrm>
            <a:off x="3705288" y="5456804"/>
            <a:ext cx="220832" cy="193228"/>
            <a:chOff x="0" y="0"/>
            <a:chExt cx="812800" cy="711200"/>
          </a:xfrm>
        </p:grpSpPr>
        <p:sp>
          <p:nvSpPr>
            <p:cNvPr id="11" name="Freeform 66">
              <a:extLst>
                <a:ext uri="{FF2B5EF4-FFF2-40B4-BE49-F238E27FC236}">
                  <a16:creationId xmlns:a16="http://schemas.microsoft.com/office/drawing/2014/main" id="{CC83B1EC-4E44-29A8-6242-BD0001B8DF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048DA143-52E7-CA57-EE20-3D3F11A306D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0" name="Picture 79" descr="A drawing of a light bulb with yellow crumpled paper as its light">
            <a:extLst>
              <a:ext uri="{FF2B5EF4-FFF2-40B4-BE49-F238E27FC236}">
                <a16:creationId xmlns:a16="http://schemas.microsoft.com/office/drawing/2014/main" id="{AEB8AF0C-88E6-99E8-0E65-B3DAE1389F0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496241" y="3608973"/>
            <a:ext cx="566954" cy="377969"/>
          </a:xfrm>
          <a:prstGeom prst="rect">
            <a:avLst/>
          </a:prstGeom>
        </p:spPr>
      </p:pic>
      <p:grpSp>
        <p:nvGrpSpPr>
          <p:cNvPr id="6" name="Group 65">
            <a:extLst>
              <a:ext uri="{FF2B5EF4-FFF2-40B4-BE49-F238E27FC236}">
                <a16:creationId xmlns:a16="http://schemas.microsoft.com/office/drawing/2014/main" id="{C8090A60-0C14-A811-DD20-C6EAE4359415}"/>
              </a:ext>
            </a:extLst>
          </p:cNvPr>
          <p:cNvGrpSpPr/>
          <p:nvPr/>
        </p:nvGrpSpPr>
        <p:grpSpPr>
          <a:xfrm>
            <a:off x="5427689" y="3778250"/>
            <a:ext cx="220832" cy="193228"/>
            <a:chOff x="0" y="0"/>
            <a:chExt cx="812800" cy="711200"/>
          </a:xfrm>
        </p:grpSpPr>
        <p:sp>
          <p:nvSpPr>
            <p:cNvPr id="7" name="Freeform 66">
              <a:extLst>
                <a:ext uri="{FF2B5EF4-FFF2-40B4-BE49-F238E27FC236}">
                  <a16:creationId xmlns:a16="http://schemas.microsoft.com/office/drawing/2014/main" id="{5245DACA-A1EC-4FAF-AC2B-54767741840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0ED59276-D847-5F44-B34F-23C488AF1F2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6138EFC0-85F4-3775-3805-2F2EE9426BB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542084" y="6924838"/>
            <a:ext cx="658981" cy="436317"/>
          </a:xfrm>
          <a:prstGeom prst="rect">
            <a:avLst/>
          </a:prstGeom>
        </p:spPr>
      </p:pic>
      <p:pic>
        <p:nvPicPr>
          <p:cNvPr id="26" name="Picture 25" descr="Watercolor palette">
            <a:extLst>
              <a:ext uri="{FF2B5EF4-FFF2-40B4-BE49-F238E27FC236}">
                <a16:creationId xmlns:a16="http://schemas.microsoft.com/office/drawing/2014/main" id="{37BB2CAF-3DDF-D463-D58B-B2053E6A9B0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49419" y="3608973"/>
            <a:ext cx="482558" cy="321705"/>
          </a:xfrm>
          <a:prstGeom prst="rect">
            <a:avLst/>
          </a:prstGeom>
        </p:spPr>
      </p:pic>
      <p:grpSp>
        <p:nvGrpSpPr>
          <p:cNvPr id="36" name="Group 65">
            <a:extLst>
              <a:ext uri="{FF2B5EF4-FFF2-40B4-BE49-F238E27FC236}">
                <a16:creationId xmlns:a16="http://schemas.microsoft.com/office/drawing/2014/main" id="{52A67EF0-2AE6-BA43-0B4B-B038A7F7E71A}"/>
              </a:ext>
            </a:extLst>
          </p:cNvPr>
          <p:cNvGrpSpPr/>
          <p:nvPr/>
        </p:nvGrpSpPr>
        <p:grpSpPr>
          <a:xfrm>
            <a:off x="10321283" y="4792508"/>
            <a:ext cx="220832" cy="193228"/>
            <a:chOff x="0" y="0"/>
            <a:chExt cx="812800" cy="711200"/>
          </a:xfrm>
        </p:grpSpPr>
        <p:sp>
          <p:nvSpPr>
            <p:cNvPr id="52" name="Freeform 66">
              <a:extLst>
                <a:ext uri="{FF2B5EF4-FFF2-40B4-BE49-F238E27FC236}">
                  <a16:creationId xmlns:a16="http://schemas.microsoft.com/office/drawing/2014/main" id="{3F962A1E-C389-24E5-7330-B8FD3CBE4A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34EEDF3-DA94-145E-7CFE-D54B848ACA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6" name="Group 62">
            <a:extLst>
              <a:ext uri="{FF2B5EF4-FFF2-40B4-BE49-F238E27FC236}">
                <a16:creationId xmlns:a16="http://schemas.microsoft.com/office/drawing/2014/main" id="{6824523D-658E-1EC2-B7B7-0FA852DC0BDF}"/>
              </a:ext>
            </a:extLst>
          </p:cNvPr>
          <p:cNvGrpSpPr/>
          <p:nvPr/>
        </p:nvGrpSpPr>
        <p:grpSpPr>
          <a:xfrm>
            <a:off x="10286858" y="3785531"/>
            <a:ext cx="242972" cy="242972"/>
            <a:chOff x="0" y="0"/>
            <a:chExt cx="812800" cy="812800"/>
          </a:xfrm>
        </p:grpSpPr>
        <p:sp>
          <p:nvSpPr>
            <p:cNvPr id="67" name="Freeform 63">
              <a:extLst>
                <a:ext uri="{FF2B5EF4-FFF2-40B4-BE49-F238E27FC236}">
                  <a16:creationId xmlns:a16="http://schemas.microsoft.com/office/drawing/2014/main" id="{579A4A7C-3C14-414A-9F41-0B4067DF8B3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18DD07E5-12A0-4FC2-A109-379739A6F75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87" name="Group 65">
            <a:extLst>
              <a:ext uri="{FF2B5EF4-FFF2-40B4-BE49-F238E27FC236}">
                <a16:creationId xmlns:a16="http://schemas.microsoft.com/office/drawing/2014/main" id="{BA4680FA-D9E6-88EB-A7D3-2417EE3797FF}"/>
              </a:ext>
            </a:extLst>
          </p:cNvPr>
          <p:cNvGrpSpPr/>
          <p:nvPr/>
        </p:nvGrpSpPr>
        <p:grpSpPr>
          <a:xfrm>
            <a:off x="8763539" y="3810403"/>
            <a:ext cx="220832" cy="193228"/>
            <a:chOff x="0" y="0"/>
            <a:chExt cx="812800" cy="711200"/>
          </a:xfrm>
        </p:grpSpPr>
        <p:sp>
          <p:nvSpPr>
            <p:cNvPr id="88" name="Freeform 66">
              <a:extLst>
                <a:ext uri="{FF2B5EF4-FFF2-40B4-BE49-F238E27FC236}">
                  <a16:creationId xmlns:a16="http://schemas.microsoft.com/office/drawing/2014/main" id="{D68D2427-F52B-C53C-459A-FD7C5908F7D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2D951F31-44AC-6CB0-D153-DFE208F5919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E077FB18-6B0B-F1EC-93DA-7E5C77250497}"/>
              </a:ext>
            </a:extLst>
          </p:cNvPr>
          <p:cNvGrpSpPr/>
          <p:nvPr/>
        </p:nvGrpSpPr>
        <p:grpSpPr>
          <a:xfrm>
            <a:off x="10298504" y="7111613"/>
            <a:ext cx="242972" cy="242972"/>
            <a:chOff x="0" y="0"/>
            <a:chExt cx="812800" cy="812800"/>
          </a:xfrm>
        </p:grpSpPr>
        <p:sp>
          <p:nvSpPr>
            <p:cNvPr id="97" name="Freeform 63">
              <a:extLst>
                <a:ext uri="{FF2B5EF4-FFF2-40B4-BE49-F238E27FC236}">
                  <a16:creationId xmlns:a16="http://schemas.microsoft.com/office/drawing/2014/main" id="{0E4448CE-6BA9-48BD-BEF7-F01E61EDF94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5D9D75D0-5BFD-AA70-4B3F-F981D1E1C14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BBE48F21-1CD2-B777-3081-DD83B2485B3A}"/>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833951FB-4AF8-EB01-925B-455512EB4412}"/>
              </a:ext>
            </a:extLst>
          </p:cNvPr>
          <p:cNvGrpSpPr/>
          <p:nvPr/>
        </p:nvGrpSpPr>
        <p:grpSpPr>
          <a:xfrm>
            <a:off x="8752469" y="1778371"/>
            <a:ext cx="242972" cy="242972"/>
            <a:chOff x="0" y="0"/>
            <a:chExt cx="812800" cy="812800"/>
          </a:xfrm>
        </p:grpSpPr>
        <p:sp>
          <p:nvSpPr>
            <p:cNvPr id="54" name="Freeform 63">
              <a:extLst>
                <a:ext uri="{FF2B5EF4-FFF2-40B4-BE49-F238E27FC236}">
                  <a16:creationId xmlns:a16="http://schemas.microsoft.com/office/drawing/2014/main" id="{A559494A-1828-D190-D9BF-646777E396D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b="1"/>
            </a:p>
          </p:txBody>
        </p:sp>
        <p:sp>
          <p:nvSpPr>
            <p:cNvPr id="58" name="TextBox 64">
              <a:extLst>
                <a:ext uri="{FF2B5EF4-FFF2-40B4-BE49-F238E27FC236}">
                  <a16:creationId xmlns:a16="http://schemas.microsoft.com/office/drawing/2014/main" id="{C04BDDCC-D227-3377-4CCA-6760484DC18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b="1" dirty="0"/>
            </a:p>
          </p:txBody>
        </p:sp>
      </p:grpSp>
      <p:pic>
        <p:nvPicPr>
          <p:cNvPr id="89" name="Picture 88" descr="Hands typing on laptop">
            <a:extLst>
              <a:ext uri="{FF2B5EF4-FFF2-40B4-BE49-F238E27FC236}">
                <a16:creationId xmlns:a16="http://schemas.microsoft.com/office/drawing/2014/main" id="{63959D14-339B-4FFB-BC04-533ED2C6E0E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527047" y="4575155"/>
            <a:ext cx="727303" cy="337699"/>
          </a:xfrm>
          <a:prstGeom prst="rect">
            <a:avLst/>
          </a:prstGeom>
        </p:spPr>
      </p:pic>
      <p:grpSp>
        <p:nvGrpSpPr>
          <p:cNvPr id="90" name="Group 62">
            <a:extLst>
              <a:ext uri="{FF2B5EF4-FFF2-40B4-BE49-F238E27FC236}">
                <a16:creationId xmlns:a16="http://schemas.microsoft.com/office/drawing/2014/main" id="{125012C0-3CC1-8D8E-2A03-EFBE74038C71}"/>
              </a:ext>
            </a:extLst>
          </p:cNvPr>
          <p:cNvGrpSpPr/>
          <p:nvPr/>
        </p:nvGrpSpPr>
        <p:grpSpPr>
          <a:xfrm>
            <a:off x="8776385" y="3140033"/>
            <a:ext cx="242972" cy="242972"/>
            <a:chOff x="0" y="0"/>
            <a:chExt cx="812800" cy="812800"/>
          </a:xfrm>
        </p:grpSpPr>
        <p:sp>
          <p:nvSpPr>
            <p:cNvPr id="91" name="Freeform 63">
              <a:extLst>
                <a:ext uri="{FF2B5EF4-FFF2-40B4-BE49-F238E27FC236}">
                  <a16:creationId xmlns:a16="http://schemas.microsoft.com/office/drawing/2014/main" id="{2677DF0C-4D89-C515-469C-F2BAA7A3AD0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9" name="TextBox 64">
              <a:extLst>
                <a:ext uri="{FF2B5EF4-FFF2-40B4-BE49-F238E27FC236}">
                  <a16:creationId xmlns:a16="http://schemas.microsoft.com/office/drawing/2014/main" id="{FCE82C3D-81A7-2CEE-E0FD-4AF78BB5738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59" name="Picture 58" descr="People in group sharing">
            <a:extLst>
              <a:ext uri="{FF2B5EF4-FFF2-40B4-BE49-F238E27FC236}">
                <a16:creationId xmlns:a16="http://schemas.microsoft.com/office/drawing/2014/main" id="{41B9B2C5-57BE-E2DA-2F90-9EED995DCBF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27814" y="6865357"/>
            <a:ext cx="658981" cy="43932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B096677-03BA-048C-6C1A-E2844FDA887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3F9C3D4-3EEA-4750-ADE2-C9A3B2E97C1F}"/>
              </a:ext>
            </a:extLst>
          </p:cNvPr>
          <p:cNvGraphicFramePr>
            <a:graphicFrameLocks noGrp="1"/>
          </p:cNvGraphicFramePr>
          <p:nvPr>
            <p:extLst>
              <p:ext uri="{D42A27DB-BD31-4B8C-83A1-F6EECF244321}">
                <p14:modId xmlns:p14="http://schemas.microsoft.com/office/powerpoint/2010/main" val="787256304"/>
              </p:ext>
            </p:extLst>
          </p:nvPr>
        </p:nvGraphicFramePr>
        <p:xfrm>
          <a:off x="2569559" y="654718"/>
          <a:ext cx="8057273" cy="6754644"/>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2373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22/07/2025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23/07/2025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24/07/2025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25/07/2025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943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2943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318358">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00" dirty="0">
                          <a:solidFill>
                            <a:srgbClr val="000000"/>
                          </a:solidFill>
                          <a:latin typeface="DM Sans"/>
                        </a:rPr>
                        <a:t>Ready, Steady, Cook</a:t>
                      </a:r>
                    </a:p>
                    <a:p>
                      <a:pPr algn="ctr"/>
                      <a:r>
                        <a:rPr lang="en-GB" sz="1000" dirty="0">
                          <a:solidFill>
                            <a:srgbClr val="000000"/>
                          </a:solidFill>
                          <a:latin typeface="DM Sans"/>
                        </a:rPr>
                        <a:t>10:30-12:00</a:t>
                      </a:r>
                    </a:p>
                    <a:p>
                      <a:pPr algn="ctr"/>
                      <a:endParaRPr lang="en-GB" sz="10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GB" sz="1100" dirty="0"/>
                        <a:t>Building motivation, positive attitude session: guest speaker</a:t>
                      </a:r>
                    </a:p>
                    <a:p>
                      <a:pPr algn="ctr"/>
                      <a:r>
                        <a:rPr lang="en-GB" sz="1100" dirty="0"/>
                        <a:t>10:30-12:00</a:t>
                      </a:r>
                    </a:p>
                    <a:p>
                      <a:pPr algn="ctr"/>
                      <a:endParaRPr lang="en-GB" sz="1100" dirty="0"/>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Coffee morning – mental health check in</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904395">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UPW – invite only</a:t>
                      </a:r>
                    </a:p>
                    <a:p>
                      <a:pPr algn="ctr"/>
                      <a:r>
                        <a:rPr lang="en-US" sz="105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Job Searching</a:t>
                      </a:r>
                    </a:p>
                    <a:p>
                      <a:pPr algn="ctr"/>
                      <a:r>
                        <a:rPr lang="en-GB" sz="12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2943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973004">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Non-accredited course: Intro to Labouring</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10890">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Museum visit: Walker Art Gallery</a:t>
                      </a:r>
                    </a:p>
                    <a:p>
                      <a:pPr algn="ctr">
                        <a:lnSpc>
                          <a:spcPts val="1515"/>
                        </a:lnSpc>
                        <a:defRPr/>
                      </a:pPr>
                      <a:r>
                        <a:rPr lang="en-US" sz="1050" dirty="0">
                          <a:solidFill>
                            <a:schemeClr val="tx1"/>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5F68B86E-F109-54B2-D0C4-282BCDFD53D6}"/>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5725B1C9-68DC-AA2D-7FFD-803ABEB31804}"/>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9D2A693-721C-84DE-4CA7-82DF16680F32}"/>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1EA9F55D-AD27-C5A3-C8B9-04128E42D970}"/>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E368AE4D-B17C-8DD4-B82E-EC100821A58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F8003D99-6E38-0FE0-1CA9-B7E015F0FCBD}"/>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A12EEBD4-24A9-BECE-081C-56ED892015BA}"/>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AC09F1D7-6747-1E1B-7486-20C2202CCF4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A75DD940-DB67-306D-184E-4A8C82D029B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C9031720-105A-D3B0-A024-B62D4BD9C03B}"/>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JULY - WEEK 4</a:t>
            </a:r>
          </a:p>
        </p:txBody>
      </p:sp>
      <p:sp>
        <p:nvSpPr>
          <p:cNvPr id="70" name="TextBox 70">
            <a:extLst>
              <a:ext uri="{FF2B5EF4-FFF2-40B4-BE49-F238E27FC236}">
                <a16:creationId xmlns:a16="http://schemas.microsoft.com/office/drawing/2014/main" id="{4D8C823F-79C0-EB72-A11D-2391E822F315}"/>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C3BFD9EE-6537-CBD4-A9BF-5A83BA1402A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80A06C28-1FF2-232D-719C-42D7DBE5E958}"/>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2CC9FDB9-A178-921E-8A8D-F19B87599F8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F5952453-309E-4F10-B4D4-C47762CFD24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2C7D8B5C-D7B8-2D33-B87E-22879707155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2778038-C9DD-05FE-68EC-87B1673884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D3AC79AD-5196-A474-0A7F-D6237F5C7DD6}"/>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B1CD7AF3-D8CA-691B-DD1A-7B7B9002033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2B197B6E-A935-321E-1A67-ADDC886B08D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AF1CA26C-754B-0FA4-D62C-DA5A0C6B1C4E}"/>
              </a:ext>
            </a:extLst>
          </p:cNvPr>
          <p:cNvGrpSpPr/>
          <p:nvPr/>
        </p:nvGrpSpPr>
        <p:grpSpPr>
          <a:xfrm>
            <a:off x="3693260" y="7152455"/>
            <a:ext cx="220832" cy="193228"/>
            <a:chOff x="0" y="0"/>
            <a:chExt cx="812800" cy="711200"/>
          </a:xfrm>
        </p:grpSpPr>
        <p:sp>
          <p:nvSpPr>
            <p:cNvPr id="56" name="Freeform 66">
              <a:extLst>
                <a:ext uri="{FF2B5EF4-FFF2-40B4-BE49-F238E27FC236}">
                  <a16:creationId xmlns:a16="http://schemas.microsoft.com/office/drawing/2014/main" id="{DA9383F0-E956-B1A9-71ED-870950003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E7ED8E07-8FEB-E3DA-447C-49EABD8B595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8" name="Picture 77" descr="Assorted colorful toy blocks">
            <a:extLst>
              <a:ext uri="{FF2B5EF4-FFF2-40B4-BE49-F238E27FC236}">
                <a16:creationId xmlns:a16="http://schemas.microsoft.com/office/drawing/2014/main" id="{F6DB25A5-3992-C043-FA69-8F6A9531A942}"/>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01155" y="6828980"/>
            <a:ext cx="597569" cy="398339"/>
          </a:xfrm>
          <a:prstGeom prst="rect">
            <a:avLst/>
          </a:prstGeom>
        </p:spPr>
      </p:pic>
      <p:sp>
        <p:nvSpPr>
          <p:cNvPr id="82" name="Freeform 66">
            <a:extLst>
              <a:ext uri="{FF2B5EF4-FFF2-40B4-BE49-F238E27FC236}">
                <a16:creationId xmlns:a16="http://schemas.microsoft.com/office/drawing/2014/main" id="{BFE4BC8C-E45F-A28B-FEBB-15966690E1E3}"/>
              </a:ext>
            </a:extLst>
          </p:cNvPr>
          <p:cNvSpPr/>
          <p:nvPr/>
        </p:nvSpPr>
        <p:spPr>
          <a:xfrm>
            <a:off x="5422751" y="7179187"/>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F2608FEB-CC1B-0099-6879-E44721EB44C1}"/>
              </a:ext>
            </a:extLst>
          </p:cNvPr>
          <p:cNvGrpSpPr/>
          <p:nvPr/>
        </p:nvGrpSpPr>
        <p:grpSpPr>
          <a:xfrm>
            <a:off x="8801609" y="7145114"/>
            <a:ext cx="220832" cy="193228"/>
            <a:chOff x="0" y="0"/>
            <a:chExt cx="812800" cy="711200"/>
          </a:xfrm>
        </p:grpSpPr>
        <p:sp>
          <p:nvSpPr>
            <p:cNvPr id="94" name="Freeform 66">
              <a:extLst>
                <a:ext uri="{FF2B5EF4-FFF2-40B4-BE49-F238E27FC236}">
                  <a16:creationId xmlns:a16="http://schemas.microsoft.com/office/drawing/2014/main" id="{6E2D20A6-35B6-8311-A12E-A6CF96F15F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7C74117C-F3A4-BA92-499E-AA3644195E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95B9F8C1-4EDF-D4E7-C986-71AF1B1EE901}"/>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DB6A2FB5-E6C1-FC89-3822-D7C12FD1A9DE}"/>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AA9471E-D62A-E518-F18D-1628F5A2AFA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F68F1105-B4AD-89EC-75F5-73BD0DB7F10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9CDAADB-BB6B-60C8-B4FE-ED0619BFC6DB}"/>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454555FA-F9FC-8C06-FC3B-5FE5185AB48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C4902068-A36E-4267-A4C7-EF629D776A1A}"/>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587E4A50-CBE8-0161-A503-15AAE4E79588}"/>
              </a:ext>
            </a:extLst>
          </p:cNvPr>
          <p:cNvGrpSpPr/>
          <p:nvPr/>
        </p:nvGrpSpPr>
        <p:grpSpPr>
          <a:xfrm>
            <a:off x="5444850" y="4686940"/>
            <a:ext cx="220832" cy="193228"/>
            <a:chOff x="0" y="0"/>
            <a:chExt cx="812800" cy="711200"/>
          </a:xfrm>
        </p:grpSpPr>
        <p:sp>
          <p:nvSpPr>
            <p:cNvPr id="41" name="Freeform 66">
              <a:extLst>
                <a:ext uri="{FF2B5EF4-FFF2-40B4-BE49-F238E27FC236}">
                  <a16:creationId xmlns:a16="http://schemas.microsoft.com/office/drawing/2014/main" id="{83BA1263-C5C3-7C48-CBBD-F4D06F21AEB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F5FC1734-C7DA-940B-2F69-A34A7358D6C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45E86246-2D11-BC83-DA27-B1C6387AD133}"/>
              </a:ext>
            </a:extLst>
          </p:cNvPr>
          <p:cNvGrpSpPr/>
          <p:nvPr/>
        </p:nvGrpSpPr>
        <p:grpSpPr>
          <a:xfrm>
            <a:off x="7092028" y="7152424"/>
            <a:ext cx="220832" cy="193228"/>
            <a:chOff x="0" y="0"/>
            <a:chExt cx="812800" cy="711200"/>
          </a:xfrm>
        </p:grpSpPr>
        <p:sp>
          <p:nvSpPr>
            <p:cNvPr id="25" name="Freeform 66">
              <a:extLst>
                <a:ext uri="{FF2B5EF4-FFF2-40B4-BE49-F238E27FC236}">
                  <a16:creationId xmlns:a16="http://schemas.microsoft.com/office/drawing/2014/main" id="{A2EDD36A-8563-6A6C-FB28-EE0EA2C9563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EBFC2D3A-6783-5514-0A86-CD2C1D9B0DA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DA9BA9C9-B8CA-903F-EE09-D6E7923DB3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AEE3961A-F4FF-2258-8B34-742DFA7DA3A3}"/>
              </a:ext>
            </a:extLst>
          </p:cNvPr>
          <p:cNvGrpSpPr/>
          <p:nvPr/>
        </p:nvGrpSpPr>
        <p:grpSpPr>
          <a:xfrm>
            <a:off x="8771698" y="4658472"/>
            <a:ext cx="220832" cy="193228"/>
            <a:chOff x="0" y="0"/>
            <a:chExt cx="812800" cy="711200"/>
          </a:xfrm>
        </p:grpSpPr>
        <p:sp>
          <p:nvSpPr>
            <p:cNvPr id="30" name="Freeform 66">
              <a:extLst>
                <a:ext uri="{FF2B5EF4-FFF2-40B4-BE49-F238E27FC236}">
                  <a16:creationId xmlns:a16="http://schemas.microsoft.com/office/drawing/2014/main" id="{7A03B9BF-24D4-971E-FE8F-DE7CA85966F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8C74B86B-1A4E-1F7E-45B1-3B73A2B1F5E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1FC8D31C-D810-E46D-1AA3-9D4A2B3D51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grpSp>
        <p:nvGrpSpPr>
          <p:cNvPr id="10" name="Group 65">
            <a:extLst>
              <a:ext uri="{FF2B5EF4-FFF2-40B4-BE49-F238E27FC236}">
                <a16:creationId xmlns:a16="http://schemas.microsoft.com/office/drawing/2014/main" id="{E19D846B-862D-65A9-6191-3E42C379BA1B}"/>
              </a:ext>
            </a:extLst>
          </p:cNvPr>
          <p:cNvGrpSpPr/>
          <p:nvPr/>
        </p:nvGrpSpPr>
        <p:grpSpPr>
          <a:xfrm>
            <a:off x="3714485" y="5368282"/>
            <a:ext cx="220832" cy="193228"/>
            <a:chOff x="0" y="0"/>
            <a:chExt cx="812800" cy="711200"/>
          </a:xfrm>
        </p:grpSpPr>
        <p:sp>
          <p:nvSpPr>
            <p:cNvPr id="11" name="Freeform 66">
              <a:extLst>
                <a:ext uri="{FF2B5EF4-FFF2-40B4-BE49-F238E27FC236}">
                  <a16:creationId xmlns:a16="http://schemas.microsoft.com/office/drawing/2014/main" id="{AED73195-0C51-B794-9D34-37103A1319D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B97E2D81-7B3A-5B60-D6CE-20E31AD2CAB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015EC2D4-4798-B5A8-4CF5-59B7241613C2}"/>
              </a:ext>
            </a:extLst>
          </p:cNvPr>
          <p:cNvGrpSpPr/>
          <p:nvPr/>
        </p:nvGrpSpPr>
        <p:grpSpPr>
          <a:xfrm>
            <a:off x="7092028" y="3747191"/>
            <a:ext cx="220832" cy="193228"/>
            <a:chOff x="0" y="0"/>
            <a:chExt cx="812800" cy="711200"/>
          </a:xfrm>
        </p:grpSpPr>
        <p:sp>
          <p:nvSpPr>
            <p:cNvPr id="50" name="Freeform 66">
              <a:extLst>
                <a:ext uri="{FF2B5EF4-FFF2-40B4-BE49-F238E27FC236}">
                  <a16:creationId xmlns:a16="http://schemas.microsoft.com/office/drawing/2014/main" id="{B5F8CA43-6C45-6479-E64D-7E19DAD1230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C87A828B-EE57-6922-8D3F-A3024F648B8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DFBBE61E-715E-1B6C-E16C-61B198585B78}"/>
              </a:ext>
            </a:extLst>
          </p:cNvPr>
          <p:cNvGrpSpPr/>
          <p:nvPr/>
        </p:nvGrpSpPr>
        <p:grpSpPr>
          <a:xfrm>
            <a:off x="5453407" y="3775609"/>
            <a:ext cx="220832" cy="193228"/>
            <a:chOff x="0" y="0"/>
            <a:chExt cx="812800" cy="711200"/>
          </a:xfrm>
        </p:grpSpPr>
        <p:sp>
          <p:nvSpPr>
            <p:cNvPr id="7" name="Freeform 66">
              <a:extLst>
                <a:ext uri="{FF2B5EF4-FFF2-40B4-BE49-F238E27FC236}">
                  <a16:creationId xmlns:a16="http://schemas.microsoft.com/office/drawing/2014/main" id="{6CE8DF7E-7B7F-6F62-6577-1A4A9742BF8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4B50885-E77A-4EDB-2991-2D5B70D0968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3B42846F-CF15-E7FD-5A85-2681C4C63F5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542198" y="6854929"/>
            <a:ext cx="658981" cy="436317"/>
          </a:xfrm>
          <a:prstGeom prst="rect">
            <a:avLst/>
          </a:prstGeom>
        </p:spPr>
      </p:pic>
      <p:pic>
        <p:nvPicPr>
          <p:cNvPr id="26" name="Picture 25" descr="Watercolor palette">
            <a:extLst>
              <a:ext uri="{FF2B5EF4-FFF2-40B4-BE49-F238E27FC236}">
                <a16:creationId xmlns:a16="http://schemas.microsoft.com/office/drawing/2014/main" id="{4048D6BF-868A-68A7-7B82-8CD3A3A6866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36867" y="3632137"/>
            <a:ext cx="482558" cy="321705"/>
          </a:xfrm>
          <a:prstGeom prst="rect">
            <a:avLst/>
          </a:prstGeom>
        </p:spPr>
      </p:pic>
      <p:grpSp>
        <p:nvGrpSpPr>
          <p:cNvPr id="36" name="Group 65">
            <a:extLst>
              <a:ext uri="{FF2B5EF4-FFF2-40B4-BE49-F238E27FC236}">
                <a16:creationId xmlns:a16="http://schemas.microsoft.com/office/drawing/2014/main" id="{43D29F66-215C-BC66-1B66-66E65AEBF424}"/>
              </a:ext>
            </a:extLst>
          </p:cNvPr>
          <p:cNvGrpSpPr/>
          <p:nvPr/>
        </p:nvGrpSpPr>
        <p:grpSpPr>
          <a:xfrm>
            <a:off x="10312837" y="4674423"/>
            <a:ext cx="220832" cy="193228"/>
            <a:chOff x="0" y="0"/>
            <a:chExt cx="812800" cy="711200"/>
          </a:xfrm>
        </p:grpSpPr>
        <p:sp>
          <p:nvSpPr>
            <p:cNvPr id="52" name="Freeform 66">
              <a:extLst>
                <a:ext uri="{FF2B5EF4-FFF2-40B4-BE49-F238E27FC236}">
                  <a16:creationId xmlns:a16="http://schemas.microsoft.com/office/drawing/2014/main" id="{CD0E2AFC-7CE2-4C38-B4AA-8FE26916CF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7DCFB60-6A7F-16AB-FC98-C758AD09440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6" name="Picture 85" descr="Retro microphone">
            <a:extLst>
              <a:ext uri="{FF2B5EF4-FFF2-40B4-BE49-F238E27FC236}">
                <a16:creationId xmlns:a16="http://schemas.microsoft.com/office/drawing/2014/main" id="{796B381D-7904-ABD5-9501-A2C47068F97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17248" y="4148353"/>
            <a:ext cx="674021" cy="449261"/>
          </a:xfrm>
          <a:prstGeom prst="rect">
            <a:avLst/>
          </a:prstGeom>
        </p:spPr>
      </p:pic>
      <p:grpSp>
        <p:nvGrpSpPr>
          <p:cNvPr id="96" name="Group 62">
            <a:extLst>
              <a:ext uri="{FF2B5EF4-FFF2-40B4-BE49-F238E27FC236}">
                <a16:creationId xmlns:a16="http://schemas.microsoft.com/office/drawing/2014/main" id="{4BD37FC1-80AA-5A96-B25F-1E4122102F55}"/>
              </a:ext>
            </a:extLst>
          </p:cNvPr>
          <p:cNvGrpSpPr/>
          <p:nvPr/>
        </p:nvGrpSpPr>
        <p:grpSpPr>
          <a:xfrm>
            <a:off x="10312837" y="7102711"/>
            <a:ext cx="242972" cy="242972"/>
            <a:chOff x="0" y="0"/>
            <a:chExt cx="812800" cy="812800"/>
          </a:xfrm>
        </p:grpSpPr>
        <p:sp>
          <p:nvSpPr>
            <p:cNvPr id="97" name="Freeform 63">
              <a:extLst>
                <a:ext uri="{FF2B5EF4-FFF2-40B4-BE49-F238E27FC236}">
                  <a16:creationId xmlns:a16="http://schemas.microsoft.com/office/drawing/2014/main" id="{D6888088-511F-379D-B72B-31D4B9943E8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9CA69343-C454-4771-1138-FE2D9981ABC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0B662977-D4E9-7685-9A94-5C1FA3B093F9}"/>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0973BF09-6D84-82CE-1DC2-48FE67632342}"/>
              </a:ext>
            </a:extLst>
          </p:cNvPr>
          <p:cNvGrpSpPr/>
          <p:nvPr/>
        </p:nvGrpSpPr>
        <p:grpSpPr>
          <a:xfrm>
            <a:off x="8763539" y="1774302"/>
            <a:ext cx="242972" cy="242972"/>
            <a:chOff x="0" y="0"/>
            <a:chExt cx="812800" cy="812800"/>
          </a:xfrm>
        </p:grpSpPr>
        <p:sp>
          <p:nvSpPr>
            <p:cNvPr id="54" name="Freeform 63">
              <a:extLst>
                <a:ext uri="{FF2B5EF4-FFF2-40B4-BE49-F238E27FC236}">
                  <a16:creationId xmlns:a16="http://schemas.microsoft.com/office/drawing/2014/main" id="{B853309D-8EBF-ACE1-C5D4-71CF1D29B68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59663107-A81A-138D-097D-7941010F31BB}"/>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23378478-ACDD-43E4-D742-773AE4C20ED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95051" y="4597614"/>
            <a:ext cx="727303" cy="337699"/>
          </a:xfrm>
          <a:prstGeom prst="rect">
            <a:avLst/>
          </a:prstGeom>
        </p:spPr>
      </p:pic>
      <p:pic>
        <p:nvPicPr>
          <p:cNvPr id="85" name="Picture 84" descr="Puzzle in brain">
            <a:extLst>
              <a:ext uri="{FF2B5EF4-FFF2-40B4-BE49-F238E27FC236}">
                <a16:creationId xmlns:a16="http://schemas.microsoft.com/office/drawing/2014/main" id="{4AB4A199-6919-3754-3A6C-4A3E557A0DD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79109" y="6145995"/>
            <a:ext cx="550301" cy="412726"/>
          </a:xfrm>
          <a:prstGeom prst="rect">
            <a:avLst/>
          </a:prstGeom>
        </p:spPr>
      </p:pic>
      <p:grpSp>
        <p:nvGrpSpPr>
          <p:cNvPr id="89" name="Group 65">
            <a:extLst>
              <a:ext uri="{FF2B5EF4-FFF2-40B4-BE49-F238E27FC236}">
                <a16:creationId xmlns:a16="http://schemas.microsoft.com/office/drawing/2014/main" id="{16FB61BB-0D17-BEEB-3AAF-2C811AEC814D}"/>
              </a:ext>
            </a:extLst>
          </p:cNvPr>
          <p:cNvGrpSpPr/>
          <p:nvPr/>
        </p:nvGrpSpPr>
        <p:grpSpPr>
          <a:xfrm>
            <a:off x="8771698" y="6305389"/>
            <a:ext cx="220832" cy="193228"/>
            <a:chOff x="0" y="0"/>
            <a:chExt cx="812800" cy="711200"/>
          </a:xfrm>
        </p:grpSpPr>
        <p:sp>
          <p:nvSpPr>
            <p:cNvPr id="90" name="Freeform 66">
              <a:extLst>
                <a:ext uri="{FF2B5EF4-FFF2-40B4-BE49-F238E27FC236}">
                  <a16:creationId xmlns:a16="http://schemas.microsoft.com/office/drawing/2014/main" id="{0B81BAE6-D0CD-C3F5-DD8C-1AF4800915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F0DD9BA7-7507-CC61-CB05-4B222903D8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1" name="Group 65">
            <a:extLst>
              <a:ext uri="{FF2B5EF4-FFF2-40B4-BE49-F238E27FC236}">
                <a16:creationId xmlns:a16="http://schemas.microsoft.com/office/drawing/2014/main" id="{DACF9478-17D4-D454-FDFA-13BE31B5A7F4}"/>
              </a:ext>
            </a:extLst>
          </p:cNvPr>
          <p:cNvGrpSpPr/>
          <p:nvPr/>
        </p:nvGrpSpPr>
        <p:grpSpPr>
          <a:xfrm>
            <a:off x="10312837" y="3792989"/>
            <a:ext cx="220832" cy="193228"/>
            <a:chOff x="0" y="0"/>
            <a:chExt cx="812800" cy="711200"/>
          </a:xfrm>
        </p:grpSpPr>
        <p:sp>
          <p:nvSpPr>
            <p:cNvPr id="75" name="Freeform 66">
              <a:extLst>
                <a:ext uri="{FF2B5EF4-FFF2-40B4-BE49-F238E27FC236}">
                  <a16:creationId xmlns:a16="http://schemas.microsoft.com/office/drawing/2014/main" id="{6AF925A6-1B6D-E62A-FEA4-DD18B501097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EA1735E-6FA6-92A1-4AB9-96D70FCB162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6" name="Graphic 65" descr="Chef Hat with solid fill">
            <a:extLst>
              <a:ext uri="{FF2B5EF4-FFF2-40B4-BE49-F238E27FC236}">
                <a16:creationId xmlns:a16="http://schemas.microsoft.com/office/drawing/2014/main" id="{008B13FB-8AA3-071E-D982-DEB8B6C7ADE4}"/>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360869" y="3473444"/>
            <a:ext cx="459718" cy="459718"/>
          </a:xfrm>
          <a:prstGeom prst="rect">
            <a:avLst/>
          </a:prstGeom>
        </p:spPr>
      </p:pic>
      <p:grpSp>
        <p:nvGrpSpPr>
          <p:cNvPr id="67" name="Group 65">
            <a:extLst>
              <a:ext uri="{FF2B5EF4-FFF2-40B4-BE49-F238E27FC236}">
                <a16:creationId xmlns:a16="http://schemas.microsoft.com/office/drawing/2014/main" id="{3D2D700D-D033-B172-262D-19BE4898FED8}"/>
              </a:ext>
            </a:extLst>
          </p:cNvPr>
          <p:cNvGrpSpPr/>
          <p:nvPr/>
        </p:nvGrpSpPr>
        <p:grpSpPr>
          <a:xfrm>
            <a:off x="7141123" y="4686940"/>
            <a:ext cx="220832" cy="193228"/>
            <a:chOff x="0" y="0"/>
            <a:chExt cx="812800" cy="711200"/>
          </a:xfrm>
        </p:grpSpPr>
        <p:sp>
          <p:nvSpPr>
            <p:cNvPr id="77" name="Freeform 66">
              <a:extLst>
                <a:ext uri="{FF2B5EF4-FFF2-40B4-BE49-F238E27FC236}">
                  <a16:creationId xmlns:a16="http://schemas.microsoft.com/office/drawing/2014/main" id="{740E79E7-8F46-8915-B9AD-23C003BCB8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TextBox 67">
              <a:extLst>
                <a:ext uri="{FF2B5EF4-FFF2-40B4-BE49-F238E27FC236}">
                  <a16:creationId xmlns:a16="http://schemas.microsoft.com/office/drawing/2014/main" id="{1851C3BA-CBFB-184E-1E83-0AFD3DCC760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33" name="Picture 32" descr="Men working at the port">
            <a:extLst>
              <a:ext uri="{FF2B5EF4-FFF2-40B4-BE49-F238E27FC236}">
                <a16:creationId xmlns:a16="http://schemas.microsoft.com/office/drawing/2014/main" id="{37688CFE-4405-0EC8-61EF-6B2A9B9ACC2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213136" y="6828112"/>
            <a:ext cx="720843" cy="480801"/>
          </a:xfrm>
          <a:prstGeom prst="rect">
            <a:avLst/>
          </a:prstGeom>
        </p:spPr>
      </p:pic>
    </p:spTree>
    <p:extLst>
      <p:ext uri="{BB962C8B-B14F-4D97-AF65-F5344CB8AC3E}">
        <p14:creationId xmlns:p14="http://schemas.microsoft.com/office/powerpoint/2010/main" val="346055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2BC1314-F16E-E97F-402C-55E124BB6928}"/>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042F963-1556-CA95-D5F8-07EFFF6F902E}"/>
              </a:ext>
            </a:extLst>
          </p:cNvPr>
          <p:cNvGraphicFramePr>
            <a:graphicFrameLocks/>
          </p:cNvGraphicFramePr>
          <p:nvPr>
            <p:extLst>
              <p:ext uri="{D42A27DB-BD31-4B8C-83A1-F6EECF244321}">
                <p14:modId xmlns:p14="http://schemas.microsoft.com/office/powerpoint/2010/main" val="2282353308"/>
              </p:ext>
            </p:extLst>
          </p:nvPr>
        </p:nvGraphicFramePr>
        <p:xfrm>
          <a:off x="2569559" y="654718"/>
          <a:ext cx="8057273" cy="6811927"/>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6249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28/07/2025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29/07/2025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30/07/2025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31/07/2025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01/08/2025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6314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AUGUST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66314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335908">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00" dirty="0">
                          <a:latin typeface="DM Sans" pitchFamily="2" charset="0"/>
                        </a:rPr>
                        <a:t>Improving relationships: Bingo</a:t>
                      </a:r>
                    </a:p>
                    <a:p>
                      <a:pPr algn="ctr"/>
                      <a:r>
                        <a:rPr lang="en-GB" sz="1000" dirty="0">
                          <a:latin typeface="DM Sans" pitchFamily="2" charset="0"/>
                        </a:rPr>
                        <a:t>10:30-12:00</a:t>
                      </a:r>
                    </a:p>
                    <a:p>
                      <a:pPr algn="ctr"/>
                      <a:endParaRPr lang="en-GB" sz="10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endParaRPr lang="en-GB" sz="1100" dirty="0"/>
                    </a:p>
                    <a:p>
                      <a:pPr algn="ctr">
                        <a:lnSpc>
                          <a:spcPts val="1515"/>
                        </a:lnSpc>
                        <a:defRPr/>
                      </a:pPr>
                      <a:r>
                        <a:rPr lang="en-US" sz="1100" dirty="0">
                          <a:solidFill>
                            <a:schemeClr val="tx1"/>
                          </a:solidFill>
                          <a:latin typeface="DM Sans"/>
                        </a:rPr>
                        <a:t>Job Club with Anna</a:t>
                      </a:r>
                    </a:p>
                    <a:p>
                      <a:pPr algn="ctr">
                        <a:lnSpc>
                          <a:spcPts val="1515"/>
                        </a:lnSpc>
                        <a:defRPr/>
                      </a:pPr>
                      <a:r>
                        <a:rPr lang="en-US" sz="1100" dirty="0">
                          <a:solidFill>
                            <a:schemeClr val="tx1"/>
                          </a:solidFill>
                          <a:latin typeface="DM Sans"/>
                        </a:rPr>
                        <a:t>10:30-12:00</a:t>
                      </a:r>
                    </a:p>
                    <a:p>
                      <a:pPr algn="ctr">
                        <a:lnSpc>
                          <a:spcPts val="1515"/>
                        </a:lnSpc>
                        <a:defRPr/>
                      </a:pPr>
                      <a:endParaRPr lang="en-GB" sz="1100" dirty="0">
                        <a:latin typeface="DM Sans" pitchFamily="2" charset="0"/>
                      </a:endParaRPr>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916434">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UPW – invite only</a:t>
                      </a:r>
                    </a:p>
                    <a:p>
                      <a:pPr algn="ctr"/>
                      <a:r>
                        <a:rPr lang="en-US" sz="1050" dirty="0">
                          <a:solidFill>
                            <a:srgbClr val="000000"/>
                          </a:solidFill>
                          <a:latin typeface="DM Sans"/>
                        </a:rPr>
                        <a:t>10:00-12:00</a:t>
                      </a: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GB" sz="1050" dirty="0">
                          <a:latin typeface="DM Sans" pitchFamily="2" charset="0"/>
                        </a:rPr>
                        <a:t>Gratitude Journaling</a:t>
                      </a:r>
                    </a:p>
                    <a:p>
                      <a:pPr algn="ctr">
                        <a:lnSpc>
                          <a:spcPts val="1515"/>
                        </a:lnSpc>
                        <a:defRPr/>
                      </a:pPr>
                      <a:r>
                        <a:rPr lang="en-GB" sz="105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2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6314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985956">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DWP</a:t>
                      </a:r>
                    </a:p>
                    <a:p>
                      <a:pPr algn="ctr"/>
                      <a:r>
                        <a:rPr lang="en-GB" sz="1100" dirty="0"/>
                        <a:t> 1:00-3:00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21684">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IPP Group</a:t>
                      </a:r>
                    </a:p>
                    <a:p>
                      <a:pPr algn="ctr"/>
                      <a:r>
                        <a:rPr lang="en-GB" sz="1100" dirty="0"/>
                        <a:t>2:00-4:00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Table tennis</a:t>
                      </a:r>
                    </a:p>
                    <a:p>
                      <a:pPr algn="ctr">
                        <a:lnSpc>
                          <a:spcPts val="1515"/>
                        </a:lnSpc>
                        <a:defRPr/>
                      </a:pPr>
                      <a:r>
                        <a:rPr lang="en-US" sz="1050" dirty="0">
                          <a:solidFill>
                            <a:schemeClr val="tx1"/>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B0EFFB0E-14E9-32D5-9BFB-2A625DE6A0C8}"/>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BBBD6B7A-5267-B9A8-C728-7A1F79C0C41C}"/>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4C2CF8D9-2BCA-6B56-A06E-EBE588B04218}"/>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83DD55BC-4F8C-F2F9-DF88-E268EBF6CEEE}"/>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CC2C30BD-19FE-F325-9188-22777E20011C}"/>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05E3A12E-A564-388E-D47C-94BA0C69DAEF}"/>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7A1B1941-C3E6-B1F3-7043-C9D4E9D5D96E}"/>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34885C90-9390-F044-4BD0-2607597A400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C4687653-9ABC-0FED-C6B0-E715E82C3A69}"/>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62BD99DD-F94A-C63B-3ED2-25B740DC7DBA}"/>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JULY - WEEK 5</a:t>
            </a:r>
          </a:p>
        </p:txBody>
      </p:sp>
      <p:sp>
        <p:nvSpPr>
          <p:cNvPr id="70" name="TextBox 70">
            <a:extLst>
              <a:ext uri="{FF2B5EF4-FFF2-40B4-BE49-F238E27FC236}">
                <a16:creationId xmlns:a16="http://schemas.microsoft.com/office/drawing/2014/main" id="{B7FB4A79-B9C4-21A2-E5ED-166B6BEFDE96}"/>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A04D714B-CA40-080A-ECED-34089F86BE8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B0324370-A5A4-570E-DFFD-76D55F286E9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DE6D650F-0518-0EAC-982A-D1020EEB708E}"/>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E8850D6E-4515-C932-0FE5-7A26C834E75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8C9AF1A-44CE-B30E-EEF8-F80C8F6A68FF}"/>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5C392047-3493-765D-B021-DD1C4A0978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70031AC4-6132-CB94-8D88-83E187619BC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F8E4444A-9109-0FD7-3D19-65765798F26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DBC2F349-0819-298A-6109-E242CBF211E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28CA76A3-638E-706A-9EDA-B56B0BDBB91F}"/>
              </a:ext>
            </a:extLst>
          </p:cNvPr>
          <p:cNvGrpSpPr/>
          <p:nvPr/>
        </p:nvGrpSpPr>
        <p:grpSpPr>
          <a:xfrm>
            <a:off x="3701444" y="7203261"/>
            <a:ext cx="220832" cy="193228"/>
            <a:chOff x="0" y="0"/>
            <a:chExt cx="812800" cy="711200"/>
          </a:xfrm>
        </p:grpSpPr>
        <p:sp>
          <p:nvSpPr>
            <p:cNvPr id="56" name="Freeform 66">
              <a:extLst>
                <a:ext uri="{FF2B5EF4-FFF2-40B4-BE49-F238E27FC236}">
                  <a16:creationId xmlns:a16="http://schemas.microsoft.com/office/drawing/2014/main" id="{6B2D0E65-8C34-ED9C-78B5-FBCC8F90CE3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7D472077-5145-680F-AE9C-EA70657E3C5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2003EC48-BECF-D0B7-61F6-C950A631ED2B}"/>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06663" y="6804922"/>
            <a:ext cx="597569" cy="398339"/>
          </a:xfrm>
          <a:prstGeom prst="rect">
            <a:avLst/>
          </a:prstGeom>
        </p:spPr>
      </p:pic>
      <p:sp>
        <p:nvSpPr>
          <p:cNvPr id="82" name="Freeform 66">
            <a:extLst>
              <a:ext uri="{FF2B5EF4-FFF2-40B4-BE49-F238E27FC236}">
                <a16:creationId xmlns:a16="http://schemas.microsoft.com/office/drawing/2014/main" id="{BD69C0DF-5240-5FCF-FE68-27B2B50087D8}"/>
              </a:ext>
            </a:extLst>
          </p:cNvPr>
          <p:cNvSpPr/>
          <p:nvPr/>
        </p:nvSpPr>
        <p:spPr>
          <a:xfrm>
            <a:off x="5399997" y="718595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653A7C50-6F26-6152-340E-882B7A2D69B5}"/>
              </a:ext>
            </a:extLst>
          </p:cNvPr>
          <p:cNvGrpSpPr/>
          <p:nvPr/>
        </p:nvGrpSpPr>
        <p:grpSpPr>
          <a:xfrm>
            <a:off x="8754262" y="7203261"/>
            <a:ext cx="220832" cy="193228"/>
            <a:chOff x="0" y="0"/>
            <a:chExt cx="812800" cy="711200"/>
          </a:xfrm>
        </p:grpSpPr>
        <p:sp>
          <p:nvSpPr>
            <p:cNvPr id="94" name="Freeform 66">
              <a:extLst>
                <a:ext uri="{FF2B5EF4-FFF2-40B4-BE49-F238E27FC236}">
                  <a16:creationId xmlns:a16="http://schemas.microsoft.com/office/drawing/2014/main" id="{2A917E1A-AA8F-1EEE-1DE9-0A190C2FAD7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06B05589-834C-C048-3DEF-B7669D4CE8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48E48D70-94B2-EEC2-E5DA-0DBAB68343FF}"/>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F08A0833-CCEE-8189-C0AC-F8CA633D8A20}"/>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B648790-594A-527F-B952-AE5F16E693E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793A0865-01BB-669F-F7C0-8FF8C2BFFAB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ED843C66-427F-7CBD-BBE0-AD66A3AAE635}"/>
              </a:ext>
            </a:extLst>
          </p:cNvPr>
          <p:cNvGrpSpPr/>
          <p:nvPr/>
        </p:nvGrpSpPr>
        <p:grpSpPr>
          <a:xfrm>
            <a:off x="5403008" y="1816966"/>
            <a:ext cx="242972" cy="242972"/>
            <a:chOff x="0" y="0"/>
            <a:chExt cx="812800" cy="812800"/>
          </a:xfrm>
        </p:grpSpPr>
        <p:sp>
          <p:nvSpPr>
            <p:cNvPr id="23" name="Freeform 63">
              <a:extLst>
                <a:ext uri="{FF2B5EF4-FFF2-40B4-BE49-F238E27FC236}">
                  <a16:creationId xmlns:a16="http://schemas.microsoft.com/office/drawing/2014/main" id="{288CB233-1836-35C2-4A7E-CE2FCB55B38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41C63F16-CDCC-812C-EDA1-84D61D24DE2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45343BB2-8CA6-21DC-61CB-FF51539C934E}"/>
              </a:ext>
            </a:extLst>
          </p:cNvPr>
          <p:cNvGrpSpPr/>
          <p:nvPr/>
        </p:nvGrpSpPr>
        <p:grpSpPr>
          <a:xfrm>
            <a:off x="5434502" y="4696421"/>
            <a:ext cx="220832" cy="193228"/>
            <a:chOff x="0" y="0"/>
            <a:chExt cx="812800" cy="711200"/>
          </a:xfrm>
        </p:grpSpPr>
        <p:sp>
          <p:nvSpPr>
            <p:cNvPr id="41" name="Freeform 66">
              <a:extLst>
                <a:ext uri="{FF2B5EF4-FFF2-40B4-BE49-F238E27FC236}">
                  <a16:creationId xmlns:a16="http://schemas.microsoft.com/office/drawing/2014/main" id="{6EC7EE3C-F431-C487-0C95-F9CAC5F3C0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5F111B39-231C-FF8E-4C52-2D30BD4F48B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DB9E55A7-3060-B16B-1E63-D28E94636BF0}"/>
              </a:ext>
            </a:extLst>
          </p:cNvPr>
          <p:cNvGrpSpPr/>
          <p:nvPr/>
        </p:nvGrpSpPr>
        <p:grpSpPr>
          <a:xfrm>
            <a:off x="7080320" y="7183704"/>
            <a:ext cx="220832" cy="193228"/>
            <a:chOff x="0" y="0"/>
            <a:chExt cx="812800" cy="711200"/>
          </a:xfrm>
        </p:grpSpPr>
        <p:sp>
          <p:nvSpPr>
            <p:cNvPr id="25" name="Freeform 66">
              <a:extLst>
                <a:ext uri="{FF2B5EF4-FFF2-40B4-BE49-F238E27FC236}">
                  <a16:creationId xmlns:a16="http://schemas.microsoft.com/office/drawing/2014/main" id="{9EB5B815-70D5-ECAC-F510-606650AFCE5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67631A43-C6F6-0E52-091F-FA0DBF3A9A2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9A5ED940-0663-81B3-F576-6B2BA6DE3CD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057955EC-6A4E-8244-EF60-DA48343C07DB}"/>
              </a:ext>
            </a:extLst>
          </p:cNvPr>
          <p:cNvGrpSpPr/>
          <p:nvPr/>
        </p:nvGrpSpPr>
        <p:grpSpPr>
          <a:xfrm>
            <a:off x="8762901" y="4730494"/>
            <a:ext cx="220832" cy="193228"/>
            <a:chOff x="0" y="0"/>
            <a:chExt cx="812800" cy="711200"/>
          </a:xfrm>
        </p:grpSpPr>
        <p:sp>
          <p:nvSpPr>
            <p:cNvPr id="30" name="Freeform 66">
              <a:extLst>
                <a:ext uri="{FF2B5EF4-FFF2-40B4-BE49-F238E27FC236}">
                  <a16:creationId xmlns:a16="http://schemas.microsoft.com/office/drawing/2014/main" id="{6D085E5F-0ADE-ABD9-7A6E-1EC973AA318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1D9BF77B-4C3B-B2E8-8E6C-7174B9C0DA4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8" name="Group 65">
            <a:extLst>
              <a:ext uri="{FF2B5EF4-FFF2-40B4-BE49-F238E27FC236}">
                <a16:creationId xmlns:a16="http://schemas.microsoft.com/office/drawing/2014/main" id="{FA03F04E-CE09-F9FE-2C79-F2DAADC8EFC3}"/>
              </a:ext>
            </a:extLst>
          </p:cNvPr>
          <p:cNvGrpSpPr/>
          <p:nvPr/>
        </p:nvGrpSpPr>
        <p:grpSpPr>
          <a:xfrm>
            <a:off x="7109159" y="6343023"/>
            <a:ext cx="220832" cy="193228"/>
            <a:chOff x="0" y="0"/>
            <a:chExt cx="812800" cy="711200"/>
          </a:xfrm>
        </p:grpSpPr>
        <p:sp>
          <p:nvSpPr>
            <p:cNvPr id="33" name="Freeform 66">
              <a:extLst>
                <a:ext uri="{FF2B5EF4-FFF2-40B4-BE49-F238E27FC236}">
                  <a16:creationId xmlns:a16="http://schemas.microsoft.com/office/drawing/2014/main" id="{E4B62F68-B4E6-4A02-F0C5-80100811D7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C21ACFB2-3394-A132-8AF7-94A32D73226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A2ADA6C7-5276-BED8-8846-E6917526735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2159" y="6778270"/>
            <a:ext cx="577329" cy="359801"/>
          </a:xfrm>
          <a:prstGeom prst="rect">
            <a:avLst/>
          </a:prstGeom>
        </p:spPr>
      </p:pic>
      <p:grpSp>
        <p:nvGrpSpPr>
          <p:cNvPr id="10" name="Group 65">
            <a:extLst>
              <a:ext uri="{FF2B5EF4-FFF2-40B4-BE49-F238E27FC236}">
                <a16:creationId xmlns:a16="http://schemas.microsoft.com/office/drawing/2014/main" id="{94C91DC4-421A-D86D-516A-C78330B52771}"/>
              </a:ext>
            </a:extLst>
          </p:cNvPr>
          <p:cNvGrpSpPr/>
          <p:nvPr/>
        </p:nvGrpSpPr>
        <p:grpSpPr>
          <a:xfrm>
            <a:off x="3714485" y="5376097"/>
            <a:ext cx="220832" cy="193228"/>
            <a:chOff x="0" y="0"/>
            <a:chExt cx="812800" cy="711200"/>
          </a:xfrm>
        </p:grpSpPr>
        <p:sp>
          <p:nvSpPr>
            <p:cNvPr id="11" name="Freeform 66">
              <a:extLst>
                <a:ext uri="{FF2B5EF4-FFF2-40B4-BE49-F238E27FC236}">
                  <a16:creationId xmlns:a16="http://schemas.microsoft.com/office/drawing/2014/main" id="{392EB2F3-13F9-5F97-8322-6C037F704E7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EDC9EB0B-9E5E-7219-0E5D-71840EA4312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 name="Group 65">
            <a:extLst>
              <a:ext uri="{FF2B5EF4-FFF2-40B4-BE49-F238E27FC236}">
                <a16:creationId xmlns:a16="http://schemas.microsoft.com/office/drawing/2014/main" id="{E0392571-39D2-9702-AF88-1DEB5027EB85}"/>
              </a:ext>
            </a:extLst>
          </p:cNvPr>
          <p:cNvGrpSpPr/>
          <p:nvPr/>
        </p:nvGrpSpPr>
        <p:grpSpPr>
          <a:xfrm>
            <a:off x="5442159" y="3760614"/>
            <a:ext cx="220832" cy="193228"/>
            <a:chOff x="0" y="0"/>
            <a:chExt cx="812800" cy="711200"/>
          </a:xfrm>
        </p:grpSpPr>
        <p:sp>
          <p:nvSpPr>
            <p:cNvPr id="7" name="Freeform 66">
              <a:extLst>
                <a:ext uri="{FF2B5EF4-FFF2-40B4-BE49-F238E27FC236}">
                  <a16:creationId xmlns:a16="http://schemas.microsoft.com/office/drawing/2014/main" id="{31788364-909B-909C-675C-17CE8FCFB1A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1E7C070-7DCC-9541-F87B-672739328A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6" name="Picture 25" descr="Watercolor palette">
            <a:extLst>
              <a:ext uri="{FF2B5EF4-FFF2-40B4-BE49-F238E27FC236}">
                <a16:creationId xmlns:a16="http://schemas.microsoft.com/office/drawing/2014/main" id="{18432F6E-8CD3-22A4-2206-7066CD806D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14494" y="3604036"/>
            <a:ext cx="589738" cy="393158"/>
          </a:xfrm>
          <a:prstGeom prst="rect">
            <a:avLst/>
          </a:prstGeom>
        </p:spPr>
      </p:pic>
      <p:grpSp>
        <p:nvGrpSpPr>
          <p:cNvPr id="87" name="Group 65">
            <a:extLst>
              <a:ext uri="{FF2B5EF4-FFF2-40B4-BE49-F238E27FC236}">
                <a16:creationId xmlns:a16="http://schemas.microsoft.com/office/drawing/2014/main" id="{7B324A9C-C9AE-AEA9-18E5-D3ED4C3FA950}"/>
              </a:ext>
            </a:extLst>
          </p:cNvPr>
          <p:cNvGrpSpPr/>
          <p:nvPr/>
        </p:nvGrpSpPr>
        <p:grpSpPr>
          <a:xfrm>
            <a:off x="8762901" y="3798857"/>
            <a:ext cx="220832" cy="193228"/>
            <a:chOff x="0" y="0"/>
            <a:chExt cx="812800" cy="711200"/>
          </a:xfrm>
        </p:grpSpPr>
        <p:sp>
          <p:nvSpPr>
            <p:cNvPr id="88" name="Freeform 66">
              <a:extLst>
                <a:ext uri="{FF2B5EF4-FFF2-40B4-BE49-F238E27FC236}">
                  <a16:creationId xmlns:a16="http://schemas.microsoft.com/office/drawing/2014/main" id="{4F91B714-A7EB-6176-8B17-B7340A530F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7348FA24-F4EB-D4D2-3783-3973E02651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4" name="Group 62">
            <a:extLst>
              <a:ext uri="{FF2B5EF4-FFF2-40B4-BE49-F238E27FC236}">
                <a16:creationId xmlns:a16="http://schemas.microsoft.com/office/drawing/2014/main" id="{D0B77E2E-361B-DEFF-7DD9-71AB3CA60E75}"/>
              </a:ext>
            </a:extLst>
          </p:cNvPr>
          <p:cNvGrpSpPr/>
          <p:nvPr/>
        </p:nvGrpSpPr>
        <p:grpSpPr>
          <a:xfrm>
            <a:off x="8763539" y="1774302"/>
            <a:ext cx="242972" cy="242972"/>
            <a:chOff x="0" y="0"/>
            <a:chExt cx="812800" cy="812800"/>
          </a:xfrm>
        </p:grpSpPr>
        <p:sp>
          <p:nvSpPr>
            <p:cNvPr id="54" name="Freeform 63">
              <a:extLst>
                <a:ext uri="{FF2B5EF4-FFF2-40B4-BE49-F238E27FC236}">
                  <a16:creationId xmlns:a16="http://schemas.microsoft.com/office/drawing/2014/main" id="{F4257B30-2FD5-35A0-9DAF-3EF1C036E94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9CE07141-1103-7010-8919-3DACD8A3471E}"/>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A7ADBB04-C929-2483-D2A1-D7760950A5F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14494" y="4600914"/>
            <a:ext cx="727303" cy="337699"/>
          </a:xfrm>
          <a:prstGeom prst="rect">
            <a:avLst/>
          </a:prstGeom>
        </p:spPr>
      </p:pic>
      <p:pic>
        <p:nvPicPr>
          <p:cNvPr id="84" name="Picture 83" descr="Person writing on a table">
            <a:extLst>
              <a:ext uri="{FF2B5EF4-FFF2-40B4-BE49-F238E27FC236}">
                <a16:creationId xmlns:a16="http://schemas.microsoft.com/office/drawing/2014/main" id="{B85699CA-4D17-32A6-4987-76C983DFCE6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218289" y="6171961"/>
            <a:ext cx="812816" cy="406348"/>
          </a:xfrm>
          <a:prstGeom prst="rect">
            <a:avLst/>
          </a:prstGeom>
        </p:spPr>
      </p:pic>
      <p:pic>
        <p:nvPicPr>
          <p:cNvPr id="85" name="Picture 84" descr="Puzzle in brain">
            <a:extLst>
              <a:ext uri="{FF2B5EF4-FFF2-40B4-BE49-F238E27FC236}">
                <a16:creationId xmlns:a16="http://schemas.microsoft.com/office/drawing/2014/main" id="{93C8BD95-175C-04A6-6C72-74652E2CABD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42975" y="6177163"/>
            <a:ext cx="550301" cy="412726"/>
          </a:xfrm>
          <a:prstGeom prst="rect">
            <a:avLst/>
          </a:prstGeom>
        </p:spPr>
      </p:pic>
      <p:grpSp>
        <p:nvGrpSpPr>
          <p:cNvPr id="89" name="Group 65">
            <a:extLst>
              <a:ext uri="{FF2B5EF4-FFF2-40B4-BE49-F238E27FC236}">
                <a16:creationId xmlns:a16="http://schemas.microsoft.com/office/drawing/2014/main" id="{09B9165B-7CD0-F3FB-A3F1-B41489B594CA}"/>
              </a:ext>
            </a:extLst>
          </p:cNvPr>
          <p:cNvGrpSpPr/>
          <p:nvPr/>
        </p:nvGrpSpPr>
        <p:grpSpPr>
          <a:xfrm>
            <a:off x="8785679" y="6411442"/>
            <a:ext cx="220832" cy="193228"/>
            <a:chOff x="0" y="0"/>
            <a:chExt cx="812800" cy="711200"/>
          </a:xfrm>
        </p:grpSpPr>
        <p:sp>
          <p:nvSpPr>
            <p:cNvPr id="90" name="Freeform 66">
              <a:extLst>
                <a:ext uri="{FF2B5EF4-FFF2-40B4-BE49-F238E27FC236}">
                  <a16:creationId xmlns:a16="http://schemas.microsoft.com/office/drawing/2014/main" id="{166572D5-5F3A-736C-853C-166EAFC0CBA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BBB867EA-25FB-A8E1-AA09-DE1B8C004C0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C37CBD74-65A4-018C-9C0C-2EB83E294672}"/>
              </a:ext>
            </a:extLst>
          </p:cNvPr>
          <p:cNvGrpSpPr/>
          <p:nvPr/>
        </p:nvGrpSpPr>
        <p:grpSpPr>
          <a:xfrm>
            <a:off x="7102849" y="4696421"/>
            <a:ext cx="220832" cy="193228"/>
            <a:chOff x="0" y="0"/>
            <a:chExt cx="812800" cy="711200"/>
          </a:xfrm>
        </p:grpSpPr>
        <p:sp>
          <p:nvSpPr>
            <p:cNvPr id="14" name="Freeform 66">
              <a:extLst>
                <a:ext uri="{FF2B5EF4-FFF2-40B4-BE49-F238E27FC236}">
                  <a16:creationId xmlns:a16="http://schemas.microsoft.com/office/drawing/2014/main" id="{45791BB8-BD03-9AF7-6943-12B5EC234A2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6" name="TextBox 67">
              <a:extLst>
                <a:ext uri="{FF2B5EF4-FFF2-40B4-BE49-F238E27FC236}">
                  <a16:creationId xmlns:a16="http://schemas.microsoft.com/office/drawing/2014/main" id="{EC060242-7B7F-5216-58C1-8C1B481FE9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38" name="Picture 37" descr="Game playing table with numbers">
            <a:extLst>
              <a:ext uri="{FF2B5EF4-FFF2-40B4-BE49-F238E27FC236}">
                <a16:creationId xmlns:a16="http://schemas.microsoft.com/office/drawing/2014/main" id="{1604EB4D-342A-247B-0B26-371F561E4AF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38192" y="3580948"/>
            <a:ext cx="631671" cy="418391"/>
          </a:xfrm>
          <a:prstGeom prst="rect">
            <a:avLst/>
          </a:prstGeom>
        </p:spPr>
      </p:pic>
      <p:pic>
        <p:nvPicPr>
          <p:cNvPr id="44" name="Picture 43" descr="People at office">
            <a:extLst>
              <a:ext uri="{FF2B5EF4-FFF2-40B4-BE49-F238E27FC236}">
                <a16:creationId xmlns:a16="http://schemas.microsoft.com/office/drawing/2014/main" id="{6A1CFEEB-AD1F-8DDF-4542-3CFC7F2A070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42975" y="3549180"/>
            <a:ext cx="658981" cy="439096"/>
          </a:xfrm>
          <a:prstGeom prst="rect">
            <a:avLst/>
          </a:prstGeom>
        </p:spPr>
      </p:pic>
      <p:grpSp>
        <p:nvGrpSpPr>
          <p:cNvPr id="52" name="Group 62">
            <a:extLst>
              <a:ext uri="{FF2B5EF4-FFF2-40B4-BE49-F238E27FC236}">
                <a16:creationId xmlns:a16="http://schemas.microsoft.com/office/drawing/2014/main" id="{209B825C-EE83-371A-5571-CC63B706AC73}"/>
              </a:ext>
            </a:extLst>
          </p:cNvPr>
          <p:cNvGrpSpPr/>
          <p:nvPr/>
        </p:nvGrpSpPr>
        <p:grpSpPr>
          <a:xfrm>
            <a:off x="7080958" y="3800615"/>
            <a:ext cx="242972" cy="242972"/>
            <a:chOff x="0" y="0"/>
            <a:chExt cx="812800" cy="812800"/>
          </a:xfrm>
        </p:grpSpPr>
        <p:sp>
          <p:nvSpPr>
            <p:cNvPr id="53" name="Freeform 63">
              <a:extLst>
                <a:ext uri="{FF2B5EF4-FFF2-40B4-BE49-F238E27FC236}">
                  <a16:creationId xmlns:a16="http://schemas.microsoft.com/office/drawing/2014/main" id="{0599891B-C2A4-7268-408E-8DD4F5B304D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CFC78CF5-7045-E9D1-3CD9-A549557C472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287564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July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A close up of a logo&#10;&#10;Description automatically generated">
            <a:extLst>
              <a:ext uri="{FF2B5EF4-FFF2-40B4-BE49-F238E27FC236}">
                <a16:creationId xmlns:a16="http://schemas.microsoft.com/office/drawing/2014/main" id="{636EAA63-225F-4717-422D-CCCF43FA15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538" y="167133"/>
            <a:ext cx="1148311" cy="365119"/>
          </a:xfrm>
          <a:prstGeom prst="rect">
            <a:avLst/>
          </a:prstGeom>
        </p:spPr>
      </p:pic>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646331"/>
          </a:xfrm>
          <a:prstGeom prst="rect">
            <a:avLst/>
          </a:prstGeom>
          <a:noFill/>
        </p:spPr>
        <p:txBody>
          <a:bodyPr wrap="square" rtlCol="0">
            <a:spAutoFit/>
          </a:bodyPr>
          <a:lstStyle/>
          <a:p>
            <a:pPr algn="just"/>
            <a:r>
              <a:rPr lang="en-GB" b="1" dirty="0"/>
              <a:t>Walks, Non-accredited courses …</a:t>
            </a:r>
          </a:p>
        </p:txBody>
      </p:sp>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39022ca7-da8b-462c-ac53-cf911d2e7c5d" xsi:nil="true"/>
    <_ip_UnifiedCompliancePolicyProperties xmlns="http://schemas.microsoft.com/sharepoint/v3" xsi:nil="true"/>
    <TaxCatchAll xmlns="21fe2dc5-e687-4b08-a992-8b5ade4d5474" xsi:nil="true"/>
    <lcf76f155ced4ddcb4097134ff3c332f xmlns="39022ca7-da8b-462c-ac53-cf911d2e7c5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95EFDE218124F41A39437AA860B391E" ma:contentTypeVersion="22" ma:contentTypeDescription="Create a new document." ma:contentTypeScope="" ma:versionID="dc890fd66593506fa24633e5507b68e7">
  <xsd:schema xmlns:xsd="http://www.w3.org/2001/XMLSchema" xmlns:xs="http://www.w3.org/2001/XMLSchema" xmlns:p="http://schemas.microsoft.com/office/2006/metadata/properties" xmlns:ns1="http://schemas.microsoft.com/sharepoint/v3" xmlns:ns2="39022ca7-da8b-462c-ac53-cf911d2e7c5d" xmlns:ns3="21fe2dc5-e687-4b08-a992-8b5ade4d5474" targetNamespace="http://schemas.microsoft.com/office/2006/metadata/properties" ma:root="true" ma:fieldsID="302f3e815747d536539f5e14e4d5a1b1" ns1:_="" ns2:_="" ns3:_="">
    <xsd:import namespace="http://schemas.microsoft.com/sharepoint/v3"/>
    <xsd:import namespace="39022ca7-da8b-462c-ac53-cf911d2e7c5d"/>
    <xsd:import namespace="21fe2dc5-e687-4b08-a992-8b5ade4d547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022ca7-da8b-462c-ac53-cf911d2e7c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fe2dc5-e687-4b08-a992-8b5ade4d547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1c887687-1822-4593-8513-6eba5855e8c1}" ma:internalName="TaxCatchAll" ma:showField="CatchAllData" ma:web="21fe2dc5-e687-4b08-a992-8b5ade4d54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2.xml><?xml version="1.0" encoding="utf-8"?>
<ds:datastoreItem xmlns:ds="http://schemas.openxmlformats.org/officeDocument/2006/customXml" ds:itemID="{AAEB1209-68EE-4F8B-BE01-2E3218358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022ca7-da8b-462c-ac53-cf911d2e7c5d"/>
    <ds:schemaRef ds:uri="21fe2dc5-e687-4b08-a992-8b5ade4d54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53B0B3-0F5A-401C-97A3-2E7FE5C38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12403</TotalTime>
  <Words>1361</Words>
  <Application>Microsoft Office PowerPoint</Application>
  <PresentationFormat>Custom</PresentationFormat>
  <Paragraphs>420</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DM Sans Bold</vt:lpstr>
      <vt:lpstr>Calibri</vt:lpstr>
      <vt:lpstr>DM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McCartan, Kathryn (Growth Company)</cp:lastModifiedBy>
  <cp:revision>417</cp:revision>
  <cp:lastPrinted>2024-09-30T08:24:20Z</cp:lastPrinted>
  <dcterms:created xsi:type="dcterms:W3CDTF">2006-08-16T00:00:00Z</dcterms:created>
  <dcterms:modified xsi:type="dcterms:W3CDTF">2025-06-23T08:39:54Z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0x010100895EFDE218124F41A39437AA860B391E</vt:lpwstr>
  </property>
</Properties>
</file>