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18288000" cy="10287000"/>
  <p:notesSz cx="6858000" cy="9144000"/>
  <p:embeddedFontLst>
    <p:embeddedFont>
      <p:font typeface="DM Sans" pitchFamily="2" charset="0"/>
      <p:regular r:id="rId11"/>
      <p:bold r:id="rId12"/>
    </p:embeddedFont>
    <p:embeddedFont>
      <p:font typeface="DM Sans Bold" charset="0"/>
      <p:regular r:id="rId13"/>
    </p:embeddedFont>
    <p:embeddedFont>
      <p:font typeface="DM Sans Bold Italics" panose="020B0604020202020204" charset="0"/>
      <p:regular r:id="rId14"/>
    </p:embeddedFont>
    <p:embeddedFont>
      <p:font typeface="DM Sans Italics" panose="020B0604020202020204" charset="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AD73A9-DFEB-42FC-9FE4-ABDF0880C6F6}" v="14" dt="2025-07-11T08:42:12.2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lzine, Shanelle (Growth Company)" userId="d4ffbdf1-a5ea-40c6-95e3-1e23cef0d987" providerId="ADAL" clId="{E1AD73A9-DFEB-42FC-9FE4-ABDF0880C6F6}"/>
    <pc:docChg chg="undo redo custSel modSld">
      <pc:chgData name="Gilzine, Shanelle (Growth Company)" userId="d4ffbdf1-a5ea-40c6-95e3-1e23cef0d987" providerId="ADAL" clId="{E1AD73A9-DFEB-42FC-9FE4-ABDF0880C6F6}" dt="2025-07-11T08:43:17.874" v="574" actId="20577"/>
      <pc:docMkLst>
        <pc:docMk/>
      </pc:docMkLst>
      <pc:sldChg chg="addSp delSp modSp mod">
        <pc:chgData name="Gilzine, Shanelle (Growth Company)" userId="d4ffbdf1-a5ea-40c6-95e3-1e23cef0d987" providerId="ADAL" clId="{E1AD73A9-DFEB-42FC-9FE4-ABDF0880C6F6}" dt="2025-07-11T08:43:17.874" v="574" actId="20577"/>
        <pc:sldMkLst>
          <pc:docMk/>
          <pc:sldMk cId="0" sldId="256"/>
        </pc:sldMkLst>
        <pc:spChg chg="del">
          <ac:chgData name="Gilzine, Shanelle (Growth Company)" userId="d4ffbdf1-a5ea-40c6-95e3-1e23cef0d987" providerId="ADAL" clId="{E1AD73A9-DFEB-42FC-9FE4-ABDF0880C6F6}" dt="2025-07-11T08:34:58.356" v="422" actId="478"/>
          <ac:spMkLst>
            <pc:docMk/>
            <pc:sldMk cId="0" sldId="256"/>
            <ac:spMk id="17" creationId="{00000000-0000-0000-0000-000000000000}"/>
          </ac:spMkLst>
        </pc:spChg>
        <pc:spChg chg="add mod">
          <ac:chgData name="Gilzine, Shanelle (Growth Company)" userId="d4ffbdf1-a5ea-40c6-95e3-1e23cef0d987" providerId="ADAL" clId="{E1AD73A9-DFEB-42FC-9FE4-ABDF0880C6F6}" dt="2025-07-11T08:41:49.690" v="546" actId="1076"/>
          <ac:spMkLst>
            <pc:docMk/>
            <pc:sldMk cId="0" sldId="256"/>
            <ac:spMk id="23" creationId="{23F2918E-676E-AB67-59E9-5D9937B769B7}"/>
          </ac:spMkLst>
        </pc:spChg>
        <pc:spChg chg="add mod">
          <ac:chgData name="Gilzine, Shanelle (Growth Company)" userId="d4ffbdf1-a5ea-40c6-95e3-1e23cef0d987" providerId="ADAL" clId="{E1AD73A9-DFEB-42FC-9FE4-ABDF0880C6F6}" dt="2025-07-10T16:00:07.482" v="158" actId="1076"/>
          <ac:spMkLst>
            <pc:docMk/>
            <pc:sldMk cId="0" sldId="256"/>
            <ac:spMk id="25" creationId="{00000000-0000-0000-0000-000000000000}"/>
          </ac:spMkLst>
        </pc:spChg>
        <pc:spChg chg="mod">
          <ac:chgData name="Gilzine, Shanelle (Growth Company)" userId="d4ffbdf1-a5ea-40c6-95e3-1e23cef0d987" providerId="ADAL" clId="{E1AD73A9-DFEB-42FC-9FE4-ABDF0880C6F6}" dt="2025-07-11T08:35:54.140" v="433" actId="1076"/>
          <ac:spMkLst>
            <pc:docMk/>
            <pc:sldMk cId="0" sldId="256"/>
            <ac:spMk id="36" creationId="{00000000-0000-0000-0000-000000000000}"/>
          </ac:spMkLst>
        </pc:spChg>
        <pc:spChg chg="mod">
          <ac:chgData name="Gilzine, Shanelle (Growth Company)" userId="d4ffbdf1-a5ea-40c6-95e3-1e23cef0d987" providerId="ADAL" clId="{E1AD73A9-DFEB-42FC-9FE4-ABDF0880C6F6}" dt="2025-07-11T08:35:52.368" v="432" actId="1076"/>
          <ac:spMkLst>
            <pc:docMk/>
            <pc:sldMk cId="0" sldId="256"/>
            <ac:spMk id="39" creationId="{00000000-0000-0000-0000-000000000000}"/>
          </ac:spMkLst>
        </pc:spChg>
        <pc:spChg chg="mod">
          <ac:chgData name="Gilzine, Shanelle (Growth Company)" userId="d4ffbdf1-a5ea-40c6-95e3-1e23cef0d987" providerId="ADAL" clId="{E1AD73A9-DFEB-42FC-9FE4-ABDF0880C6F6}" dt="2025-07-11T08:35:57.834" v="434" actId="1076"/>
          <ac:spMkLst>
            <pc:docMk/>
            <pc:sldMk cId="0" sldId="256"/>
            <ac:spMk id="41" creationId="{00000000-0000-0000-0000-000000000000}"/>
          </ac:spMkLst>
        </pc:spChg>
        <pc:spChg chg="mod">
          <ac:chgData name="Gilzine, Shanelle (Growth Company)" userId="d4ffbdf1-a5ea-40c6-95e3-1e23cef0d987" providerId="ADAL" clId="{E1AD73A9-DFEB-42FC-9FE4-ABDF0880C6F6}" dt="2025-07-11T08:36:07.405" v="438" actId="1076"/>
          <ac:spMkLst>
            <pc:docMk/>
            <pc:sldMk cId="0" sldId="256"/>
            <ac:spMk id="43" creationId="{00000000-0000-0000-0000-000000000000}"/>
          </ac:spMkLst>
        </pc:spChg>
        <pc:spChg chg="mod">
          <ac:chgData name="Gilzine, Shanelle (Growth Company)" userId="d4ffbdf1-a5ea-40c6-95e3-1e23cef0d987" providerId="ADAL" clId="{E1AD73A9-DFEB-42FC-9FE4-ABDF0880C6F6}" dt="2025-07-11T08:36:01.600" v="435" actId="1076"/>
          <ac:spMkLst>
            <pc:docMk/>
            <pc:sldMk cId="0" sldId="256"/>
            <ac:spMk id="44" creationId="{00000000-0000-0000-0000-000000000000}"/>
          </ac:spMkLst>
        </pc:spChg>
        <pc:spChg chg="mod">
          <ac:chgData name="Gilzine, Shanelle (Growth Company)" userId="d4ffbdf1-a5ea-40c6-95e3-1e23cef0d987" providerId="ADAL" clId="{E1AD73A9-DFEB-42FC-9FE4-ABDF0880C6F6}" dt="2025-07-11T08:36:03.275" v="436" actId="1076"/>
          <ac:spMkLst>
            <pc:docMk/>
            <pc:sldMk cId="0" sldId="256"/>
            <ac:spMk id="45" creationId="{00000000-0000-0000-0000-000000000000}"/>
          </ac:spMkLst>
        </pc:spChg>
        <pc:spChg chg="mod">
          <ac:chgData name="Gilzine, Shanelle (Growth Company)" userId="d4ffbdf1-a5ea-40c6-95e3-1e23cef0d987" providerId="ADAL" clId="{E1AD73A9-DFEB-42FC-9FE4-ABDF0880C6F6}" dt="2025-07-11T08:36:05.196" v="437" actId="1076"/>
          <ac:spMkLst>
            <pc:docMk/>
            <pc:sldMk cId="0" sldId="256"/>
            <ac:spMk id="46" creationId="{00000000-0000-0000-0000-000000000000}"/>
          </ac:spMkLst>
        </pc:spChg>
        <pc:spChg chg="mod">
          <ac:chgData name="Gilzine, Shanelle (Growth Company)" userId="d4ffbdf1-a5ea-40c6-95e3-1e23cef0d987" providerId="ADAL" clId="{E1AD73A9-DFEB-42FC-9FE4-ABDF0880C6F6}" dt="2025-07-11T08:36:12.525" v="440" actId="1076"/>
          <ac:spMkLst>
            <pc:docMk/>
            <pc:sldMk cId="0" sldId="256"/>
            <ac:spMk id="68" creationId="{00000000-0000-0000-0000-000000000000}"/>
          </ac:spMkLst>
        </pc:spChg>
        <pc:spChg chg="mod">
          <ac:chgData name="Gilzine, Shanelle (Growth Company)" userId="d4ffbdf1-a5ea-40c6-95e3-1e23cef0d987" providerId="ADAL" clId="{E1AD73A9-DFEB-42FC-9FE4-ABDF0880C6F6}" dt="2025-07-11T08:42:32.376" v="559" actId="1076"/>
          <ac:spMkLst>
            <pc:docMk/>
            <pc:sldMk cId="0" sldId="256"/>
            <ac:spMk id="93" creationId="{5840E4BE-2DDB-A4BB-E74C-E12420E83ACD}"/>
          </ac:spMkLst>
        </pc:spChg>
        <pc:spChg chg="del">
          <ac:chgData name="Gilzine, Shanelle (Growth Company)" userId="d4ffbdf1-a5ea-40c6-95e3-1e23cef0d987" providerId="ADAL" clId="{E1AD73A9-DFEB-42FC-9FE4-ABDF0880C6F6}" dt="2025-07-10T15:58:19.079" v="134" actId="21"/>
          <ac:spMkLst>
            <pc:docMk/>
            <pc:sldMk cId="0" sldId="256"/>
            <ac:spMk id="96" creationId="{BECC80E9-87AD-E39B-BA05-72786C374969}"/>
          </ac:spMkLst>
        </pc:spChg>
        <pc:spChg chg="mod">
          <ac:chgData name="Gilzine, Shanelle (Growth Company)" userId="d4ffbdf1-a5ea-40c6-95e3-1e23cef0d987" providerId="ADAL" clId="{E1AD73A9-DFEB-42FC-9FE4-ABDF0880C6F6}" dt="2025-07-11T08:42:56.452" v="567" actId="1076"/>
          <ac:spMkLst>
            <pc:docMk/>
            <pc:sldMk cId="0" sldId="256"/>
            <ac:spMk id="97" creationId="{A34BB89E-745F-F55C-BFFB-B9115362446A}"/>
          </ac:spMkLst>
        </pc:spChg>
        <pc:spChg chg="del">
          <ac:chgData name="Gilzine, Shanelle (Growth Company)" userId="d4ffbdf1-a5ea-40c6-95e3-1e23cef0d987" providerId="ADAL" clId="{E1AD73A9-DFEB-42FC-9FE4-ABDF0880C6F6}" dt="2025-07-11T08:25:29.584" v="374" actId="478"/>
          <ac:spMkLst>
            <pc:docMk/>
            <pc:sldMk cId="0" sldId="256"/>
            <ac:spMk id="98" creationId="{7F072DD5-37A5-3FC7-1D49-27920D2247D1}"/>
          </ac:spMkLst>
        </pc:spChg>
        <pc:spChg chg="mod">
          <ac:chgData name="Gilzine, Shanelle (Growth Company)" userId="d4ffbdf1-a5ea-40c6-95e3-1e23cef0d987" providerId="ADAL" clId="{E1AD73A9-DFEB-42FC-9FE4-ABDF0880C6F6}" dt="2025-07-11T08:36:09.429" v="439" actId="1076"/>
          <ac:spMkLst>
            <pc:docMk/>
            <pc:sldMk cId="0" sldId="256"/>
            <ac:spMk id="110" creationId="{EBB2862E-DB69-6F01-1D81-7935F9141726}"/>
          </ac:spMkLst>
        </pc:spChg>
        <pc:spChg chg="mod">
          <ac:chgData name="Gilzine, Shanelle (Growth Company)" userId="d4ffbdf1-a5ea-40c6-95e3-1e23cef0d987" providerId="ADAL" clId="{E1AD73A9-DFEB-42FC-9FE4-ABDF0880C6F6}" dt="2025-07-11T08:42:48.867" v="564" actId="1076"/>
          <ac:spMkLst>
            <pc:docMk/>
            <pc:sldMk cId="0" sldId="256"/>
            <ac:spMk id="112" creationId="{CF9E9A76-0DF9-F81C-9F7D-683004C02962}"/>
          </ac:spMkLst>
        </pc:spChg>
        <pc:graphicFrameChg chg="mod modGraphic">
          <ac:chgData name="Gilzine, Shanelle (Growth Company)" userId="d4ffbdf1-a5ea-40c6-95e3-1e23cef0d987" providerId="ADAL" clId="{E1AD73A9-DFEB-42FC-9FE4-ABDF0880C6F6}" dt="2025-07-11T08:43:17.874" v="574" actId="20577"/>
          <ac:graphicFrameMkLst>
            <pc:docMk/>
            <pc:sldMk cId="0" sldId="256"/>
            <ac:graphicFrameMk id="2" creationId="{00000000-0000-0000-0000-000000000000}"/>
          </ac:graphicFrameMkLst>
        </pc:graphicFrameChg>
        <pc:picChg chg="mod">
          <ac:chgData name="Gilzine, Shanelle (Growth Company)" userId="d4ffbdf1-a5ea-40c6-95e3-1e23cef0d987" providerId="ADAL" clId="{E1AD73A9-DFEB-42FC-9FE4-ABDF0880C6F6}" dt="2025-07-11T08:42:04.703" v="552" actId="1076"/>
          <ac:picMkLst>
            <pc:docMk/>
            <pc:sldMk cId="0" sldId="256"/>
            <ac:picMk id="19" creationId="{E871B2C3-282D-DD27-A093-FB7E0547247B}"/>
          </ac:picMkLst>
        </pc:picChg>
        <pc:picChg chg="add mod">
          <ac:chgData name="Gilzine, Shanelle (Growth Company)" userId="d4ffbdf1-a5ea-40c6-95e3-1e23cef0d987" providerId="ADAL" clId="{E1AD73A9-DFEB-42FC-9FE4-ABDF0880C6F6}" dt="2025-07-11T08:35:42.885" v="431" actId="1076"/>
          <ac:picMkLst>
            <pc:docMk/>
            <pc:sldMk cId="0" sldId="256"/>
            <ac:picMk id="20" creationId="{DC8CC257-0A43-9160-5206-3BF0A68A3A04}"/>
          </ac:picMkLst>
        </pc:picChg>
        <pc:picChg chg="mod">
          <ac:chgData name="Gilzine, Shanelle (Growth Company)" userId="d4ffbdf1-a5ea-40c6-95e3-1e23cef0d987" providerId="ADAL" clId="{E1AD73A9-DFEB-42FC-9FE4-ABDF0880C6F6}" dt="2025-07-10T15:58:44.083" v="148" actId="1076"/>
          <ac:picMkLst>
            <pc:docMk/>
            <pc:sldMk cId="0" sldId="256"/>
            <ac:picMk id="22" creationId="{9C93AB30-BFDB-5891-33E2-0EB9A4214374}"/>
          </ac:picMkLst>
        </pc:picChg>
        <pc:picChg chg="add mod">
          <ac:chgData name="Gilzine, Shanelle (Growth Company)" userId="d4ffbdf1-a5ea-40c6-95e3-1e23cef0d987" providerId="ADAL" clId="{E1AD73A9-DFEB-42FC-9FE4-ABDF0880C6F6}" dt="2025-07-11T08:25:47.379" v="376" actId="1076"/>
          <ac:picMkLst>
            <pc:docMk/>
            <pc:sldMk cId="0" sldId="256"/>
            <ac:picMk id="24" creationId="{AA4D6368-37C0-FC0A-1021-7D4051C221DC}"/>
          </ac:picMkLst>
        </pc:picChg>
        <pc:picChg chg="add mod">
          <ac:chgData name="Gilzine, Shanelle (Growth Company)" userId="d4ffbdf1-a5ea-40c6-95e3-1e23cef0d987" providerId="ADAL" clId="{E1AD73A9-DFEB-42FC-9FE4-ABDF0880C6F6}" dt="2025-07-11T08:42:19.674" v="555" actId="1076"/>
          <ac:picMkLst>
            <pc:docMk/>
            <pc:sldMk cId="0" sldId="256"/>
            <ac:picMk id="29" creationId="{461BB38E-1BDB-1229-9A0C-8F8A0546434A}"/>
          </ac:picMkLst>
        </pc:picChg>
        <pc:picChg chg="add mod">
          <ac:chgData name="Gilzine, Shanelle (Growth Company)" userId="d4ffbdf1-a5ea-40c6-95e3-1e23cef0d987" providerId="ADAL" clId="{E1AD73A9-DFEB-42FC-9FE4-ABDF0880C6F6}" dt="2025-07-11T08:43:04.348" v="569" actId="14100"/>
          <ac:picMkLst>
            <pc:docMk/>
            <pc:sldMk cId="0" sldId="256"/>
            <ac:picMk id="31" creationId="{4E5882AB-8A54-C215-549A-CB432B192618}"/>
          </ac:picMkLst>
        </pc:picChg>
        <pc:picChg chg="del">
          <ac:chgData name="Gilzine, Shanelle (Growth Company)" userId="d4ffbdf1-a5ea-40c6-95e3-1e23cef0d987" providerId="ADAL" clId="{E1AD73A9-DFEB-42FC-9FE4-ABDF0880C6F6}" dt="2025-07-11T08:33:01.930" v="409" actId="478"/>
          <ac:picMkLst>
            <pc:docMk/>
            <pc:sldMk cId="0" sldId="256"/>
            <ac:picMk id="89" creationId="{81ECE8BD-8EF4-A05D-60F9-6D2B79314B08}"/>
          </ac:picMkLst>
        </pc:picChg>
      </pc:sldChg>
      <pc:sldChg chg="addSp modSp mod">
        <pc:chgData name="Gilzine, Shanelle (Growth Company)" userId="d4ffbdf1-a5ea-40c6-95e3-1e23cef0d987" providerId="ADAL" clId="{E1AD73A9-DFEB-42FC-9FE4-ABDF0880C6F6}" dt="2025-07-11T08:36:40.459" v="442" actId="20577"/>
        <pc:sldMkLst>
          <pc:docMk/>
          <pc:sldMk cId="0" sldId="257"/>
        </pc:sldMkLst>
        <pc:spChg chg="add mod">
          <ac:chgData name="Gilzine, Shanelle (Growth Company)" userId="d4ffbdf1-a5ea-40c6-95e3-1e23cef0d987" providerId="ADAL" clId="{E1AD73A9-DFEB-42FC-9FE4-ABDF0880C6F6}" dt="2025-07-10T16:04:26.586" v="333" actId="1076"/>
          <ac:spMkLst>
            <pc:docMk/>
            <pc:sldMk cId="0" sldId="257"/>
            <ac:spMk id="18" creationId="{00000000-0000-0000-0000-000000000000}"/>
          </ac:spMkLst>
        </pc:spChg>
        <pc:spChg chg="mod">
          <ac:chgData name="Gilzine, Shanelle (Growth Company)" userId="d4ffbdf1-a5ea-40c6-95e3-1e23cef0d987" providerId="ADAL" clId="{E1AD73A9-DFEB-42FC-9FE4-ABDF0880C6F6}" dt="2025-07-10T16:04:28.578" v="334" actId="1076"/>
          <ac:spMkLst>
            <pc:docMk/>
            <pc:sldMk cId="0" sldId="257"/>
            <ac:spMk id="61" creationId="{00000000-0000-0000-0000-000000000000}"/>
          </ac:spMkLst>
        </pc:spChg>
        <pc:graphicFrameChg chg="mod modGraphic">
          <ac:chgData name="Gilzine, Shanelle (Growth Company)" userId="d4ffbdf1-a5ea-40c6-95e3-1e23cef0d987" providerId="ADAL" clId="{E1AD73A9-DFEB-42FC-9FE4-ABDF0880C6F6}" dt="2025-07-11T08:36:40.459" v="442" actId="20577"/>
          <ac:graphicFrameMkLst>
            <pc:docMk/>
            <pc:sldMk cId="0" sldId="257"/>
            <ac:graphicFrameMk id="2" creationId="{00000000-0000-0000-0000-000000000000}"/>
          </ac:graphicFrameMkLst>
        </pc:graphicFrameChg>
        <pc:picChg chg="mod">
          <ac:chgData name="Gilzine, Shanelle (Growth Company)" userId="d4ffbdf1-a5ea-40c6-95e3-1e23cef0d987" providerId="ADAL" clId="{E1AD73A9-DFEB-42FC-9FE4-ABDF0880C6F6}" dt="2025-07-10T16:02:45.125" v="252" actId="1076"/>
          <ac:picMkLst>
            <pc:docMk/>
            <pc:sldMk cId="0" sldId="257"/>
            <ac:picMk id="16" creationId="{C749999B-1A02-E30D-15FD-781CAE39CA7C}"/>
          </ac:picMkLst>
        </pc:picChg>
      </pc:sldChg>
      <pc:sldChg chg="addSp delSp modSp mod">
        <pc:chgData name="Gilzine, Shanelle (Growth Company)" userId="d4ffbdf1-a5ea-40c6-95e3-1e23cef0d987" providerId="ADAL" clId="{E1AD73A9-DFEB-42FC-9FE4-ABDF0880C6F6}" dt="2025-07-11T08:41:19.750" v="540" actId="1076"/>
        <pc:sldMkLst>
          <pc:docMk/>
          <pc:sldMk cId="0" sldId="258"/>
        </pc:sldMkLst>
        <pc:spChg chg="add mod">
          <ac:chgData name="Gilzine, Shanelle (Growth Company)" userId="d4ffbdf1-a5ea-40c6-95e3-1e23cef0d987" providerId="ADAL" clId="{E1AD73A9-DFEB-42FC-9FE4-ABDF0880C6F6}" dt="2025-07-11T08:41:19.750" v="540" actId="1076"/>
          <ac:spMkLst>
            <pc:docMk/>
            <pc:sldMk cId="0" sldId="258"/>
            <ac:spMk id="15" creationId="{A818745A-DC98-2BAF-62A1-B75BE02DE005}"/>
          </ac:spMkLst>
        </pc:spChg>
        <pc:spChg chg="del">
          <ac:chgData name="Gilzine, Shanelle (Growth Company)" userId="d4ffbdf1-a5ea-40c6-95e3-1e23cef0d987" providerId="ADAL" clId="{E1AD73A9-DFEB-42FC-9FE4-ABDF0880C6F6}" dt="2025-07-11T08:40:04.639" v="532" actId="478"/>
          <ac:spMkLst>
            <pc:docMk/>
            <pc:sldMk cId="0" sldId="258"/>
            <ac:spMk id="56" creationId="{00000000-0000-0000-0000-000000000000}"/>
          </ac:spMkLst>
        </pc:spChg>
        <pc:spChg chg="mod">
          <ac:chgData name="Gilzine, Shanelle (Growth Company)" userId="d4ffbdf1-a5ea-40c6-95e3-1e23cef0d987" providerId="ADAL" clId="{E1AD73A9-DFEB-42FC-9FE4-ABDF0880C6F6}" dt="2025-07-10T15:50:34.122" v="2" actId="1076"/>
          <ac:spMkLst>
            <pc:docMk/>
            <pc:sldMk cId="0" sldId="258"/>
            <ac:spMk id="59" creationId="{00000000-0000-0000-0000-000000000000}"/>
          </ac:spMkLst>
        </pc:spChg>
        <pc:graphicFrameChg chg="mod modGraphic">
          <ac:chgData name="Gilzine, Shanelle (Growth Company)" userId="d4ffbdf1-a5ea-40c6-95e3-1e23cef0d987" providerId="ADAL" clId="{E1AD73A9-DFEB-42FC-9FE4-ABDF0880C6F6}" dt="2025-07-11T08:40:16.679" v="535" actId="1076"/>
          <ac:graphicFrameMkLst>
            <pc:docMk/>
            <pc:sldMk cId="0" sldId="258"/>
            <ac:graphicFrameMk id="2" creationId="{00000000-0000-0000-0000-000000000000}"/>
          </ac:graphicFrameMkLst>
        </pc:graphicFrameChg>
      </pc:sldChg>
      <pc:sldChg chg="addSp delSp modSp mod">
        <pc:chgData name="Gilzine, Shanelle (Growth Company)" userId="d4ffbdf1-a5ea-40c6-95e3-1e23cef0d987" providerId="ADAL" clId="{E1AD73A9-DFEB-42FC-9FE4-ABDF0880C6F6}" dt="2025-07-11T08:37:45.618" v="473" actId="20577"/>
        <pc:sldMkLst>
          <pc:docMk/>
          <pc:sldMk cId="0" sldId="259"/>
        </pc:sldMkLst>
        <pc:spChg chg="mod">
          <ac:chgData name="Gilzine, Shanelle (Growth Company)" userId="d4ffbdf1-a5ea-40c6-95e3-1e23cef0d987" providerId="ADAL" clId="{E1AD73A9-DFEB-42FC-9FE4-ABDF0880C6F6}" dt="2025-07-10T15:55:51.038" v="126" actId="1076"/>
          <ac:spMkLst>
            <pc:docMk/>
            <pc:sldMk cId="0" sldId="259"/>
            <ac:spMk id="70" creationId="{00000000-0000-0000-0000-000000000000}"/>
          </ac:spMkLst>
        </pc:spChg>
        <pc:spChg chg="mod">
          <ac:chgData name="Gilzine, Shanelle (Growth Company)" userId="d4ffbdf1-a5ea-40c6-95e3-1e23cef0d987" providerId="ADAL" clId="{E1AD73A9-DFEB-42FC-9FE4-ABDF0880C6F6}" dt="2025-07-10T15:52:26.115" v="105" actId="14100"/>
          <ac:spMkLst>
            <pc:docMk/>
            <pc:sldMk cId="0" sldId="259"/>
            <ac:spMk id="71" creationId="{00000000-0000-0000-0000-000000000000}"/>
          </ac:spMkLst>
        </pc:spChg>
        <pc:graphicFrameChg chg="modGraphic">
          <ac:chgData name="Gilzine, Shanelle (Growth Company)" userId="d4ffbdf1-a5ea-40c6-95e3-1e23cef0d987" providerId="ADAL" clId="{E1AD73A9-DFEB-42FC-9FE4-ABDF0880C6F6}" dt="2025-07-11T08:37:45.618" v="473" actId="20577"/>
          <ac:graphicFrameMkLst>
            <pc:docMk/>
            <pc:sldMk cId="0" sldId="259"/>
            <ac:graphicFrameMk id="2" creationId="{00000000-0000-0000-0000-000000000000}"/>
          </ac:graphicFrameMkLst>
        </pc:graphicFrameChg>
        <pc:picChg chg="add mod">
          <ac:chgData name="Gilzine, Shanelle (Growth Company)" userId="d4ffbdf1-a5ea-40c6-95e3-1e23cef0d987" providerId="ADAL" clId="{E1AD73A9-DFEB-42FC-9FE4-ABDF0880C6F6}" dt="2025-07-11T08:37:14.496" v="448" actId="1076"/>
          <ac:picMkLst>
            <pc:docMk/>
            <pc:sldMk cId="0" sldId="259"/>
            <ac:picMk id="17" creationId="{3566A95F-AB03-4217-7FFD-28295D33A455}"/>
          </ac:picMkLst>
        </pc:picChg>
        <pc:picChg chg="del">
          <ac:chgData name="Gilzine, Shanelle (Growth Company)" userId="d4ffbdf1-a5ea-40c6-95e3-1e23cef0d987" providerId="ADAL" clId="{E1AD73A9-DFEB-42FC-9FE4-ABDF0880C6F6}" dt="2025-07-11T08:37:11.096" v="447" actId="478"/>
          <ac:picMkLst>
            <pc:docMk/>
            <pc:sldMk cId="0" sldId="259"/>
            <ac:picMk id="93" creationId="{D6277840-807A-4950-B8D2-7DC7576F88F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15.08.2025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 dirty="0"/>
              <a:t>Social Inclusion </a:t>
            </a:r>
          </a:p>
          <a:p>
            <a:endParaRPr lang="en-US" dirty="0"/>
          </a:p>
          <a:p>
            <a:r>
              <a:rPr lang="en-US" dirty="0"/>
              <a:t>Work focused activities </a:t>
            </a:r>
          </a:p>
          <a:p>
            <a:r>
              <a:rPr lang="en-US" dirty="0"/>
              <a:t>Housing Activities </a:t>
            </a:r>
          </a:p>
          <a:p>
            <a:r>
              <a:rPr lang="en-US" dirty="0"/>
              <a:t>Confidence Building </a:t>
            </a:r>
          </a:p>
          <a:p>
            <a:r>
              <a:rPr lang="en-US" dirty="0"/>
              <a:t>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 dirty="0"/>
              <a:t>Social Inclusion </a:t>
            </a:r>
          </a:p>
          <a:p>
            <a:endParaRPr lang="en-US" dirty="0"/>
          </a:p>
          <a:p>
            <a:r>
              <a:rPr lang="en-US" dirty="0"/>
              <a:t>Work focused activities </a:t>
            </a:r>
          </a:p>
          <a:p>
            <a:r>
              <a:rPr lang="en-US" dirty="0"/>
              <a:t>Housing Activities </a:t>
            </a:r>
          </a:p>
          <a:p>
            <a:r>
              <a:rPr lang="en-US" dirty="0"/>
              <a:t>Confidence Building </a:t>
            </a:r>
          </a:p>
          <a:p>
            <a:r>
              <a:rPr lang="en-US" dirty="0"/>
              <a:t>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 dirty="0"/>
              <a:t>Social Inclusion </a:t>
            </a:r>
          </a:p>
          <a:p>
            <a:endParaRPr lang="en-US" dirty="0"/>
          </a:p>
          <a:p>
            <a:r>
              <a:rPr lang="en-US" dirty="0"/>
              <a:t>Work focused activities </a:t>
            </a:r>
          </a:p>
          <a:p>
            <a:r>
              <a:rPr lang="en-US" dirty="0"/>
              <a:t>Housing Activities </a:t>
            </a:r>
          </a:p>
          <a:p>
            <a:r>
              <a:rPr lang="en-US" dirty="0"/>
              <a:t>Confidence Building </a:t>
            </a:r>
          </a:p>
          <a:p>
            <a:r>
              <a:rPr lang="en-US" dirty="0"/>
              <a:t>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 dirty="0"/>
              <a:t>Social Inclusion </a:t>
            </a:r>
          </a:p>
          <a:p>
            <a:endParaRPr lang="en-US" dirty="0"/>
          </a:p>
          <a:p>
            <a:r>
              <a:rPr lang="en-US" dirty="0"/>
              <a:t>Work focused activities </a:t>
            </a:r>
          </a:p>
          <a:p>
            <a:r>
              <a:rPr lang="en-US" dirty="0"/>
              <a:t>Housing Activities </a:t>
            </a:r>
          </a:p>
          <a:p>
            <a:r>
              <a:rPr lang="en-US" dirty="0"/>
              <a:t>Confidence Building </a:t>
            </a:r>
          </a:p>
          <a:p>
            <a:r>
              <a:rPr lang="en-US" dirty="0"/>
              <a:t>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F10485-856B-B2CA-2AB6-8301D9D14E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FF95CE-59E3-22ED-259C-E55D200595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8C901D-2613-A65D-21CB-539D6E8774D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F58C498-9436-2C25-2B3E-ADF80CC2AA7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0B032C4-AF21-62C6-0109-595A77AF34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 dirty="0"/>
              <a:t>Social Inclusion </a:t>
            </a:r>
          </a:p>
          <a:p>
            <a:endParaRPr lang="en-US" dirty="0"/>
          </a:p>
          <a:p>
            <a:r>
              <a:rPr lang="en-US" dirty="0"/>
              <a:t>Work focused activities </a:t>
            </a:r>
          </a:p>
          <a:p>
            <a:r>
              <a:rPr lang="en-US" dirty="0"/>
              <a:t>Housing Activities </a:t>
            </a:r>
          </a:p>
          <a:p>
            <a:r>
              <a:rPr lang="en-US" dirty="0"/>
              <a:t>Confidence Building </a:t>
            </a:r>
          </a:p>
          <a:p>
            <a:r>
              <a:rPr lang="en-US" dirty="0"/>
              <a:t>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50854-85D2-2989-1DBC-9807EA9182F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963EDE-219D-92B9-0ADF-FE04E79490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196340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DD0F31-EA1A-E959-DE2C-6CFF5E12F25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23256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Classified: Internal Personal and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26" Type="http://schemas.openxmlformats.org/officeDocument/2006/relationships/image" Target="../media/image24.svg"/><Relationship Id="rId39" Type="http://schemas.openxmlformats.org/officeDocument/2006/relationships/image" Target="../media/image37.png"/><Relationship Id="rId21" Type="http://schemas.openxmlformats.org/officeDocument/2006/relationships/image" Target="../media/image19.png"/><Relationship Id="rId34" Type="http://schemas.openxmlformats.org/officeDocument/2006/relationships/image" Target="../media/image32.svg"/><Relationship Id="rId7" Type="http://schemas.openxmlformats.org/officeDocument/2006/relationships/image" Target="../media/image5.sv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svg"/><Relationship Id="rId32" Type="http://schemas.openxmlformats.org/officeDocument/2006/relationships/image" Target="../media/image30.svg"/><Relationship Id="rId37" Type="http://schemas.openxmlformats.org/officeDocument/2006/relationships/image" Target="../media/image35.png"/><Relationship Id="rId40" Type="http://schemas.openxmlformats.org/officeDocument/2006/relationships/image" Target="../media/image38.sv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svg"/><Relationship Id="rId36" Type="http://schemas.openxmlformats.org/officeDocument/2006/relationships/image" Target="../media/image34.sv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image" Target="../media/image2.svg"/><Relationship Id="rId9" Type="http://schemas.openxmlformats.org/officeDocument/2006/relationships/image" Target="../media/image7.svg"/><Relationship Id="rId14" Type="http://schemas.openxmlformats.org/officeDocument/2006/relationships/image" Target="../media/image12.png"/><Relationship Id="rId22" Type="http://schemas.openxmlformats.org/officeDocument/2006/relationships/image" Target="../media/image20.svg"/><Relationship Id="rId27" Type="http://schemas.openxmlformats.org/officeDocument/2006/relationships/image" Target="../media/image25.png"/><Relationship Id="rId30" Type="http://schemas.openxmlformats.org/officeDocument/2006/relationships/image" Target="../media/image28.svg"/><Relationship Id="rId35" Type="http://schemas.openxmlformats.org/officeDocument/2006/relationships/image" Target="../media/image33.png"/><Relationship Id="rId8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9.png"/><Relationship Id="rId18" Type="http://schemas.openxmlformats.org/officeDocument/2006/relationships/image" Target="../media/image42.svg"/><Relationship Id="rId26" Type="http://schemas.openxmlformats.org/officeDocument/2006/relationships/image" Target="../media/image38.svg"/><Relationship Id="rId21" Type="http://schemas.openxmlformats.org/officeDocument/2006/relationships/image" Target="../media/image23.png"/><Relationship Id="rId34" Type="http://schemas.openxmlformats.org/officeDocument/2006/relationships/image" Target="../media/image52.svg"/><Relationship Id="rId7" Type="http://schemas.openxmlformats.org/officeDocument/2006/relationships/image" Target="../media/image5.svg"/><Relationship Id="rId12" Type="http://schemas.openxmlformats.org/officeDocument/2006/relationships/image" Target="../media/image12.png"/><Relationship Id="rId17" Type="http://schemas.openxmlformats.org/officeDocument/2006/relationships/image" Target="../media/image41.png"/><Relationship Id="rId25" Type="http://schemas.openxmlformats.org/officeDocument/2006/relationships/image" Target="../media/image37.png"/><Relationship Id="rId33" Type="http://schemas.openxmlformats.org/officeDocument/2006/relationships/image" Target="../media/image51.png"/><Relationship Id="rId38" Type="http://schemas.openxmlformats.org/officeDocument/2006/relationships/image" Target="../media/image54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svg"/><Relationship Id="rId20" Type="http://schemas.openxmlformats.org/officeDocument/2006/relationships/image" Target="../media/image44.svg"/><Relationship Id="rId29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24" Type="http://schemas.openxmlformats.org/officeDocument/2006/relationships/image" Target="../media/image22.svg"/><Relationship Id="rId32" Type="http://schemas.openxmlformats.org/officeDocument/2006/relationships/image" Target="../media/image50.svg"/><Relationship Id="rId37" Type="http://schemas.openxmlformats.org/officeDocument/2006/relationships/image" Target="../media/image53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46.svg"/><Relationship Id="rId36" Type="http://schemas.openxmlformats.org/officeDocument/2006/relationships/image" Target="../media/image16.svg"/><Relationship Id="rId10" Type="http://schemas.openxmlformats.org/officeDocument/2006/relationships/image" Target="../media/image8.png"/><Relationship Id="rId19" Type="http://schemas.openxmlformats.org/officeDocument/2006/relationships/image" Target="../media/image43.png"/><Relationship Id="rId31" Type="http://schemas.openxmlformats.org/officeDocument/2006/relationships/image" Target="../media/image49.png"/><Relationship Id="rId4" Type="http://schemas.openxmlformats.org/officeDocument/2006/relationships/image" Target="../media/image2.svg"/><Relationship Id="rId9" Type="http://schemas.openxmlformats.org/officeDocument/2006/relationships/image" Target="../media/image7.svg"/><Relationship Id="rId14" Type="http://schemas.openxmlformats.org/officeDocument/2006/relationships/image" Target="../media/image40.svg"/><Relationship Id="rId22" Type="http://schemas.openxmlformats.org/officeDocument/2006/relationships/image" Target="../media/image24.svg"/><Relationship Id="rId27" Type="http://schemas.openxmlformats.org/officeDocument/2006/relationships/image" Target="../media/image45.png"/><Relationship Id="rId30" Type="http://schemas.openxmlformats.org/officeDocument/2006/relationships/image" Target="../media/image48.svg"/><Relationship Id="rId35" Type="http://schemas.openxmlformats.org/officeDocument/2006/relationships/image" Target="../media/image15.png"/><Relationship Id="rId8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60.svg"/><Relationship Id="rId26" Type="http://schemas.openxmlformats.org/officeDocument/2006/relationships/image" Target="../media/image66.svg"/><Relationship Id="rId21" Type="http://schemas.openxmlformats.org/officeDocument/2006/relationships/image" Target="../media/image37.png"/><Relationship Id="rId34" Type="http://schemas.openxmlformats.org/officeDocument/2006/relationships/image" Target="../media/image70.svg"/><Relationship Id="rId7" Type="http://schemas.openxmlformats.org/officeDocument/2006/relationships/image" Target="../media/image5.svg"/><Relationship Id="rId12" Type="http://schemas.openxmlformats.org/officeDocument/2006/relationships/image" Target="../media/image56.svg"/><Relationship Id="rId17" Type="http://schemas.openxmlformats.org/officeDocument/2006/relationships/image" Target="../media/image59.png"/><Relationship Id="rId25" Type="http://schemas.openxmlformats.org/officeDocument/2006/relationships/image" Target="../media/image65.png"/><Relationship Id="rId33" Type="http://schemas.openxmlformats.org/officeDocument/2006/relationships/image" Target="../media/image69.png"/><Relationship Id="rId38" Type="http://schemas.openxmlformats.org/officeDocument/2006/relationships/image" Target="../media/image74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58.svg"/><Relationship Id="rId20" Type="http://schemas.openxmlformats.org/officeDocument/2006/relationships/image" Target="../media/image62.svg"/><Relationship Id="rId29" Type="http://schemas.openxmlformats.org/officeDocument/2006/relationships/image" Target="../media/image6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55.png"/><Relationship Id="rId24" Type="http://schemas.openxmlformats.org/officeDocument/2006/relationships/image" Target="../media/image64.svg"/><Relationship Id="rId32" Type="http://schemas.openxmlformats.org/officeDocument/2006/relationships/image" Target="../media/image14.svg"/><Relationship Id="rId37" Type="http://schemas.openxmlformats.org/officeDocument/2006/relationships/image" Target="../media/image73.png"/><Relationship Id="rId5" Type="http://schemas.openxmlformats.org/officeDocument/2006/relationships/image" Target="../media/image3.png"/><Relationship Id="rId15" Type="http://schemas.openxmlformats.org/officeDocument/2006/relationships/image" Target="../media/image57.png"/><Relationship Id="rId23" Type="http://schemas.openxmlformats.org/officeDocument/2006/relationships/image" Target="../media/image63.png"/><Relationship Id="rId28" Type="http://schemas.openxmlformats.org/officeDocument/2006/relationships/image" Target="../media/image18.svg"/><Relationship Id="rId36" Type="http://schemas.openxmlformats.org/officeDocument/2006/relationships/image" Target="../media/image72.svg"/><Relationship Id="rId10" Type="http://schemas.openxmlformats.org/officeDocument/2006/relationships/image" Target="../media/image8.png"/><Relationship Id="rId19" Type="http://schemas.openxmlformats.org/officeDocument/2006/relationships/image" Target="../media/image61.png"/><Relationship Id="rId31" Type="http://schemas.openxmlformats.org/officeDocument/2006/relationships/image" Target="../media/image13.png"/><Relationship Id="rId4" Type="http://schemas.openxmlformats.org/officeDocument/2006/relationships/image" Target="../media/image2.svg"/><Relationship Id="rId9" Type="http://schemas.openxmlformats.org/officeDocument/2006/relationships/image" Target="../media/image7.svg"/><Relationship Id="rId14" Type="http://schemas.openxmlformats.org/officeDocument/2006/relationships/image" Target="../media/image12.png"/><Relationship Id="rId22" Type="http://schemas.openxmlformats.org/officeDocument/2006/relationships/image" Target="../media/image38.svg"/><Relationship Id="rId27" Type="http://schemas.openxmlformats.org/officeDocument/2006/relationships/image" Target="../media/image17.png"/><Relationship Id="rId30" Type="http://schemas.openxmlformats.org/officeDocument/2006/relationships/image" Target="../media/image68.svg"/><Relationship Id="rId35" Type="http://schemas.openxmlformats.org/officeDocument/2006/relationships/image" Target="../media/image71.png"/><Relationship Id="rId8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75.png"/><Relationship Id="rId18" Type="http://schemas.openxmlformats.org/officeDocument/2006/relationships/image" Target="../media/image27.png"/><Relationship Id="rId26" Type="http://schemas.openxmlformats.org/officeDocument/2006/relationships/image" Target="../media/image81.png"/><Relationship Id="rId3" Type="http://schemas.openxmlformats.org/officeDocument/2006/relationships/image" Target="../media/image1.png"/><Relationship Id="rId21" Type="http://schemas.openxmlformats.org/officeDocument/2006/relationships/image" Target="../media/image80.svg"/><Relationship Id="rId7" Type="http://schemas.openxmlformats.org/officeDocument/2006/relationships/image" Target="../media/image5.svg"/><Relationship Id="rId12" Type="http://schemas.openxmlformats.org/officeDocument/2006/relationships/image" Target="../media/image8.png"/><Relationship Id="rId17" Type="http://schemas.openxmlformats.org/officeDocument/2006/relationships/image" Target="../media/image12.png"/><Relationship Id="rId25" Type="http://schemas.openxmlformats.org/officeDocument/2006/relationships/image" Target="../media/image38.sv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78.svg"/><Relationship Id="rId20" Type="http://schemas.openxmlformats.org/officeDocument/2006/relationships/image" Target="../media/image79.png"/><Relationship Id="rId29" Type="http://schemas.openxmlformats.org/officeDocument/2006/relationships/image" Target="../media/image52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4.svg"/><Relationship Id="rId24" Type="http://schemas.openxmlformats.org/officeDocument/2006/relationships/image" Target="../media/image37.png"/><Relationship Id="rId5" Type="http://schemas.openxmlformats.org/officeDocument/2006/relationships/image" Target="../media/image3.png"/><Relationship Id="rId15" Type="http://schemas.openxmlformats.org/officeDocument/2006/relationships/image" Target="../media/image77.png"/><Relationship Id="rId23" Type="http://schemas.openxmlformats.org/officeDocument/2006/relationships/image" Target="../media/image62.svg"/><Relationship Id="rId28" Type="http://schemas.openxmlformats.org/officeDocument/2006/relationships/image" Target="../media/image51.png"/><Relationship Id="rId10" Type="http://schemas.openxmlformats.org/officeDocument/2006/relationships/image" Target="../media/image13.png"/><Relationship Id="rId19" Type="http://schemas.openxmlformats.org/officeDocument/2006/relationships/image" Target="../media/image28.svg"/><Relationship Id="rId31" Type="http://schemas.openxmlformats.org/officeDocument/2006/relationships/image" Target="../media/image22.svg"/><Relationship Id="rId4" Type="http://schemas.openxmlformats.org/officeDocument/2006/relationships/image" Target="../media/image2.svg"/><Relationship Id="rId9" Type="http://schemas.openxmlformats.org/officeDocument/2006/relationships/image" Target="../media/image7.svg"/><Relationship Id="rId14" Type="http://schemas.openxmlformats.org/officeDocument/2006/relationships/image" Target="../media/image76.svg"/><Relationship Id="rId22" Type="http://schemas.openxmlformats.org/officeDocument/2006/relationships/image" Target="../media/image61.png"/><Relationship Id="rId27" Type="http://schemas.openxmlformats.org/officeDocument/2006/relationships/image" Target="../media/image82.svg"/><Relationship Id="rId30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79.png"/><Relationship Id="rId18" Type="http://schemas.openxmlformats.org/officeDocument/2006/relationships/image" Target="../media/image64.svg"/><Relationship Id="rId3" Type="http://schemas.openxmlformats.org/officeDocument/2006/relationships/image" Target="../media/image1.png"/><Relationship Id="rId21" Type="http://schemas.openxmlformats.org/officeDocument/2006/relationships/image" Target="../media/image37.png"/><Relationship Id="rId7" Type="http://schemas.openxmlformats.org/officeDocument/2006/relationships/image" Target="../media/image5.svg"/><Relationship Id="rId12" Type="http://schemas.openxmlformats.org/officeDocument/2006/relationships/image" Target="../media/image83.svg"/><Relationship Id="rId17" Type="http://schemas.openxmlformats.org/officeDocument/2006/relationships/image" Target="../media/image63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80.svg"/><Relationship Id="rId20" Type="http://schemas.openxmlformats.org/officeDocument/2006/relationships/image" Target="../media/image2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59.png"/><Relationship Id="rId24" Type="http://schemas.openxmlformats.org/officeDocument/2006/relationships/image" Target="../media/image18.sv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23" Type="http://schemas.openxmlformats.org/officeDocument/2006/relationships/image" Target="../media/image17.png"/><Relationship Id="rId10" Type="http://schemas.openxmlformats.org/officeDocument/2006/relationships/image" Target="../media/image8.png"/><Relationship Id="rId19" Type="http://schemas.openxmlformats.org/officeDocument/2006/relationships/image" Target="../media/image23.png"/><Relationship Id="rId4" Type="http://schemas.openxmlformats.org/officeDocument/2006/relationships/image" Target="../media/image2.svg"/><Relationship Id="rId9" Type="http://schemas.openxmlformats.org/officeDocument/2006/relationships/image" Target="../media/image7.svg"/><Relationship Id="rId14" Type="http://schemas.openxmlformats.org/officeDocument/2006/relationships/image" Target="../media/image84.svg"/><Relationship Id="rId22" Type="http://schemas.openxmlformats.org/officeDocument/2006/relationships/image" Target="../media/image3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923299"/>
              </p:ext>
            </p:extLst>
          </p:nvPr>
        </p:nvGraphicFramePr>
        <p:xfrm>
          <a:off x="5063800" y="776210"/>
          <a:ext cx="13025738" cy="9442410"/>
        </p:xfrm>
        <a:graphic>
          <a:graphicData uri="http://schemas.openxmlformats.org/drawingml/2006/table">
            <a:tbl>
              <a:tblPr/>
              <a:tblGrid>
                <a:gridCol w="1522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2239">
                  <a:extLst>
                    <a:ext uri="{9D8B030D-6E8A-4147-A177-3AD203B41FA5}">
                      <a16:colId xmlns:a16="http://schemas.microsoft.com/office/drawing/2014/main" val="3593662771"/>
                    </a:ext>
                  </a:extLst>
                </a:gridCol>
                <a:gridCol w="1892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2435">
                  <a:extLst>
                    <a:ext uri="{9D8B030D-6E8A-4147-A177-3AD203B41FA5}">
                      <a16:colId xmlns:a16="http://schemas.microsoft.com/office/drawing/2014/main" val="4119726068"/>
                    </a:ext>
                  </a:extLst>
                </a:gridCol>
                <a:gridCol w="1242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10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59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5967">
                  <a:extLst>
                    <a:ext uri="{9D8B030D-6E8A-4147-A177-3AD203B41FA5}">
                      <a16:colId xmlns:a16="http://schemas.microsoft.com/office/drawing/2014/main" val="26194629"/>
                    </a:ext>
                  </a:extLst>
                </a:gridCol>
              </a:tblGrid>
              <a:tr h="692346">
                <a:tc gridSpan="2">
                  <a:txBody>
                    <a:bodyPr/>
                    <a:lstStyle/>
                    <a:p>
                      <a:pPr algn="ctr">
                        <a:lnSpc>
                          <a:spcPts val="2669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Monday 1st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Tuesday 2</a:t>
                      </a:r>
                      <a:r>
                        <a:rPr lang="en-US" sz="1800" b="1" baseline="30000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nd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Wednesday 3</a:t>
                      </a:r>
                      <a:r>
                        <a:rPr lang="en-US" sz="1800" b="1" baseline="30000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rd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Wednesday 2nd</a:t>
                      </a:r>
                      <a:endParaRPr lang="en-US" sz="110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Thursday 4</a:t>
                      </a:r>
                      <a:r>
                        <a:rPr lang="en-US" sz="1800" b="1" baseline="30000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</a:t>
                      </a:r>
                      <a:endParaRPr lang="en-US" sz="1100"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Friday 5</a:t>
                      </a:r>
                      <a:r>
                        <a:rPr lang="en-US" sz="1800" b="1" baseline="30000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DM Sans Bold"/>
                        <a:ea typeface="DM Sans Bold"/>
                        <a:cs typeface="DM Sans Bold"/>
                        <a:sym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DM Sans Bold"/>
                        <a:ea typeface="DM Sans Bold"/>
                        <a:cs typeface="DM Sans Bold"/>
                        <a:sym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8196">
                <a:tc rowSpan="2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Coffee &amp; Chat</a:t>
                      </a:r>
                    </a:p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 – 12:00pm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CV Writing</a:t>
                      </a:r>
                    </a:p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10:30am – 12pm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146"/>
                        </a:lnSpc>
                        <a:defRPr/>
                      </a:pPr>
                      <a:endParaRPr lang="en-US" sz="1100" dirty="0"/>
                    </a:p>
                    <a:p>
                      <a:pPr algn="ctr">
                        <a:lnSpc>
                          <a:spcPts val="2146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2146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2146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Media Project</a:t>
                      </a:r>
                    </a:p>
                    <a:p>
                      <a:pPr algn="ctr">
                        <a:lnSpc>
                          <a:spcPts val="2146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10:30am-12:30pm</a:t>
                      </a:r>
                    </a:p>
                    <a:p>
                      <a:pPr algn="ctr">
                        <a:lnSpc>
                          <a:spcPts val="2146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146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146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146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Enrolments</a:t>
                      </a:r>
                    </a:p>
                    <a:p>
                      <a:pPr algn="ctr">
                        <a:lnSpc>
                          <a:spcPts val="2146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10:00 – 12pm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CBT 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10am-4:00pm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Disclosure Letter</a:t>
                      </a:r>
                      <a:endParaRPr lang="en-US" sz="135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 – 12pm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Goal Setting</a:t>
                      </a: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10am–12pm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CV Writing</a:t>
                      </a: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10:30am–12pm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Digital College</a:t>
                      </a:r>
                    </a:p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10:00am – 12pm</a:t>
                      </a:r>
                      <a:endParaRPr lang="en-US" sz="1100"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905">
                <a:tc v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10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Job Search Session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10am-12:30pm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endParaRPr lang="en-US" sz="110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Arts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&amp;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Crafts Tipp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11am-1pm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Cooking on a Budget</a:t>
                      </a: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10am–12pm</a:t>
                      </a:r>
                    </a:p>
                  </a:txBody>
                  <a:tcPr marL="127567" marR="127567" marT="127567" marB="127567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4333"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 dirty="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 dirty="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0" dirty="0">
                          <a:solidFill>
                            <a:srgbClr val="000000"/>
                          </a:solidFill>
                          <a:latin typeface="DM Sans Bold"/>
                          <a:sym typeface="DM Sans Bold"/>
                        </a:rPr>
                        <a:t>Hub Closed</a:t>
                      </a:r>
                      <a:endParaRPr lang="en-US" sz="1350" b="0" dirty="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0" dirty="0">
                          <a:solidFill>
                            <a:srgbClr val="000000"/>
                          </a:solidFill>
                          <a:latin typeface="DM Sans Bold"/>
                          <a:sym typeface="DM Sans Bold"/>
                        </a:rPr>
                        <a:t>12:30pm - 1pm</a:t>
                      </a:r>
                    </a:p>
                    <a:p>
                      <a:pPr algn="ctr">
                        <a:lnSpc>
                          <a:spcPts val="2892"/>
                        </a:lnSpc>
                      </a:pPr>
                      <a:endParaRPr lang="en-US" sz="1350" b="0" dirty="0">
                        <a:solidFill>
                          <a:srgbClr val="000000"/>
                        </a:solidFill>
                        <a:latin typeface="DM Sans Bold"/>
                        <a:sym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endParaRPr lang="en-US" sz="110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 dirty="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 dirty="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</a:pPr>
                      <a:endParaRPr lang="en-US" sz="1350" b="1" dirty="0">
                        <a:solidFill>
                          <a:srgbClr val="000000"/>
                        </a:solidFill>
                        <a:latin typeface="DM Sans Bold"/>
                        <a:ea typeface="DM Sans Bold"/>
                        <a:cs typeface="DM Sans Bold"/>
                        <a:sym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6470">
                <a:tc gridSpan="2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Art Therapy</a:t>
                      </a: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1:30pm-3:00pm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Women's only 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CV’s</a:t>
                      </a:r>
                    </a:p>
                    <a:p>
                      <a:pPr algn="ctr">
                        <a:lnSpc>
                          <a:spcPts val="1889"/>
                        </a:lnSpc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1pm-4pm</a:t>
                      </a:r>
                    </a:p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100" b="1"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Enrolments</a:t>
                      </a:r>
                    </a:p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1:00pm – 4:00pm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Money Management </a:t>
                      </a:r>
                      <a:endParaRPr lang="en-US" sz="110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1pm-3pm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400" b="1" dirty="0"/>
                        <a:t>Women's Only Afternoon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Housing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1:30pm-4pm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Quiz</a:t>
                      </a:r>
                    </a:p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1:00pm – 4:00pm</a:t>
                      </a:r>
                      <a:endParaRPr lang="en-US" sz="1100"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343354" y="2264113"/>
            <a:ext cx="4260777" cy="6682810"/>
            <a:chOff x="0" y="0"/>
            <a:chExt cx="5681036" cy="8910414"/>
          </a:xfrm>
        </p:grpSpPr>
        <p:sp>
          <p:nvSpPr>
            <p:cNvPr id="4" name="Freeform 4"/>
            <p:cNvSpPr/>
            <p:nvPr/>
          </p:nvSpPr>
          <p:spPr>
            <a:xfrm>
              <a:off x="9525" y="9525"/>
              <a:ext cx="5662041" cy="8891397"/>
            </a:xfrm>
            <a:custGeom>
              <a:avLst/>
              <a:gdLst/>
              <a:ahLst/>
              <a:cxnLst/>
              <a:rect l="l" t="t" r="r" b="b"/>
              <a:pathLst>
                <a:path w="5662041" h="8891397">
                  <a:moveTo>
                    <a:pt x="0" y="0"/>
                  </a:moveTo>
                  <a:lnTo>
                    <a:pt x="5662041" y="0"/>
                  </a:lnTo>
                  <a:lnTo>
                    <a:pt x="5662041" y="8891397"/>
                  </a:lnTo>
                  <a:lnTo>
                    <a:pt x="0" y="8891397"/>
                  </a:lnTo>
                  <a:close/>
                </a:path>
              </a:pathLst>
            </a:custGeom>
            <a:solidFill>
              <a:srgbClr val="34586E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Freeform 5"/>
            <p:cNvSpPr/>
            <p:nvPr/>
          </p:nvSpPr>
          <p:spPr>
            <a:xfrm>
              <a:off x="0" y="0"/>
              <a:ext cx="5681091" cy="8910447"/>
            </a:xfrm>
            <a:custGeom>
              <a:avLst/>
              <a:gdLst/>
              <a:ahLst/>
              <a:cxnLst/>
              <a:rect l="l" t="t" r="r" b="b"/>
              <a:pathLst>
                <a:path w="5681091" h="8910447">
                  <a:moveTo>
                    <a:pt x="9525" y="0"/>
                  </a:moveTo>
                  <a:lnTo>
                    <a:pt x="5671566" y="0"/>
                  </a:lnTo>
                  <a:cubicBezTo>
                    <a:pt x="5676773" y="0"/>
                    <a:pt x="5681091" y="4318"/>
                    <a:pt x="5681091" y="9525"/>
                  </a:cubicBezTo>
                  <a:lnTo>
                    <a:pt x="5681091" y="8900922"/>
                  </a:lnTo>
                  <a:cubicBezTo>
                    <a:pt x="5681091" y="8906128"/>
                    <a:pt x="5676773" y="8910447"/>
                    <a:pt x="5671566" y="8910447"/>
                  </a:cubicBezTo>
                  <a:lnTo>
                    <a:pt x="9525" y="8910447"/>
                  </a:lnTo>
                  <a:cubicBezTo>
                    <a:pt x="4318" y="8910447"/>
                    <a:pt x="0" y="8906128"/>
                    <a:pt x="0" y="8900922"/>
                  </a:cubicBezTo>
                  <a:lnTo>
                    <a:pt x="0" y="9525"/>
                  </a:lnTo>
                  <a:cubicBezTo>
                    <a:pt x="0" y="4318"/>
                    <a:pt x="4318" y="0"/>
                    <a:pt x="9525" y="0"/>
                  </a:cubicBezTo>
                  <a:moveTo>
                    <a:pt x="9525" y="19050"/>
                  </a:moveTo>
                  <a:lnTo>
                    <a:pt x="9525" y="9525"/>
                  </a:lnTo>
                  <a:lnTo>
                    <a:pt x="19050" y="9525"/>
                  </a:lnTo>
                  <a:lnTo>
                    <a:pt x="19050" y="8900922"/>
                  </a:lnTo>
                  <a:lnTo>
                    <a:pt x="9525" y="8900922"/>
                  </a:lnTo>
                  <a:lnTo>
                    <a:pt x="9525" y="8891397"/>
                  </a:lnTo>
                  <a:lnTo>
                    <a:pt x="5671566" y="8891397"/>
                  </a:lnTo>
                  <a:lnTo>
                    <a:pt x="5671566" y="8900922"/>
                  </a:lnTo>
                  <a:lnTo>
                    <a:pt x="5662041" y="8900922"/>
                  </a:lnTo>
                  <a:lnTo>
                    <a:pt x="5662041" y="9525"/>
                  </a:lnTo>
                  <a:lnTo>
                    <a:pt x="5671566" y="9525"/>
                  </a:lnTo>
                  <a:lnTo>
                    <a:pt x="5671566" y="19050"/>
                  </a:lnTo>
                  <a:lnTo>
                    <a:pt x="9525" y="190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Freeform 6"/>
          <p:cNvSpPr/>
          <p:nvPr/>
        </p:nvSpPr>
        <p:spPr>
          <a:xfrm>
            <a:off x="173521" y="1340572"/>
            <a:ext cx="565714" cy="565714"/>
          </a:xfrm>
          <a:custGeom>
            <a:avLst/>
            <a:gdLst/>
            <a:ahLst/>
            <a:cxnLst/>
            <a:rect l="l" t="t" r="r" b="b"/>
            <a:pathLst>
              <a:path w="565714" h="565714">
                <a:moveTo>
                  <a:pt x="0" y="0"/>
                </a:moveTo>
                <a:lnTo>
                  <a:pt x="565714" y="0"/>
                </a:lnTo>
                <a:lnTo>
                  <a:pt x="565714" y="565714"/>
                </a:lnTo>
                <a:lnTo>
                  <a:pt x="0" y="5657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7" name="Group 7"/>
          <p:cNvGrpSpPr/>
          <p:nvPr/>
        </p:nvGrpSpPr>
        <p:grpSpPr>
          <a:xfrm>
            <a:off x="1333738" y="9113970"/>
            <a:ext cx="1778275" cy="745078"/>
            <a:chOff x="0" y="0"/>
            <a:chExt cx="2371034" cy="993437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371090" cy="993394"/>
            </a:xfrm>
            <a:custGeom>
              <a:avLst/>
              <a:gdLst/>
              <a:ahLst/>
              <a:cxnLst/>
              <a:rect l="l" t="t" r="r" b="b"/>
              <a:pathLst>
                <a:path w="2371090" h="993394">
                  <a:moveTo>
                    <a:pt x="0" y="0"/>
                  </a:moveTo>
                  <a:lnTo>
                    <a:pt x="2371090" y="0"/>
                  </a:lnTo>
                  <a:lnTo>
                    <a:pt x="2371090" y="993394"/>
                  </a:lnTo>
                  <a:lnTo>
                    <a:pt x="0" y="9933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2453" r="-2451" b="-4"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812062" y="10045934"/>
            <a:ext cx="2812554" cy="1443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93"/>
              </a:lnSpc>
            </a:pPr>
            <a:r>
              <a:rPr lang="en-US" sz="1021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programme is delivered by HMPPS CFO</a:t>
            </a:r>
          </a:p>
        </p:txBody>
      </p:sp>
      <p:sp>
        <p:nvSpPr>
          <p:cNvPr id="10" name="Freeform 10"/>
          <p:cNvSpPr/>
          <p:nvPr/>
        </p:nvSpPr>
        <p:spPr>
          <a:xfrm>
            <a:off x="252375" y="791632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9"/>
                </a:lnTo>
                <a:lnTo>
                  <a:pt x="0" y="33076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>
          <a:xfrm>
            <a:off x="251505" y="248081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2" name="TextBox 12"/>
          <p:cNvSpPr txBox="1"/>
          <p:nvPr/>
        </p:nvSpPr>
        <p:spPr>
          <a:xfrm>
            <a:off x="5029388" y="-15859"/>
            <a:ext cx="6776938" cy="8190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669"/>
              </a:lnSpc>
            </a:pPr>
            <a:r>
              <a:rPr lang="en-US" sz="4764" b="1" u="sng" dirty="0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SEPTEMBER – WEEK 1 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843960" y="130020"/>
            <a:ext cx="2486920" cy="516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2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Self: Activities that work on the individual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843960" y="706239"/>
            <a:ext cx="2600955" cy="516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2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Relationships: Activities that work with peers/families/friends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843960" y="1245329"/>
            <a:ext cx="2486920" cy="7661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2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Society: Activities contributing to the community outside of the CFO Activity Hub</a:t>
            </a:r>
          </a:p>
        </p:txBody>
      </p:sp>
      <p:sp>
        <p:nvSpPr>
          <p:cNvPr id="18" name="Freeform 18" descr="GC_Landscape_RGB"/>
          <p:cNvSpPr/>
          <p:nvPr/>
        </p:nvSpPr>
        <p:spPr>
          <a:xfrm>
            <a:off x="16243568" y="129939"/>
            <a:ext cx="1575975" cy="672086"/>
          </a:xfrm>
          <a:custGeom>
            <a:avLst/>
            <a:gdLst/>
            <a:ahLst/>
            <a:cxnLst/>
            <a:rect l="l" t="t" r="r" b="b"/>
            <a:pathLst>
              <a:path w="1575975" h="672086">
                <a:moveTo>
                  <a:pt x="0" y="0"/>
                </a:moveTo>
                <a:lnTo>
                  <a:pt x="1575974" y="0"/>
                </a:lnTo>
                <a:lnTo>
                  <a:pt x="1575974" y="672085"/>
                </a:lnTo>
                <a:lnTo>
                  <a:pt x="0" y="672085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b="-692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6" name="Freeform 36"/>
          <p:cNvSpPr/>
          <p:nvPr/>
        </p:nvSpPr>
        <p:spPr>
          <a:xfrm>
            <a:off x="7821343" y="1841815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9" name="Freeform 39"/>
          <p:cNvSpPr/>
          <p:nvPr/>
        </p:nvSpPr>
        <p:spPr>
          <a:xfrm>
            <a:off x="6221665" y="1870338"/>
            <a:ext cx="300628" cy="627424"/>
          </a:xfrm>
          <a:custGeom>
            <a:avLst/>
            <a:gdLst/>
            <a:ahLst/>
            <a:cxnLst/>
            <a:rect l="l" t="t" r="r" b="b"/>
            <a:pathLst>
              <a:path w="300628" h="627424">
                <a:moveTo>
                  <a:pt x="0" y="0"/>
                </a:moveTo>
                <a:lnTo>
                  <a:pt x="300628" y="0"/>
                </a:lnTo>
                <a:lnTo>
                  <a:pt x="300628" y="627424"/>
                </a:lnTo>
                <a:lnTo>
                  <a:pt x="0" y="627424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1" name="Freeform 41"/>
          <p:cNvSpPr/>
          <p:nvPr/>
        </p:nvSpPr>
        <p:spPr>
          <a:xfrm>
            <a:off x="7821343" y="2171128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9"/>
                </a:lnTo>
                <a:lnTo>
                  <a:pt x="0" y="33076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3" name="Freeform 43"/>
          <p:cNvSpPr/>
          <p:nvPr/>
        </p:nvSpPr>
        <p:spPr>
          <a:xfrm>
            <a:off x="9686616" y="1827413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4" name="Freeform 44"/>
          <p:cNvSpPr/>
          <p:nvPr/>
        </p:nvSpPr>
        <p:spPr>
          <a:xfrm>
            <a:off x="11536819" y="2199307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5" name="Freeform 45"/>
          <p:cNvSpPr/>
          <p:nvPr/>
        </p:nvSpPr>
        <p:spPr>
          <a:xfrm>
            <a:off x="11551889" y="1736554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6" name="Freeform 46"/>
          <p:cNvSpPr/>
          <p:nvPr/>
        </p:nvSpPr>
        <p:spPr>
          <a:xfrm>
            <a:off x="11443206" y="2577032"/>
            <a:ext cx="565714" cy="565714"/>
          </a:xfrm>
          <a:custGeom>
            <a:avLst/>
            <a:gdLst/>
            <a:ahLst/>
            <a:cxnLst/>
            <a:rect l="l" t="t" r="r" b="b"/>
            <a:pathLst>
              <a:path w="565714" h="565714">
                <a:moveTo>
                  <a:pt x="0" y="0"/>
                </a:moveTo>
                <a:lnTo>
                  <a:pt x="565714" y="0"/>
                </a:lnTo>
                <a:lnTo>
                  <a:pt x="565714" y="565713"/>
                </a:lnTo>
                <a:lnTo>
                  <a:pt x="0" y="56571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7" name="Freeform 47"/>
          <p:cNvSpPr/>
          <p:nvPr/>
        </p:nvSpPr>
        <p:spPr>
          <a:xfrm>
            <a:off x="13227313" y="1792055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8" name="Freeform 48"/>
          <p:cNvSpPr/>
          <p:nvPr/>
        </p:nvSpPr>
        <p:spPr>
          <a:xfrm>
            <a:off x="13197173" y="2189296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9" name="Freeform 49"/>
          <p:cNvSpPr/>
          <p:nvPr/>
        </p:nvSpPr>
        <p:spPr>
          <a:xfrm>
            <a:off x="15583063" y="1792055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3" name="Freeform 53"/>
          <p:cNvSpPr/>
          <p:nvPr/>
        </p:nvSpPr>
        <p:spPr>
          <a:xfrm>
            <a:off x="16226313" y="1838795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7" name="Freeform 57"/>
          <p:cNvSpPr/>
          <p:nvPr/>
        </p:nvSpPr>
        <p:spPr>
          <a:xfrm>
            <a:off x="13548296" y="7130520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8" name="Freeform 58"/>
          <p:cNvSpPr/>
          <p:nvPr/>
        </p:nvSpPr>
        <p:spPr>
          <a:xfrm>
            <a:off x="13966894" y="7181866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3" name="Freeform 63"/>
          <p:cNvSpPr/>
          <p:nvPr/>
        </p:nvSpPr>
        <p:spPr>
          <a:xfrm>
            <a:off x="15474999" y="6938653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4" name="Freeform 64"/>
          <p:cNvSpPr/>
          <p:nvPr/>
        </p:nvSpPr>
        <p:spPr>
          <a:xfrm>
            <a:off x="15444859" y="7240575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5" name="Freeform 65"/>
          <p:cNvSpPr/>
          <p:nvPr/>
        </p:nvSpPr>
        <p:spPr>
          <a:xfrm>
            <a:off x="6606467" y="6750147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6" name="Freeform 66"/>
          <p:cNvSpPr/>
          <p:nvPr/>
        </p:nvSpPr>
        <p:spPr>
          <a:xfrm>
            <a:off x="619965" y="2005288"/>
            <a:ext cx="3804234" cy="7078069"/>
          </a:xfrm>
          <a:custGeom>
            <a:avLst/>
            <a:gdLst/>
            <a:ahLst/>
            <a:cxnLst/>
            <a:rect l="l" t="t" r="r" b="b"/>
            <a:pathLst>
              <a:path w="3804234" h="7078069">
                <a:moveTo>
                  <a:pt x="0" y="0"/>
                </a:moveTo>
                <a:lnTo>
                  <a:pt x="3804234" y="0"/>
                </a:lnTo>
                <a:lnTo>
                  <a:pt x="3804234" y="7078070"/>
                </a:lnTo>
                <a:lnTo>
                  <a:pt x="0" y="7078070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8" name="Freeform 68"/>
          <p:cNvSpPr/>
          <p:nvPr/>
        </p:nvSpPr>
        <p:spPr>
          <a:xfrm>
            <a:off x="15368183" y="3799352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1" name="Freeform 71"/>
          <p:cNvSpPr/>
          <p:nvPr/>
        </p:nvSpPr>
        <p:spPr>
          <a:xfrm>
            <a:off x="17541940" y="1838795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3" name="Freeform 73"/>
          <p:cNvSpPr/>
          <p:nvPr/>
        </p:nvSpPr>
        <p:spPr>
          <a:xfrm>
            <a:off x="17772738" y="6869944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dirty="0"/>
          </a:p>
        </p:txBody>
      </p:sp>
      <p:sp>
        <p:nvSpPr>
          <p:cNvPr id="74" name="Freeform 74"/>
          <p:cNvSpPr/>
          <p:nvPr/>
        </p:nvSpPr>
        <p:spPr>
          <a:xfrm>
            <a:off x="6540542" y="7105566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pic>
        <p:nvPicPr>
          <p:cNvPr id="82" name="Picture 81">
            <a:extLst>
              <a:ext uri="{FF2B5EF4-FFF2-40B4-BE49-F238E27FC236}">
                <a16:creationId xmlns:a16="http://schemas.microsoft.com/office/drawing/2014/main" id="{FFE9D320-C0CB-D91D-AB1E-0B08D7F024B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4132278" y="245961"/>
            <a:ext cx="1972008" cy="545615"/>
          </a:xfrm>
          <a:prstGeom prst="rect">
            <a:avLst/>
          </a:prstGeom>
        </p:spPr>
      </p:pic>
      <p:sp>
        <p:nvSpPr>
          <p:cNvPr id="85" name="TextBox 72">
            <a:extLst>
              <a:ext uri="{FF2B5EF4-FFF2-40B4-BE49-F238E27FC236}">
                <a16:creationId xmlns:a16="http://schemas.microsoft.com/office/drawing/2014/main" id="{E8E541E0-2C01-7AD6-BEFA-AF27E4204346}"/>
              </a:ext>
            </a:extLst>
          </p:cNvPr>
          <p:cNvSpPr txBox="1"/>
          <p:nvPr/>
        </p:nvSpPr>
        <p:spPr>
          <a:xfrm>
            <a:off x="7244676" y="6470528"/>
            <a:ext cx="2622099" cy="34839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446"/>
              </a:lnSpc>
            </a:pPr>
            <a:endParaRPr lang="en-US" sz="2461" b="1" dirty="0">
              <a:solidFill>
                <a:srgbClr val="000000"/>
              </a:solidFill>
              <a:latin typeface="DM Sans Bold"/>
              <a:ea typeface="DM Sans Bold"/>
              <a:cs typeface="DM Sans Bold"/>
              <a:sym typeface="DM Sans Bold"/>
            </a:endParaRPr>
          </a:p>
        </p:txBody>
      </p:sp>
      <p:sp>
        <p:nvSpPr>
          <p:cNvPr id="94" name="Freeform 43">
            <a:extLst>
              <a:ext uri="{FF2B5EF4-FFF2-40B4-BE49-F238E27FC236}">
                <a16:creationId xmlns:a16="http://schemas.microsoft.com/office/drawing/2014/main" id="{20976AF9-92B7-7848-B0A6-29D9D99ED867}"/>
              </a:ext>
            </a:extLst>
          </p:cNvPr>
          <p:cNvSpPr/>
          <p:nvPr/>
        </p:nvSpPr>
        <p:spPr>
          <a:xfrm>
            <a:off x="9799522" y="6592304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95" name="Freeform 41">
            <a:extLst>
              <a:ext uri="{FF2B5EF4-FFF2-40B4-BE49-F238E27FC236}">
                <a16:creationId xmlns:a16="http://schemas.microsoft.com/office/drawing/2014/main" id="{D7EDD52E-DC3E-32AB-3F2B-019BD03FC9F0}"/>
              </a:ext>
            </a:extLst>
          </p:cNvPr>
          <p:cNvSpPr/>
          <p:nvPr/>
        </p:nvSpPr>
        <p:spPr>
          <a:xfrm>
            <a:off x="9804291" y="7001470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9"/>
                </a:lnTo>
                <a:lnTo>
                  <a:pt x="0" y="33076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97" name="Freeform 16" descr="Boardroom outline">
            <a:extLst>
              <a:ext uri="{FF2B5EF4-FFF2-40B4-BE49-F238E27FC236}">
                <a16:creationId xmlns:a16="http://schemas.microsoft.com/office/drawing/2014/main" id="{A34BB89E-745F-F55C-BFFB-B9115362446A}"/>
              </a:ext>
            </a:extLst>
          </p:cNvPr>
          <p:cNvSpPr/>
          <p:nvPr/>
        </p:nvSpPr>
        <p:spPr>
          <a:xfrm>
            <a:off x="12753960" y="8865555"/>
            <a:ext cx="914401" cy="914401"/>
          </a:xfrm>
          <a:custGeom>
            <a:avLst/>
            <a:gdLst/>
            <a:ahLst/>
            <a:cxnLst/>
            <a:rect l="l" t="t" r="r" b="b"/>
            <a:pathLst>
              <a:path w="1034332" h="1034332">
                <a:moveTo>
                  <a:pt x="0" y="0"/>
                </a:moveTo>
                <a:lnTo>
                  <a:pt x="1034333" y="0"/>
                </a:lnTo>
                <a:lnTo>
                  <a:pt x="1034333" y="1034333"/>
                </a:lnTo>
                <a:lnTo>
                  <a:pt x="0" y="1034333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dirty="0"/>
          </a:p>
        </p:txBody>
      </p:sp>
      <p:pic>
        <p:nvPicPr>
          <p:cNvPr id="103" name="Graphic 102" descr="Document with solid fill">
            <a:extLst>
              <a:ext uri="{FF2B5EF4-FFF2-40B4-BE49-F238E27FC236}">
                <a16:creationId xmlns:a16="http://schemas.microsoft.com/office/drawing/2014/main" id="{8685E444-2455-EAC1-517E-B7F713F0B6E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9618559" y="8830512"/>
            <a:ext cx="698340" cy="698340"/>
          </a:xfrm>
          <a:prstGeom prst="rect">
            <a:avLst/>
          </a:prstGeom>
        </p:spPr>
      </p:pic>
      <p:pic>
        <p:nvPicPr>
          <p:cNvPr id="107" name="Graphic 106" descr="Home1 with solid fill">
            <a:extLst>
              <a:ext uri="{FF2B5EF4-FFF2-40B4-BE49-F238E27FC236}">
                <a16:creationId xmlns:a16="http://schemas.microsoft.com/office/drawing/2014/main" id="{5A36F7DE-151A-5884-0CD2-34CC55550C49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4665096" y="9015236"/>
            <a:ext cx="863542" cy="863542"/>
          </a:xfrm>
          <a:prstGeom prst="rect">
            <a:avLst/>
          </a:prstGeom>
        </p:spPr>
      </p:pic>
      <p:sp>
        <p:nvSpPr>
          <p:cNvPr id="110" name="Freeform 38">
            <a:extLst>
              <a:ext uri="{FF2B5EF4-FFF2-40B4-BE49-F238E27FC236}">
                <a16:creationId xmlns:a16="http://schemas.microsoft.com/office/drawing/2014/main" id="{EBB2862E-DB69-6F01-1D81-7935F9141726}"/>
              </a:ext>
            </a:extLst>
          </p:cNvPr>
          <p:cNvSpPr/>
          <p:nvPr/>
        </p:nvSpPr>
        <p:spPr>
          <a:xfrm>
            <a:off x="12547253" y="1805824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pic>
        <p:nvPicPr>
          <p:cNvPr id="22" name="Graphic 21" descr="Group of women with solid fill">
            <a:extLst>
              <a:ext uri="{FF2B5EF4-FFF2-40B4-BE49-F238E27FC236}">
                <a16:creationId xmlns:a16="http://schemas.microsoft.com/office/drawing/2014/main" id="{9C93AB30-BFDB-5891-33E2-0EB9A421437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8311131" y="6897089"/>
            <a:ext cx="914400" cy="914400"/>
          </a:xfrm>
          <a:prstGeom prst="rect">
            <a:avLst/>
          </a:prstGeom>
        </p:spPr>
      </p:pic>
      <p:pic>
        <p:nvPicPr>
          <p:cNvPr id="31" name="Graphic 30" descr="Right And Left Brain outline">
            <a:extLst>
              <a:ext uri="{FF2B5EF4-FFF2-40B4-BE49-F238E27FC236}">
                <a16:creationId xmlns:a16="http://schemas.microsoft.com/office/drawing/2014/main" id="{4E5882AB-8A54-C215-549A-CB432B192618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2057999" y="4531101"/>
            <a:ext cx="816215" cy="816215"/>
          </a:xfrm>
          <a:prstGeom prst="rect">
            <a:avLst/>
          </a:prstGeom>
        </p:spPr>
      </p:pic>
      <p:pic>
        <p:nvPicPr>
          <p:cNvPr id="17" name="Graphic 16" descr="Palette with solid fill">
            <a:extLst>
              <a:ext uri="{FF2B5EF4-FFF2-40B4-BE49-F238E27FC236}">
                <a16:creationId xmlns:a16="http://schemas.microsoft.com/office/drawing/2014/main" id="{98C6B97A-F923-BC6C-5392-BE82F25AD842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6103274" y="8532607"/>
            <a:ext cx="914400" cy="914400"/>
          </a:xfrm>
          <a:prstGeom prst="rect">
            <a:avLst/>
          </a:prstGeom>
        </p:spPr>
      </p:pic>
      <p:pic>
        <p:nvPicPr>
          <p:cNvPr id="28" name="Graphic 27" descr="Coffee with solid fill">
            <a:extLst>
              <a:ext uri="{FF2B5EF4-FFF2-40B4-BE49-F238E27FC236}">
                <a16:creationId xmlns:a16="http://schemas.microsoft.com/office/drawing/2014/main" id="{8D88F6D7-CF91-97AE-AC5D-5E4F97251F1D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5614080" y="4345395"/>
            <a:ext cx="698340" cy="698340"/>
          </a:xfrm>
          <a:prstGeom prst="rect">
            <a:avLst/>
          </a:prstGeom>
        </p:spPr>
      </p:pic>
      <p:pic>
        <p:nvPicPr>
          <p:cNvPr id="37" name="Graphic 36" descr="Open envelope with solid fill">
            <a:extLst>
              <a:ext uri="{FF2B5EF4-FFF2-40B4-BE49-F238E27FC236}">
                <a16:creationId xmlns:a16="http://schemas.microsoft.com/office/drawing/2014/main" id="{D9892398-3DC2-6A08-A0D8-D98679F63B80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3317115" y="4478258"/>
            <a:ext cx="720362" cy="720362"/>
          </a:xfrm>
          <a:prstGeom prst="rect">
            <a:avLst/>
          </a:prstGeom>
        </p:spPr>
      </p:pic>
      <p:pic>
        <p:nvPicPr>
          <p:cNvPr id="40" name="Graphic 39" descr="Aspiration with solid fill">
            <a:extLst>
              <a:ext uri="{FF2B5EF4-FFF2-40B4-BE49-F238E27FC236}">
                <a16:creationId xmlns:a16="http://schemas.microsoft.com/office/drawing/2014/main" id="{D37392C3-7794-030C-B652-54232ABBD26E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4707057" y="2931151"/>
            <a:ext cx="684344" cy="684344"/>
          </a:xfrm>
          <a:prstGeom prst="rect">
            <a:avLst/>
          </a:prstGeom>
        </p:spPr>
      </p:pic>
      <p:pic>
        <p:nvPicPr>
          <p:cNvPr id="50" name="Graphic 49" descr="Chef male with solid fill">
            <a:extLst>
              <a:ext uri="{FF2B5EF4-FFF2-40B4-BE49-F238E27FC236}">
                <a16:creationId xmlns:a16="http://schemas.microsoft.com/office/drawing/2014/main" id="{909F49C6-0150-FF53-E015-92546017DF92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14838469" y="4995332"/>
            <a:ext cx="468218" cy="468218"/>
          </a:xfrm>
          <a:prstGeom prst="rect">
            <a:avLst/>
          </a:prstGeom>
        </p:spPr>
      </p:pic>
      <p:pic>
        <p:nvPicPr>
          <p:cNvPr id="54" name="Graphic 53" descr="Projector screen with solid fill">
            <a:extLst>
              <a:ext uri="{FF2B5EF4-FFF2-40B4-BE49-F238E27FC236}">
                <a16:creationId xmlns:a16="http://schemas.microsoft.com/office/drawing/2014/main" id="{CD7387CE-B7D9-FA52-3C63-1F134691990B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17064834" y="4469728"/>
            <a:ext cx="720362" cy="720362"/>
          </a:xfrm>
          <a:prstGeom prst="rect">
            <a:avLst/>
          </a:prstGeom>
        </p:spPr>
      </p:pic>
      <p:pic>
        <p:nvPicPr>
          <p:cNvPr id="56" name="Graphic 55" descr="Puzzle pieces outline">
            <a:extLst>
              <a:ext uri="{FF2B5EF4-FFF2-40B4-BE49-F238E27FC236}">
                <a16:creationId xmlns:a16="http://schemas.microsoft.com/office/drawing/2014/main" id="{10503FF4-D438-DFA4-12BF-2367319F5DFF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16637588" y="8939804"/>
            <a:ext cx="633348" cy="633348"/>
          </a:xfrm>
          <a:prstGeom prst="rect">
            <a:avLst/>
          </a:prstGeom>
        </p:spPr>
      </p:pic>
      <p:pic>
        <p:nvPicPr>
          <p:cNvPr id="59" name="Graphic 58" descr="Document with solid fill">
            <a:extLst>
              <a:ext uri="{FF2B5EF4-FFF2-40B4-BE49-F238E27FC236}">
                <a16:creationId xmlns:a16="http://schemas.microsoft.com/office/drawing/2014/main" id="{18D0D27B-43A1-44FF-32C7-EE405182EC5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042893" y="4485476"/>
            <a:ext cx="564864" cy="564864"/>
          </a:xfrm>
          <a:prstGeom prst="rect">
            <a:avLst/>
          </a:prstGeom>
        </p:spPr>
      </p:pic>
      <p:sp>
        <p:nvSpPr>
          <p:cNvPr id="60" name="Freeform 16" descr="Boardroom outline">
            <a:extLst>
              <a:ext uri="{FF2B5EF4-FFF2-40B4-BE49-F238E27FC236}">
                <a16:creationId xmlns:a16="http://schemas.microsoft.com/office/drawing/2014/main" id="{832EC1DB-8D34-BDAE-FBF4-2D343C2B4720}"/>
              </a:ext>
            </a:extLst>
          </p:cNvPr>
          <p:cNvSpPr/>
          <p:nvPr/>
        </p:nvSpPr>
        <p:spPr>
          <a:xfrm>
            <a:off x="10502918" y="4372708"/>
            <a:ext cx="914401" cy="914401"/>
          </a:xfrm>
          <a:custGeom>
            <a:avLst/>
            <a:gdLst/>
            <a:ahLst/>
            <a:cxnLst/>
            <a:rect l="l" t="t" r="r" b="b"/>
            <a:pathLst>
              <a:path w="1034332" h="1034332">
                <a:moveTo>
                  <a:pt x="0" y="0"/>
                </a:moveTo>
                <a:lnTo>
                  <a:pt x="1034333" y="0"/>
                </a:lnTo>
                <a:lnTo>
                  <a:pt x="1034333" y="1034333"/>
                </a:lnTo>
                <a:lnTo>
                  <a:pt x="0" y="1034333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dirty="0"/>
          </a:p>
        </p:txBody>
      </p:sp>
      <p:pic>
        <p:nvPicPr>
          <p:cNvPr id="70" name="Graphic 69" descr="Presentation with media with solid fill">
            <a:extLst>
              <a:ext uri="{FF2B5EF4-FFF2-40B4-BE49-F238E27FC236}">
                <a16:creationId xmlns:a16="http://schemas.microsoft.com/office/drawing/2014/main" id="{5A9786AF-31D2-4ABA-AAE6-5D17CBEAC683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8679746" y="4392317"/>
            <a:ext cx="751183" cy="751183"/>
          </a:xfrm>
          <a:prstGeom prst="rect">
            <a:avLst/>
          </a:prstGeom>
        </p:spPr>
      </p:pic>
      <p:pic>
        <p:nvPicPr>
          <p:cNvPr id="72" name="Graphic 71" descr="Document with solid fill">
            <a:extLst>
              <a:ext uri="{FF2B5EF4-FFF2-40B4-BE49-F238E27FC236}">
                <a16:creationId xmlns:a16="http://schemas.microsoft.com/office/drawing/2014/main" id="{971525D6-6CC2-B966-967C-961102C696E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5981706" y="4423391"/>
            <a:ext cx="688719" cy="6887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653012"/>
              </p:ext>
            </p:extLst>
          </p:nvPr>
        </p:nvGraphicFramePr>
        <p:xfrm>
          <a:off x="4805330" y="760995"/>
          <a:ext cx="12894190" cy="9480435"/>
        </p:xfrm>
        <a:graphic>
          <a:graphicData uri="http://schemas.openxmlformats.org/drawingml/2006/table">
            <a:tbl>
              <a:tblPr/>
              <a:tblGrid>
                <a:gridCol w="2074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6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16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53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690">
                  <a:extLst>
                    <a:ext uri="{9D8B030D-6E8A-4147-A177-3AD203B41FA5}">
                      <a16:colId xmlns:a16="http://schemas.microsoft.com/office/drawing/2014/main" val="1696903953"/>
                    </a:ext>
                  </a:extLst>
                </a:gridCol>
                <a:gridCol w="26239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64299"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9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Monday 8ᵗʰ</a:t>
                      </a:r>
                      <a:endParaRPr lang="en-US" sz="1100"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Tuesday 9th</a:t>
                      </a:r>
                      <a:endParaRPr lang="en-US" sz="1100"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Tuesday 8th</a:t>
                      </a:r>
                      <a:endParaRPr lang="en-US" sz="110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Wednesday 10th</a:t>
                      </a:r>
                      <a:endParaRPr lang="en-US" sz="1100"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Thursday 11th</a:t>
                      </a:r>
                      <a:endParaRPr lang="en-US" sz="1100"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Friday 12th</a:t>
                      </a:r>
                      <a:endParaRPr lang="en-US" sz="1100"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7598">
                <a:tc rowSpan="2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Disclosure Letter </a:t>
                      </a: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50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Media Project</a:t>
                      </a: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10:30am-12:30pm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  <a:defRPr/>
                      </a:pPr>
                      <a:endParaRPr lang="en-US" sz="11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CBT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10:00am-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4:00pm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Enrolments</a:t>
                      </a: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10am-11am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Drop In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i="0" dirty="0">
                          <a:solidFill>
                            <a:srgbClr val="000000"/>
                          </a:solidFill>
                          <a:latin typeface="DM Sans Italics"/>
                          <a:ea typeface="DM Sans Italics"/>
                          <a:cs typeface="DM Sans Italics"/>
                          <a:sym typeface="DM Sans Italics"/>
                        </a:rPr>
                        <a:t>Enrolments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10:00am- 12:0pm 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Enrolment</a:t>
                      </a: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934">
                <a:tc v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Participant Inductions </a:t>
                      </a:r>
                      <a:endParaRPr lang="en-US" sz="110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 – 11am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50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Drop in session</a:t>
                      </a:r>
                      <a:endParaRPr lang="en-US" sz="110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10am-11am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  <a:defRPr/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Understanding 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Diversity in Society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10:00am-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12:30pm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87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Mock Interview</a:t>
                      </a:r>
                      <a:endParaRPr lang="en-US" sz="1100" dirty="0"/>
                    </a:p>
                    <a:p>
                      <a:pPr algn="ctr">
                        <a:lnSpc>
                          <a:spcPts val="1687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10am-12pm 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10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Job Club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&amp;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Job Applications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Participant Inductions</a:t>
                      </a:r>
                      <a:endParaRPr lang="en-US" sz="110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 – 11am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1251"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CV’s</a:t>
                      </a: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10am-12pm 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  <a:defRPr/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Understanding 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Diversity in Society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10:00am-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12:30pm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87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Job Interview Prep</a:t>
                      </a:r>
                      <a:endParaRPr lang="en-US" sz="1100"/>
                    </a:p>
                    <a:p>
                      <a:pPr algn="ctr">
                        <a:lnSpc>
                          <a:spcPts val="1687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11pm-12pm 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10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Job Club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&amp;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Job Applications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Cover Letters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10am-12pm</a:t>
                      </a:r>
                    </a:p>
                  </a:txBody>
                  <a:tcPr marL="127567" marR="127567" marT="127567" marB="127567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6031"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1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 </a:t>
                      </a:r>
                      <a:endParaRPr lang="en-US" sz="1100" dirty="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891"/>
                        </a:lnSpc>
                        <a:defRPr/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 </a:t>
                      </a:r>
                      <a:endParaRPr lang="en-US" sz="110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1pm – 1:30pm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 dirty="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 dirty="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5322">
                <a:tc>
                  <a:txBody>
                    <a:bodyPr/>
                    <a:lstStyle/>
                    <a:p>
                      <a:pPr algn="ctr">
                        <a:lnSpc>
                          <a:spcPts val="2204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Art Therapy</a:t>
                      </a:r>
                    </a:p>
                    <a:p>
                      <a:pPr algn="ctr">
                        <a:lnSpc>
                          <a:spcPts val="2204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1:30pm – 3:30pm</a:t>
                      </a:r>
                    </a:p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204"/>
                        </a:lnSpc>
                        <a:defRPr/>
                      </a:pP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b="1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Women's Only 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Enrolments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 – 4PM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204"/>
                        </a:lnSpc>
                        <a:defRPr/>
                      </a:pPr>
                      <a:endParaRPr lang="en-US" sz="110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Cooking on a budget 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 to 3pm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Mindfulness</a:t>
                      </a: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 – 4PM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204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Women Only</a:t>
                      </a:r>
                      <a:endParaRPr lang="en-US" sz="1100" b="1" dirty="0"/>
                    </a:p>
                    <a:p>
                      <a:pPr algn="ctr">
                        <a:lnSpc>
                          <a:spcPts val="2204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Nit &amp; Natter</a:t>
                      </a:r>
                    </a:p>
                    <a:p>
                      <a:pPr algn="ctr">
                        <a:lnSpc>
                          <a:spcPts val="2204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 – 4pm</a:t>
                      </a:r>
                    </a:p>
                    <a:p>
                      <a:pPr algn="ctr">
                        <a:lnSpc>
                          <a:spcPts val="2204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Film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1:00pm – 4:00pm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445370" y="2254442"/>
            <a:ext cx="4022496" cy="6712004"/>
            <a:chOff x="0" y="0"/>
            <a:chExt cx="5363328" cy="8949338"/>
          </a:xfrm>
        </p:grpSpPr>
        <p:sp>
          <p:nvSpPr>
            <p:cNvPr id="4" name="Freeform 4"/>
            <p:cNvSpPr/>
            <p:nvPr/>
          </p:nvSpPr>
          <p:spPr>
            <a:xfrm>
              <a:off x="9525" y="9525"/>
              <a:ext cx="5344287" cy="8930259"/>
            </a:xfrm>
            <a:custGeom>
              <a:avLst/>
              <a:gdLst/>
              <a:ahLst/>
              <a:cxnLst/>
              <a:rect l="l" t="t" r="r" b="b"/>
              <a:pathLst>
                <a:path w="5344287" h="8930259">
                  <a:moveTo>
                    <a:pt x="0" y="0"/>
                  </a:moveTo>
                  <a:lnTo>
                    <a:pt x="5344287" y="0"/>
                  </a:lnTo>
                  <a:lnTo>
                    <a:pt x="5344287" y="8930259"/>
                  </a:lnTo>
                  <a:lnTo>
                    <a:pt x="0" y="8930259"/>
                  </a:lnTo>
                  <a:close/>
                </a:path>
              </a:pathLst>
            </a:custGeom>
            <a:solidFill>
              <a:srgbClr val="34586E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Freeform 5"/>
            <p:cNvSpPr/>
            <p:nvPr/>
          </p:nvSpPr>
          <p:spPr>
            <a:xfrm>
              <a:off x="0" y="0"/>
              <a:ext cx="5363337" cy="8949309"/>
            </a:xfrm>
            <a:custGeom>
              <a:avLst/>
              <a:gdLst/>
              <a:ahLst/>
              <a:cxnLst/>
              <a:rect l="l" t="t" r="r" b="b"/>
              <a:pathLst>
                <a:path w="5363337" h="8949309">
                  <a:moveTo>
                    <a:pt x="9525" y="0"/>
                  </a:moveTo>
                  <a:lnTo>
                    <a:pt x="5353812" y="0"/>
                  </a:lnTo>
                  <a:cubicBezTo>
                    <a:pt x="5359019" y="0"/>
                    <a:pt x="5363337" y="4318"/>
                    <a:pt x="5363337" y="9525"/>
                  </a:cubicBezTo>
                  <a:lnTo>
                    <a:pt x="5363337" y="8939784"/>
                  </a:lnTo>
                  <a:cubicBezTo>
                    <a:pt x="5363337" y="8944990"/>
                    <a:pt x="5359019" y="8949309"/>
                    <a:pt x="5353812" y="8949309"/>
                  </a:cubicBezTo>
                  <a:lnTo>
                    <a:pt x="9525" y="8949309"/>
                  </a:lnTo>
                  <a:cubicBezTo>
                    <a:pt x="4318" y="8949309"/>
                    <a:pt x="0" y="8944990"/>
                    <a:pt x="0" y="8939784"/>
                  </a:cubicBezTo>
                  <a:lnTo>
                    <a:pt x="0" y="9525"/>
                  </a:lnTo>
                  <a:cubicBezTo>
                    <a:pt x="0" y="4318"/>
                    <a:pt x="4318" y="0"/>
                    <a:pt x="9525" y="0"/>
                  </a:cubicBezTo>
                  <a:moveTo>
                    <a:pt x="9525" y="19050"/>
                  </a:moveTo>
                  <a:lnTo>
                    <a:pt x="9525" y="9525"/>
                  </a:lnTo>
                  <a:lnTo>
                    <a:pt x="19050" y="9525"/>
                  </a:lnTo>
                  <a:lnTo>
                    <a:pt x="19050" y="8939784"/>
                  </a:lnTo>
                  <a:lnTo>
                    <a:pt x="9525" y="8939784"/>
                  </a:lnTo>
                  <a:lnTo>
                    <a:pt x="9525" y="8930259"/>
                  </a:lnTo>
                  <a:lnTo>
                    <a:pt x="5353812" y="8930259"/>
                  </a:lnTo>
                  <a:lnTo>
                    <a:pt x="5353812" y="8939784"/>
                  </a:lnTo>
                  <a:lnTo>
                    <a:pt x="5344287" y="8939784"/>
                  </a:lnTo>
                  <a:lnTo>
                    <a:pt x="5344287" y="9525"/>
                  </a:lnTo>
                  <a:lnTo>
                    <a:pt x="5353812" y="9525"/>
                  </a:lnTo>
                  <a:lnTo>
                    <a:pt x="5353812" y="19050"/>
                  </a:lnTo>
                  <a:lnTo>
                    <a:pt x="9525" y="190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Freeform 6"/>
          <p:cNvSpPr/>
          <p:nvPr/>
        </p:nvSpPr>
        <p:spPr>
          <a:xfrm>
            <a:off x="173521" y="1340572"/>
            <a:ext cx="565714" cy="565714"/>
          </a:xfrm>
          <a:custGeom>
            <a:avLst/>
            <a:gdLst/>
            <a:ahLst/>
            <a:cxnLst/>
            <a:rect l="l" t="t" r="r" b="b"/>
            <a:pathLst>
              <a:path w="565714" h="565714">
                <a:moveTo>
                  <a:pt x="0" y="0"/>
                </a:moveTo>
                <a:lnTo>
                  <a:pt x="565714" y="0"/>
                </a:lnTo>
                <a:lnTo>
                  <a:pt x="565714" y="565714"/>
                </a:lnTo>
                <a:lnTo>
                  <a:pt x="0" y="5657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7" name="Group 7"/>
          <p:cNvGrpSpPr/>
          <p:nvPr/>
        </p:nvGrpSpPr>
        <p:grpSpPr>
          <a:xfrm>
            <a:off x="1333738" y="9113970"/>
            <a:ext cx="1778275" cy="745078"/>
            <a:chOff x="0" y="0"/>
            <a:chExt cx="2371034" cy="993437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371090" cy="993394"/>
            </a:xfrm>
            <a:custGeom>
              <a:avLst/>
              <a:gdLst/>
              <a:ahLst/>
              <a:cxnLst/>
              <a:rect l="l" t="t" r="r" b="b"/>
              <a:pathLst>
                <a:path w="2371090" h="993394">
                  <a:moveTo>
                    <a:pt x="0" y="0"/>
                  </a:moveTo>
                  <a:lnTo>
                    <a:pt x="2371090" y="0"/>
                  </a:lnTo>
                  <a:lnTo>
                    <a:pt x="2371090" y="993394"/>
                  </a:lnTo>
                  <a:lnTo>
                    <a:pt x="0" y="9933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2453" r="-2451" b="-4"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" name="Freeform 9"/>
          <p:cNvSpPr/>
          <p:nvPr/>
        </p:nvSpPr>
        <p:spPr>
          <a:xfrm>
            <a:off x="252375" y="791632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9"/>
                </a:lnTo>
                <a:lnTo>
                  <a:pt x="0" y="33076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0" name="Freeform 10"/>
          <p:cNvSpPr/>
          <p:nvPr/>
        </p:nvSpPr>
        <p:spPr>
          <a:xfrm>
            <a:off x="251505" y="248081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3" name="Freeform 13" descr="GC_Landscape_RGB"/>
          <p:cNvSpPr/>
          <p:nvPr/>
        </p:nvSpPr>
        <p:spPr>
          <a:xfrm>
            <a:off x="16135565" y="102401"/>
            <a:ext cx="1575975" cy="672086"/>
          </a:xfrm>
          <a:custGeom>
            <a:avLst/>
            <a:gdLst/>
            <a:ahLst/>
            <a:cxnLst/>
            <a:rect l="l" t="t" r="r" b="b"/>
            <a:pathLst>
              <a:path w="1575975" h="672086">
                <a:moveTo>
                  <a:pt x="0" y="0"/>
                </a:moveTo>
                <a:lnTo>
                  <a:pt x="1575975" y="0"/>
                </a:lnTo>
                <a:lnTo>
                  <a:pt x="1575975" y="672086"/>
                </a:lnTo>
                <a:lnTo>
                  <a:pt x="0" y="672086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b="-692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7" name="Freeform 27"/>
          <p:cNvSpPr/>
          <p:nvPr/>
        </p:nvSpPr>
        <p:spPr>
          <a:xfrm>
            <a:off x="7703806" y="1531015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8" name="Freeform 28"/>
          <p:cNvSpPr/>
          <p:nvPr/>
        </p:nvSpPr>
        <p:spPr>
          <a:xfrm>
            <a:off x="6410456" y="4045128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9" y="0"/>
                </a:lnTo>
                <a:lnTo>
                  <a:pt x="300629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9" name="Freeform 29"/>
          <p:cNvSpPr/>
          <p:nvPr/>
        </p:nvSpPr>
        <p:spPr>
          <a:xfrm>
            <a:off x="6462889" y="1557350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0" name="Freeform 30"/>
          <p:cNvSpPr/>
          <p:nvPr/>
        </p:nvSpPr>
        <p:spPr>
          <a:xfrm>
            <a:off x="8903987" y="6332516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1" name="Freeform 31"/>
          <p:cNvSpPr/>
          <p:nvPr/>
        </p:nvSpPr>
        <p:spPr>
          <a:xfrm>
            <a:off x="6682572" y="6389473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2" name="Freeform 32"/>
          <p:cNvSpPr/>
          <p:nvPr/>
        </p:nvSpPr>
        <p:spPr>
          <a:xfrm>
            <a:off x="9039231" y="1523491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3" name="Freeform 33"/>
          <p:cNvSpPr/>
          <p:nvPr/>
        </p:nvSpPr>
        <p:spPr>
          <a:xfrm>
            <a:off x="6386466" y="3641629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4" name="Freeform 34"/>
          <p:cNvSpPr/>
          <p:nvPr/>
        </p:nvSpPr>
        <p:spPr>
          <a:xfrm>
            <a:off x="9080492" y="1954546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7" name="Freeform 37"/>
          <p:cNvSpPr/>
          <p:nvPr/>
        </p:nvSpPr>
        <p:spPr>
          <a:xfrm>
            <a:off x="11652345" y="1531015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8" name="Freeform 38"/>
          <p:cNvSpPr/>
          <p:nvPr/>
        </p:nvSpPr>
        <p:spPr>
          <a:xfrm>
            <a:off x="11529956" y="3690703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9" name="Freeform 39"/>
          <p:cNvSpPr/>
          <p:nvPr/>
        </p:nvSpPr>
        <p:spPr>
          <a:xfrm>
            <a:off x="13399948" y="1557350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0" name="Freeform 40"/>
          <p:cNvSpPr/>
          <p:nvPr/>
        </p:nvSpPr>
        <p:spPr>
          <a:xfrm>
            <a:off x="13021556" y="1566744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1" name="Freeform 41"/>
          <p:cNvSpPr/>
          <p:nvPr/>
        </p:nvSpPr>
        <p:spPr>
          <a:xfrm>
            <a:off x="13271329" y="1750029"/>
            <a:ext cx="565714" cy="565714"/>
          </a:xfrm>
          <a:custGeom>
            <a:avLst/>
            <a:gdLst/>
            <a:ahLst/>
            <a:cxnLst/>
            <a:rect l="l" t="t" r="r" b="b"/>
            <a:pathLst>
              <a:path w="565714" h="565714">
                <a:moveTo>
                  <a:pt x="0" y="0"/>
                </a:moveTo>
                <a:lnTo>
                  <a:pt x="565713" y="0"/>
                </a:lnTo>
                <a:lnTo>
                  <a:pt x="565713" y="565714"/>
                </a:lnTo>
                <a:lnTo>
                  <a:pt x="0" y="5657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2" name="Freeform 42"/>
          <p:cNvSpPr/>
          <p:nvPr/>
        </p:nvSpPr>
        <p:spPr>
          <a:xfrm>
            <a:off x="14835554" y="1520044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3" name="Freeform 43"/>
          <p:cNvSpPr/>
          <p:nvPr/>
        </p:nvSpPr>
        <p:spPr>
          <a:xfrm>
            <a:off x="14367670" y="1549217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4" name="Freeform 44"/>
          <p:cNvSpPr/>
          <p:nvPr/>
        </p:nvSpPr>
        <p:spPr>
          <a:xfrm>
            <a:off x="14698438" y="1771654"/>
            <a:ext cx="565714" cy="565714"/>
          </a:xfrm>
          <a:custGeom>
            <a:avLst/>
            <a:gdLst/>
            <a:ahLst/>
            <a:cxnLst/>
            <a:rect l="l" t="t" r="r" b="b"/>
            <a:pathLst>
              <a:path w="565714" h="565714">
                <a:moveTo>
                  <a:pt x="0" y="0"/>
                </a:moveTo>
                <a:lnTo>
                  <a:pt x="565714" y="0"/>
                </a:lnTo>
                <a:lnTo>
                  <a:pt x="565714" y="565714"/>
                </a:lnTo>
                <a:lnTo>
                  <a:pt x="0" y="5657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5" name="Freeform 45"/>
          <p:cNvSpPr/>
          <p:nvPr/>
        </p:nvSpPr>
        <p:spPr>
          <a:xfrm>
            <a:off x="16458603" y="1520044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6" name="Freeform 46"/>
          <p:cNvSpPr/>
          <p:nvPr/>
        </p:nvSpPr>
        <p:spPr>
          <a:xfrm>
            <a:off x="9455938" y="6294476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9" y="0"/>
                </a:lnTo>
                <a:lnTo>
                  <a:pt x="300629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7" name="Freeform 47"/>
          <p:cNvSpPr/>
          <p:nvPr/>
        </p:nvSpPr>
        <p:spPr>
          <a:xfrm>
            <a:off x="9431344" y="6630467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8" name="Freeform 48"/>
          <p:cNvSpPr/>
          <p:nvPr/>
        </p:nvSpPr>
        <p:spPr>
          <a:xfrm>
            <a:off x="9461483" y="8220359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9" y="0"/>
                </a:lnTo>
                <a:lnTo>
                  <a:pt x="300629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2" name="Freeform 52"/>
          <p:cNvSpPr/>
          <p:nvPr/>
        </p:nvSpPr>
        <p:spPr>
          <a:xfrm>
            <a:off x="14636036" y="6920176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3" name="Freeform 53"/>
          <p:cNvSpPr/>
          <p:nvPr/>
        </p:nvSpPr>
        <p:spPr>
          <a:xfrm>
            <a:off x="14648089" y="6429251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9" y="0"/>
                </a:lnTo>
                <a:lnTo>
                  <a:pt x="330769" y="330767"/>
                </a:lnTo>
                <a:lnTo>
                  <a:pt x="0" y="33076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4" name="Freeform 54"/>
          <p:cNvSpPr/>
          <p:nvPr/>
        </p:nvSpPr>
        <p:spPr>
          <a:xfrm>
            <a:off x="15835341" y="6294476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9" y="0"/>
                </a:lnTo>
                <a:lnTo>
                  <a:pt x="300629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5" name="Freeform 55"/>
          <p:cNvSpPr/>
          <p:nvPr/>
        </p:nvSpPr>
        <p:spPr>
          <a:xfrm>
            <a:off x="15825494" y="6649578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2" name="Freeform 62"/>
          <p:cNvSpPr/>
          <p:nvPr/>
        </p:nvSpPr>
        <p:spPr>
          <a:xfrm>
            <a:off x="575134" y="2071408"/>
            <a:ext cx="3804234" cy="7078069"/>
          </a:xfrm>
          <a:custGeom>
            <a:avLst/>
            <a:gdLst/>
            <a:ahLst/>
            <a:cxnLst/>
            <a:rect l="l" t="t" r="r" b="b"/>
            <a:pathLst>
              <a:path w="3804234" h="7078069">
                <a:moveTo>
                  <a:pt x="0" y="0"/>
                </a:moveTo>
                <a:lnTo>
                  <a:pt x="3804234" y="0"/>
                </a:lnTo>
                <a:lnTo>
                  <a:pt x="3804234" y="7078070"/>
                </a:lnTo>
                <a:lnTo>
                  <a:pt x="0" y="7078070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3" name="Freeform 63"/>
          <p:cNvSpPr/>
          <p:nvPr/>
        </p:nvSpPr>
        <p:spPr>
          <a:xfrm>
            <a:off x="16230078" y="3526057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7" name="Freeform 67"/>
          <p:cNvSpPr/>
          <p:nvPr/>
        </p:nvSpPr>
        <p:spPr>
          <a:xfrm>
            <a:off x="6682572" y="8220359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9" name="TextBox 69"/>
          <p:cNvSpPr txBox="1"/>
          <p:nvPr/>
        </p:nvSpPr>
        <p:spPr>
          <a:xfrm>
            <a:off x="812062" y="10045934"/>
            <a:ext cx="2812554" cy="1443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93"/>
              </a:lnSpc>
            </a:pPr>
            <a:r>
              <a:rPr lang="en-US" sz="1021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programme is delivered by HMPPS CFO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4878452" y="-5916"/>
            <a:ext cx="6776938" cy="8190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669"/>
              </a:lnSpc>
            </a:pPr>
            <a:r>
              <a:rPr lang="en-US" sz="4764" b="1" u="sng" dirty="0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SEPTEMBER – WEEK 2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843960" y="130020"/>
            <a:ext cx="2486920" cy="516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2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Self: Activities that work on the individual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843960" y="706239"/>
            <a:ext cx="2600955" cy="516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2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Relationships: Activities that work with peers/families/friends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843960" y="1245329"/>
            <a:ext cx="2486920" cy="7661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2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Society: Activities contributing to the community outside of the CFO Activity Hub</a:t>
            </a:r>
          </a:p>
        </p:txBody>
      </p:sp>
      <p:sp>
        <p:nvSpPr>
          <p:cNvPr id="74" name="Freeform 74"/>
          <p:cNvSpPr/>
          <p:nvPr/>
        </p:nvSpPr>
        <p:spPr>
          <a:xfrm>
            <a:off x="11545026" y="3359051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0ED8DF1C-2132-8B75-14E1-F22799E89E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082292" y="142649"/>
            <a:ext cx="1972008" cy="545615"/>
          </a:xfrm>
          <a:prstGeom prst="rect">
            <a:avLst/>
          </a:prstGeom>
        </p:spPr>
      </p:pic>
      <p:sp>
        <p:nvSpPr>
          <p:cNvPr id="80" name="Freeform 56">
            <a:extLst>
              <a:ext uri="{FF2B5EF4-FFF2-40B4-BE49-F238E27FC236}">
                <a16:creationId xmlns:a16="http://schemas.microsoft.com/office/drawing/2014/main" id="{1FFA3B78-7C24-259E-876F-52A519541341}"/>
              </a:ext>
            </a:extLst>
          </p:cNvPr>
          <p:cNvSpPr/>
          <p:nvPr/>
        </p:nvSpPr>
        <p:spPr>
          <a:xfrm>
            <a:off x="17360680" y="6331585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9" y="0"/>
                </a:lnTo>
                <a:lnTo>
                  <a:pt x="300629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pic>
        <p:nvPicPr>
          <p:cNvPr id="84" name="Graphic 83" descr="Document outline">
            <a:extLst>
              <a:ext uri="{FF2B5EF4-FFF2-40B4-BE49-F238E27FC236}">
                <a16:creationId xmlns:a16="http://schemas.microsoft.com/office/drawing/2014/main" id="{073AA784-C883-C20B-2D7B-17D6F017B45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561617" y="4664469"/>
            <a:ext cx="662351" cy="662351"/>
          </a:xfrm>
          <a:prstGeom prst="rect">
            <a:avLst/>
          </a:prstGeom>
        </p:spPr>
      </p:pic>
      <p:sp>
        <p:nvSpPr>
          <p:cNvPr id="92" name="Freeform 11" descr="Boardroom outline">
            <a:extLst>
              <a:ext uri="{FF2B5EF4-FFF2-40B4-BE49-F238E27FC236}">
                <a16:creationId xmlns:a16="http://schemas.microsoft.com/office/drawing/2014/main" id="{935AF7B5-AF50-99FC-5388-AF0CECE15465}"/>
              </a:ext>
            </a:extLst>
          </p:cNvPr>
          <p:cNvSpPr/>
          <p:nvPr/>
        </p:nvSpPr>
        <p:spPr>
          <a:xfrm>
            <a:off x="7563249" y="8492935"/>
            <a:ext cx="1127366" cy="1127365"/>
          </a:xfrm>
          <a:custGeom>
            <a:avLst/>
            <a:gdLst/>
            <a:ahLst/>
            <a:cxnLst/>
            <a:rect l="l" t="t" r="r" b="b"/>
            <a:pathLst>
              <a:path w="1127366" h="1127365">
                <a:moveTo>
                  <a:pt x="0" y="0"/>
                </a:moveTo>
                <a:lnTo>
                  <a:pt x="1127366" y="0"/>
                </a:lnTo>
                <a:lnTo>
                  <a:pt x="1127366" y="1127366"/>
                </a:lnTo>
                <a:lnTo>
                  <a:pt x="0" y="1127366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pic>
        <p:nvPicPr>
          <p:cNvPr id="16" name="Graphic 15" descr="Group of women outline">
            <a:extLst>
              <a:ext uri="{FF2B5EF4-FFF2-40B4-BE49-F238E27FC236}">
                <a16:creationId xmlns:a16="http://schemas.microsoft.com/office/drawing/2014/main" id="{C749999B-1A02-E30D-15FD-781CAE39CA7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062487" y="6281131"/>
            <a:ext cx="627009" cy="627009"/>
          </a:xfrm>
          <a:prstGeom prst="rect">
            <a:avLst/>
          </a:prstGeom>
        </p:spPr>
      </p:pic>
      <p:pic>
        <p:nvPicPr>
          <p:cNvPr id="19" name="Graphic 18" descr="Open envelope outline">
            <a:extLst>
              <a:ext uri="{FF2B5EF4-FFF2-40B4-BE49-F238E27FC236}">
                <a16:creationId xmlns:a16="http://schemas.microsoft.com/office/drawing/2014/main" id="{0C5DCA02-0D0A-72FF-7514-DAD92065E45B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5554181" y="2652218"/>
            <a:ext cx="623315" cy="623315"/>
          </a:xfrm>
          <a:prstGeom prst="rect">
            <a:avLst/>
          </a:prstGeom>
        </p:spPr>
      </p:pic>
      <p:pic>
        <p:nvPicPr>
          <p:cNvPr id="24" name="Graphic 23" descr="Palette with solid fill">
            <a:extLst>
              <a:ext uri="{FF2B5EF4-FFF2-40B4-BE49-F238E27FC236}">
                <a16:creationId xmlns:a16="http://schemas.microsoft.com/office/drawing/2014/main" id="{222019B1-173A-16B9-1300-165599DE54F5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5372724" y="8361409"/>
            <a:ext cx="914400" cy="914400"/>
          </a:xfrm>
          <a:prstGeom prst="rect">
            <a:avLst/>
          </a:prstGeom>
        </p:spPr>
      </p:pic>
      <p:sp>
        <p:nvSpPr>
          <p:cNvPr id="25" name="Freeform 11" descr="Boardroom outline">
            <a:extLst>
              <a:ext uri="{FF2B5EF4-FFF2-40B4-BE49-F238E27FC236}">
                <a16:creationId xmlns:a16="http://schemas.microsoft.com/office/drawing/2014/main" id="{A1D96D6F-D70B-03C9-F371-2AE83CD1537D}"/>
              </a:ext>
            </a:extLst>
          </p:cNvPr>
          <p:cNvSpPr/>
          <p:nvPr/>
        </p:nvSpPr>
        <p:spPr>
          <a:xfrm>
            <a:off x="10179130" y="2418649"/>
            <a:ext cx="1000442" cy="920245"/>
          </a:xfrm>
          <a:custGeom>
            <a:avLst/>
            <a:gdLst/>
            <a:ahLst/>
            <a:cxnLst/>
            <a:rect l="l" t="t" r="r" b="b"/>
            <a:pathLst>
              <a:path w="1127366" h="1127365">
                <a:moveTo>
                  <a:pt x="0" y="0"/>
                </a:moveTo>
                <a:lnTo>
                  <a:pt x="1127366" y="0"/>
                </a:lnTo>
                <a:lnTo>
                  <a:pt x="1127366" y="1127366"/>
                </a:lnTo>
                <a:lnTo>
                  <a:pt x="0" y="1127366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pic>
        <p:nvPicPr>
          <p:cNvPr id="60" name="Graphic 59" descr="Right And Left Brain outline">
            <a:extLst>
              <a:ext uri="{FF2B5EF4-FFF2-40B4-BE49-F238E27FC236}">
                <a16:creationId xmlns:a16="http://schemas.microsoft.com/office/drawing/2014/main" id="{912A9A76-08D6-CC12-517F-AD541023A277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8304956" y="4140288"/>
            <a:ext cx="914400" cy="914400"/>
          </a:xfrm>
          <a:prstGeom prst="rect">
            <a:avLst/>
          </a:prstGeom>
        </p:spPr>
      </p:pic>
      <p:pic>
        <p:nvPicPr>
          <p:cNvPr id="68" name="Graphic 67" descr="Presentation with media with solid fill">
            <a:extLst>
              <a:ext uri="{FF2B5EF4-FFF2-40B4-BE49-F238E27FC236}">
                <a16:creationId xmlns:a16="http://schemas.microsoft.com/office/drawing/2014/main" id="{ECCF22BE-CCF1-E1F8-1B95-28C149A753B7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7126079" y="4100374"/>
            <a:ext cx="674581" cy="674581"/>
          </a:xfrm>
          <a:prstGeom prst="rect">
            <a:avLst/>
          </a:prstGeom>
        </p:spPr>
      </p:pic>
      <p:sp>
        <p:nvSpPr>
          <p:cNvPr id="76" name="Freeform 11" descr="Boardroom outline">
            <a:extLst>
              <a:ext uri="{FF2B5EF4-FFF2-40B4-BE49-F238E27FC236}">
                <a16:creationId xmlns:a16="http://schemas.microsoft.com/office/drawing/2014/main" id="{9E97816C-2E3D-582A-BA44-ED6D7AAE360B}"/>
              </a:ext>
            </a:extLst>
          </p:cNvPr>
          <p:cNvSpPr/>
          <p:nvPr/>
        </p:nvSpPr>
        <p:spPr>
          <a:xfrm>
            <a:off x="13838180" y="4008523"/>
            <a:ext cx="997374" cy="1046165"/>
          </a:xfrm>
          <a:custGeom>
            <a:avLst/>
            <a:gdLst/>
            <a:ahLst/>
            <a:cxnLst/>
            <a:rect l="l" t="t" r="r" b="b"/>
            <a:pathLst>
              <a:path w="1127366" h="1127365">
                <a:moveTo>
                  <a:pt x="0" y="0"/>
                </a:moveTo>
                <a:lnTo>
                  <a:pt x="1127366" y="0"/>
                </a:lnTo>
                <a:lnTo>
                  <a:pt x="1127366" y="1127366"/>
                </a:lnTo>
                <a:lnTo>
                  <a:pt x="0" y="1127366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pic>
        <p:nvPicPr>
          <p:cNvPr id="83" name="Graphic 82" descr="Blackboard outline">
            <a:extLst>
              <a:ext uri="{FF2B5EF4-FFF2-40B4-BE49-F238E27FC236}">
                <a16:creationId xmlns:a16="http://schemas.microsoft.com/office/drawing/2014/main" id="{6DC6A2D5-C719-35E3-2DA4-F5B04BD25138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0390915" y="4532868"/>
            <a:ext cx="793952" cy="793952"/>
          </a:xfrm>
          <a:prstGeom prst="rect">
            <a:avLst/>
          </a:prstGeom>
        </p:spPr>
      </p:pic>
      <p:pic>
        <p:nvPicPr>
          <p:cNvPr id="90" name="Graphic 89" descr="Meditation with solid fill">
            <a:extLst>
              <a:ext uri="{FF2B5EF4-FFF2-40B4-BE49-F238E27FC236}">
                <a16:creationId xmlns:a16="http://schemas.microsoft.com/office/drawing/2014/main" id="{FAF74929-6AF1-DD47-0EFE-6AF7149420EB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0317316" y="8756447"/>
            <a:ext cx="914400" cy="914400"/>
          </a:xfrm>
          <a:prstGeom prst="rect">
            <a:avLst/>
          </a:prstGeom>
        </p:spPr>
      </p:pic>
      <p:pic>
        <p:nvPicPr>
          <p:cNvPr id="93" name="Graphic 92" descr="Water with solid fill">
            <a:extLst>
              <a:ext uri="{FF2B5EF4-FFF2-40B4-BE49-F238E27FC236}">
                <a16:creationId xmlns:a16="http://schemas.microsoft.com/office/drawing/2014/main" id="{4D9F2051-530A-FF9E-7FDF-5579C4B597D4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2344183" y="4140288"/>
            <a:ext cx="914400" cy="914400"/>
          </a:xfrm>
          <a:prstGeom prst="rect">
            <a:avLst/>
          </a:prstGeom>
        </p:spPr>
      </p:pic>
      <p:pic>
        <p:nvPicPr>
          <p:cNvPr id="95" name="Graphic 94" descr="Alterations &amp; Tailoring with solid fill">
            <a:extLst>
              <a:ext uri="{FF2B5EF4-FFF2-40B4-BE49-F238E27FC236}">
                <a16:creationId xmlns:a16="http://schemas.microsoft.com/office/drawing/2014/main" id="{504B7EAC-D050-A77E-E865-D54517542EA1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13094018" y="8692277"/>
            <a:ext cx="914400" cy="914400"/>
          </a:xfrm>
          <a:prstGeom prst="rect">
            <a:avLst/>
          </a:prstGeom>
        </p:spPr>
      </p:pic>
      <p:pic>
        <p:nvPicPr>
          <p:cNvPr id="98" name="Graphic 97" descr="Document with solid fill">
            <a:extLst>
              <a:ext uri="{FF2B5EF4-FFF2-40B4-BE49-F238E27FC236}">
                <a16:creationId xmlns:a16="http://schemas.microsoft.com/office/drawing/2014/main" id="{97ADB047-860B-8B5C-FA2E-3233314A7738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16135565" y="4698377"/>
            <a:ext cx="621756" cy="621756"/>
          </a:xfrm>
          <a:prstGeom prst="rect">
            <a:avLst/>
          </a:prstGeom>
        </p:spPr>
      </p:pic>
      <p:sp>
        <p:nvSpPr>
          <p:cNvPr id="99" name="Freeform 11" descr="Boardroom outline">
            <a:extLst>
              <a:ext uri="{FF2B5EF4-FFF2-40B4-BE49-F238E27FC236}">
                <a16:creationId xmlns:a16="http://schemas.microsoft.com/office/drawing/2014/main" id="{AF1FE454-C511-A8B6-E0AA-FE782DB2EAA7}"/>
              </a:ext>
            </a:extLst>
          </p:cNvPr>
          <p:cNvSpPr/>
          <p:nvPr/>
        </p:nvSpPr>
        <p:spPr>
          <a:xfrm>
            <a:off x="15880171" y="2516709"/>
            <a:ext cx="1000442" cy="920245"/>
          </a:xfrm>
          <a:custGeom>
            <a:avLst/>
            <a:gdLst/>
            <a:ahLst/>
            <a:cxnLst/>
            <a:rect l="l" t="t" r="r" b="b"/>
            <a:pathLst>
              <a:path w="1127366" h="1127365">
                <a:moveTo>
                  <a:pt x="0" y="0"/>
                </a:moveTo>
                <a:lnTo>
                  <a:pt x="1127366" y="0"/>
                </a:lnTo>
                <a:lnTo>
                  <a:pt x="1127366" y="1127366"/>
                </a:lnTo>
                <a:lnTo>
                  <a:pt x="0" y="1127366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pic>
        <p:nvPicPr>
          <p:cNvPr id="105" name="Graphic 104" descr="Video camera with solid fill">
            <a:extLst>
              <a:ext uri="{FF2B5EF4-FFF2-40B4-BE49-F238E27FC236}">
                <a16:creationId xmlns:a16="http://schemas.microsoft.com/office/drawing/2014/main" id="{55AD0FFF-500A-26C1-0F75-548AA9CDAE27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16072804" y="8669973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530990"/>
              </p:ext>
            </p:extLst>
          </p:nvPr>
        </p:nvGraphicFramePr>
        <p:xfrm>
          <a:off x="4847834" y="964868"/>
          <a:ext cx="13187791" cy="8946828"/>
        </p:xfrm>
        <a:graphic>
          <a:graphicData uri="http://schemas.openxmlformats.org/drawingml/2006/table">
            <a:tbl>
              <a:tblPr/>
              <a:tblGrid>
                <a:gridCol w="2300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6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6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3272">
                  <a:extLst>
                    <a:ext uri="{9D8B030D-6E8A-4147-A177-3AD203B41FA5}">
                      <a16:colId xmlns:a16="http://schemas.microsoft.com/office/drawing/2014/main" val="2097294537"/>
                    </a:ext>
                  </a:extLst>
                </a:gridCol>
                <a:gridCol w="23298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484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281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88666"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9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Monday 15</a:t>
                      </a:r>
                      <a:r>
                        <a:rPr lang="en-US" sz="1950" b="1" baseline="30000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</a:t>
                      </a:r>
                      <a:endParaRPr lang="en-US" sz="1950" b="1" dirty="0">
                        <a:solidFill>
                          <a:srgbClr val="000000"/>
                        </a:solidFill>
                        <a:latin typeface="DM Sans Bold"/>
                        <a:ea typeface="DM Sans Bold"/>
                        <a:cs typeface="DM Sans Bold"/>
                        <a:sym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Tuesday 16</a:t>
                      </a:r>
                      <a:r>
                        <a:rPr lang="en-US" sz="1800" b="1" baseline="30000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Tuesday 15th</a:t>
                      </a:r>
                      <a:endParaRPr lang="en-US" sz="110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Wednesday 17</a:t>
                      </a:r>
                      <a:r>
                        <a:rPr lang="en-US" sz="1800" b="1" baseline="30000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DM Sans Bold"/>
                        <a:ea typeface="DM Sans Bold"/>
                        <a:cs typeface="DM Sans Bold"/>
                        <a:sym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Thursday 18</a:t>
                      </a:r>
                      <a:r>
                        <a:rPr lang="en-US" sz="1800" b="1" baseline="30000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Friday 19</a:t>
                      </a:r>
                      <a:r>
                        <a:rPr lang="en-US" sz="1800" b="1" baseline="30000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DM Sans Bold"/>
                        <a:ea typeface="DM Sans Bold"/>
                        <a:cs typeface="DM Sans Bold"/>
                        <a:sym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Friday 18th</a:t>
                      </a:r>
                      <a:endParaRPr lang="en-US" sz="110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9817"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Coffee &amp; Chat </a:t>
                      </a: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50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Job Prep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10am–12pm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  <a:defRPr/>
                      </a:pPr>
                      <a:endParaRPr lang="en-US" sz="11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Media Project 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10:30am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12:30pm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Job Club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10am – 12:30pm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Housing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10am-12pm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73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1673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1673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1673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Enrolments</a:t>
                      </a:r>
                    </a:p>
                    <a:p>
                      <a:pPr algn="ctr">
                        <a:lnSpc>
                          <a:spcPts val="1673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673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 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1-to-1 Support</a:t>
                      </a: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10am-12pm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Goal Setting</a:t>
                      </a:r>
                    </a:p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10am-12pm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6975"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Life Skills</a:t>
                      </a: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10am-12pm 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  <a:defRPr/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Photography 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10:30am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12:30pm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04"/>
                        </a:lnSpc>
                        <a:defRPr/>
                      </a:pPr>
                      <a:endParaRPr lang="en-US" sz="110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916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916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6750"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1"/>
                        </a:lnSpc>
                        <a:defRPr/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891"/>
                        </a:lnSpc>
                        <a:defRPr/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Hub Closed</a:t>
                      </a:r>
                      <a:endParaRPr lang="en-US" sz="1100" b="1" dirty="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12:30pm – 1:00pm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 dirty="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 dirty="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2689"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Art Therapy</a:t>
                      </a:r>
                      <a:endParaRPr lang="en-US" sz="1100" dirty="0"/>
                    </a:p>
                    <a:p>
                      <a:pPr algn="ctr">
                        <a:lnSpc>
                          <a:spcPts val="2204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1:30pm – 3:30pm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1889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400" b="1" dirty="0"/>
                        <a:t>Women's Only Afternoon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Baking</a:t>
                      </a:r>
                    </a:p>
                    <a:p>
                      <a:pPr algn="ctr">
                        <a:lnSpc>
                          <a:spcPts val="2204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 - 4pm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400" b="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400" b="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endParaRPr lang="en-US" sz="110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Cooking on a budget </a:t>
                      </a:r>
                    </a:p>
                    <a:p>
                      <a:pPr algn="ctr">
                        <a:lnSpc>
                          <a:spcPts val="2204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 - 3pm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Mindfulness</a:t>
                      </a:r>
                    </a:p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1:00pm-4pm</a:t>
                      </a:r>
                      <a:endParaRPr lang="en-US" sz="1100"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Women Only</a:t>
                      </a:r>
                      <a:endParaRPr lang="en-US" sz="1100" b="1" dirty="0"/>
                    </a:p>
                    <a:p>
                      <a:pPr algn="ctr">
                        <a:lnSpc>
                          <a:spcPts val="2204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CV Writing</a:t>
                      </a:r>
                    </a:p>
                    <a:p>
                      <a:pPr algn="ctr">
                        <a:lnSpc>
                          <a:spcPts val="2204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 – 3pm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714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1714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1714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1714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1714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Quiz</a:t>
                      </a:r>
                      <a:endParaRPr lang="en-US" sz="1100" dirty="0"/>
                    </a:p>
                    <a:p>
                      <a:pPr algn="ctr">
                        <a:lnSpc>
                          <a:spcPts val="1714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1pm-4pm </a:t>
                      </a:r>
                    </a:p>
                    <a:p>
                      <a:pPr algn="ctr">
                        <a:lnSpc>
                          <a:spcPts val="2272"/>
                        </a:lnSpc>
                        <a:defRPr/>
                      </a:pP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358102" y="2234611"/>
            <a:ext cx="4093234" cy="6763104"/>
            <a:chOff x="0" y="0"/>
            <a:chExt cx="5457646" cy="9017472"/>
          </a:xfrm>
        </p:grpSpPr>
        <p:sp>
          <p:nvSpPr>
            <p:cNvPr id="4" name="Freeform 4"/>
            <p:cNvSpPr/>
            <p:nvPr/>
          </p:nvSpPr>
          <p:spPr>
            <a:xfrm>
              <a:off x="9525" y="9525"/>
              <a:ext cx="5438648" cy="8998458"/>
            </a:xfrm>
            <a:custGeom>
              <a:avLst/>
              <a:gdLst/>
              <a:ahLst/>
              <a:cxnLst/>
              <a:rect l="l" t="t" r="r" b="b"/>
              <a:pathLst>
                <a:path w="5438648" h="8998458">
                  <a:moveTo>
                    <a:pt x="0" y="0"/>
                  </a:moveTo>
                  <a:lnTo>
                    <a:pt x="5438648" y="0"/>
                  </a:lnTo>
                  <a:lnTo>
                    <a:pt x="5438648" y="8998458"/>
                  </a:lnTo>
                  <a:lnTo>
                    <a:pt x="0" y="8998458"/>
                  </a:lnTo>
                  <a:close/>
                </a:path>
              </a:pathLst>
            </a:custGeom>
            <a:solidFill>
              <a:srgbClr val="34586E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Freeform 5"/>
            <p:cNvSpPr/>
            <p:nvPr/>
          </p:nvSpPr>
          <p:spPr>
            <a:xfrm>
              <a:off x="0" y="0"/>
              <a:ext cx="5457698" cy="9017508"/>
            </a:xfrm>
            <a:custGeom>
              <a:avLst/>
              <a:gdLst/>
              <a:ahLst/>
              <a:cxnLst/>
              <a:rect l="l" t="t" r="r" b="b"/>
              <a:pathLst>
                <a:path w="5457698" h="9017508">
                  <a:moveTo>
                    <a:pt x="9525" y="0"/>
                  </a:moveTo>
                  <a:lnTo>
                    <a:pt x="5448173" y="0"/>
                  </a:lnTo>
                  <a:cubicBezTo>
                    <a:pt x="5453380" y="0"/>
                    <a:pt x="5457698" y="4318"/>
                    <a:pt x="5457698" y="9525"/>
                  </a:cubicBezTo>
                  <a:lnTo>
                    <a:pt x="5457698" y="9007983"/>
                  </a:lnTo>
                  <a:cubicBezTo>
                    <a:pt x="5457698" y="9013189"/>
                    <a:pt x="5453380" y="9017508"/>
                    <a:pt x="5448173" y="9017508"/>
                  </a:cubicBezTo>
                  <a:lnTo>
                    <a:pt x="9525" y="9017508"/>
                  </a:lnTo>
                  <a:cubicBezTo>
                    <a:pt x="4318" y="9017508"/>
                    <a:pt x="0" y="9013189"/>
                    <a:pt x="0" y="9007983"/>
                  </a:cubicBezTo>
                  <a:lnTo>
                    <a:pt x="0" y="9525"/>
                  </a:lnTo>
                  <a:cubicBezTo>
                    <a:pt x="0" y="4318"/>
                    <a:pt x="4318" y="0"/>
                    <a:pt x="9525" y="0"/>
                  </a:cubicBezTo>
                  <a:moveTo>
                    <a:pt x="9525" y="19050"/>
                  </a:moveTo>
                  <a:lnTo>
                    <a:pt x="9525" y="9525"/>
                  </a:lnTo>
                  <a:lnTo>
                    <a:pt x="19050" y="9525"/>
                  </a:lnTo>
                  <a:lnTo>
                    <a:pt x="19050" y="9007983"/>
                  </a:lnTo>
                  <a:lnTo>
                    <a:pt x="9525" y="9007983"/>
                  </a:lnTo>
                  <a:lnTo>
                    <a:pt x="9525" y="8998458"/>
                  </a:lnTo>
                  <a:lnTo>
                    <a:pt x="5448173" y="8998458"/>
                  </a:lnTo>
                  <a:lnTo>
                    <a:pt x="5448173" y="9007983"/>
                  </a:lnTo>
                  <a:lnTo>
                    <a:pt x="5438648" y="9007983"/>
                  </a:lnTo>
                  <a:lnTo>
                    <a:pt x="5438648" y="9525"/>
                  </a:lnTo>
                  <a:lnTo>
                    <a:pt x="5448173" y="9525"/>
                  </a:lnTo>
                  <a:lnTo>
                    <a:pt x="5448173" y="19050"/>
                  </a:lnTo>
                  <a:lnTo>
                    <a:pt x="9525" y="190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Freeform 6"/>
          <p:cNvSpPr/>
          <p:nvPr/>
        </p:nvSpPr>
        <p:spPr>
          <a:xfrm>
            <a:off x="173521" y="1340572"/>
            <a:ext cx="565714" cy="565714"/>
          </a:xfrm>
          <a:custGeom>
            <a:avLst/>
            <a:gdLst/>
            <a:ahLst/>
            <a:cxnLst/>
            <a:rect l="l" t="t" r="r" b="b"/>
            <a:pathLst>
              <a:path w="565714" h="565714">
                <a:moveTo>
                  <a:pt x="0" y="0"/>
                </a:moveTo>
                <a:lnTo>
                  <a:pt x="565714" y="0"/>
                </a:lnTo>
                <a:lnTo>
                  <a:pt x="565714" y="565714"/>
                </a:lnTo>
                <a:lnTo>
                  <a:pt x="0" y="5657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7" name="Group 7"/>
          <p:cNvGrpSpPr/>
          <p:nvPr/>
        </p:nvGrpSpPr>
        <p:grpSpPr>
          <a:xfrm>
            <a:off x="1333738" y="9113970"/>
            <a:ext cx="1778275" cy="745078"/>
            <a:chOff x="0" y="0"/>
            <a:chExt cx="2371034" cy="993437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371090" cy="993394"/>
            </a:xfrm>
            <a:custGeom>
              <a:avLst/>
              <a:gdLst/>
              <a:ahLst/>
              <a:cxnLst/>
              <a:rect l="l" t="t" r="r" b="b"/>
              <a:pathLst>
                <a:path w="2371090" h="993394">
                  <a:moveTo>
                    <a:pt x="0" y="0"/>
                  </a:moveTo>
                  <a:lnTo>
                    <a:pt x="2371090" y="0"/>
                  </a:lnTo>
                  <a:lnTo>
                    <a:pt x="2371090" y="993394"/>
                  </a:lnTo>
                  <a:lnTo>
                    <a:pt x="0" y="9933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2453" r="-2451" b="-4"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" name="Freeform 9"/>
          <p:cNvSpPr/>
          <p:nvPr/>
        </p:nvSpPr>
        <p:spPr>
          <a:xfrm>
            <a:off x="252375" y="791632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9"/>
                </a:lnTo>
                <a:lnTo>
                  <a:pt x="0" y="33076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0" name="Freeform 10"/>
          <p:cNvSpPr/>
          <p:nvPr/>
        </p:nvSpPr>
        <p:spPr>
          <a:xfrm>
            <a:off x="251505" y="248081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2" name="Freeform 12" descr="GC_Landscape_RGB"/>
          <p:cNvSpPr/>
          <p:nvPr/>
        </p:nvSpPr>
        <p:spPr>
          <a:xfrm>
            <a:off x="16265053" y="123006"/>
            <a:ext cx="1575975" cy="672086"/>
          </a:xfrm>
          <a:custGeom>
            <a:avLst/>
            <a:gdLst/>
            <a:ahLst/>
            <a:cxnLst/>
            <a:rect l="l" t="t" r="r" b="b"/>
            <a:pathLst>
              <a:path w="1575975" h="672086">
                <a:moveTo>
                  <a:pt x="0" y="0"/>
                </a:moveTo>
                <a:lnTo>
                  <a:pt x="1575975" y="0"/>
                </a:lnTo>
                <a:lnTo>
                  <a:pt x="1575975" y="672086"/>
                </a:lnTo>
                <a:lnTo>
                  <a:pt x="0" y="672086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b="-692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8" name="Freeform 18" descr="Questions with solid fill"/>
          <p:cNvSpPr/>
          <p:nvPr/>
        </p:nvSpPr>
        <p:spPr>
          <a:xfrm>
            <a:off x="5593559" y="4299618"/>
            <a:ext cx="635821" cy="617560"/>
          </a:xfrm>
          <a:custGeom>
            <a:avLst/>
            <a:gdLst/>
            <a:ahLst/>
            <a:cxnLst/>
            <a:rect l="l" t="t" r="r" b="b"/>
            <a:pathLst>
              <a:path w="712674" h="712674">
                <a:moveTo>
                  <a:pt x="0" y="0"/>
                </a:moveTo>
                <a:lnTo>
                  <a:pt x="712674" y="0"/>
                </a:lnTo>
                <a:lnTo>
                  <a:pt x="712674" y="712673"/>
                </a:lnTo>
                <a:lnTo>
                  <a:pt x="0" y="712673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5" name="Freeform 25"/>
          <p:cNvSpPr/>
          <p:nvPr/>
        </p:nvSpPr>
        <p:spPr>
          <a:xfrm>
            <a:off x="8046981" y="1676834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6" name="Freeform 26"/>
          <p:cNvSpPr/>
          <p:nvPr/>
        </p:nvSpPr>
        <p:spPr>
          <a:xfrm>
            <a:off x="6766795" y="3463702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9" y="0"/>
                </a:lnTo>
                <a:lnTo>
                  <a:pt x="300629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7" name="Freeform 27"/>
          <p:cNvSpPr/>
          <p:nvPr/>
        </p:nvSpPr>
        <p:spPr>
          <a:xfrm>
            <a:off x="6688335" y="1691798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9" name="Freeform 29"/>
          <p:cNvSpPr/>
          <p:nvPr/>
        </p:nvSpPr>
        <p:spPr>
          <a:xfrm>
            <a:off x="6683112" y="6091055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0" name="Freeform 30"/>
          <p:cNvSpPr/>
          <p:nvPr/>
        </p:nvSpPr>
        <p:spPr>
          <a:xfrm>
            <a:off x="9316893" y="1691798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1" name="Freeform 31"/>
          <p:cNvSpPr/>
          <p:nvPr/>
        </p:nvSpPr>
        <p:spPr>
          <a:xfrm>
            <a:off x="6388995" y="3492223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2" name="Freeform 32"/>
          <p:cNvSpPr/>
          <p:nvPr/>
        </p:nvSpPr>
        <p:spPr>
          <a:xfrm>
            <a:off x="9331963" y="2046209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3" name="Freeform 33"/>
          <p:cNvSpPr/>
          <p:nvPr/>
        </p:nvSpPr>
        <p:spPr>
          <a:xfrm>
            <a:off x="10666836" y="1691798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4" name="Freeform 34"/>
          <p:cNvSpPr/>
          <p:nvPr/>
        </p:nvSpPr>
        <p:spPr>
          <a:xfrm>
            <a:off x="10359962" y="1725656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5" name="Freeform 35"/>
          <p:cNvSpPr/>
          <p:nvPr/>
        </p:nvSpPr>
        <p:spPr>
          <a:xfrm>
            <a:off x="12016779" y="2131832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6" name="Freeform 36"/>
          <p:cNvSpPr/>
          <p:nvPr/>
        </p:nvSpPr>
        <p:spPr>
          <a:xfrm>
            <a:off x="12016779" y="1715440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9"/>
                </a:lnTo>
                <a:lnTo>
                  <a:pt x="0" y="33076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9" name="Freeform 39"/>
          <p:cNvSpPr/>
          <p:nvPr/>
        </p:nvSpPr>
        <p:spPr>
          <a:xfrm>
            <a:off x="14235643" y="1715440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0" name="Freeform 40"/>
          <p:cNvSpPr/>
          <p:nvPr/>
        </p:nvSpPr>
        <p:spPr>
          <a:xfrm>
            <a:off x="14205503" y="2064114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1" name="Freeform 41"/>
          <p:cNvSpPr/>
          <p:nvPr/>
        </p:nvSpPr>
        <p:spPr>
          <a:xfrm>
            <a:off x="13722721" y="1606811"/>
            <a:ext cx="565714" cy="565714"/>
          </a:xfrm>
          <a:custGeom>
            <a:avLst/>
            <a:gdLst/>
            <a:ahLst/>
            <a:cxnLst/>
            <a:rect l="l" t="t" r="r" b="b"/>
            <a:pathLst>
              <a:path w="565714" h="565714">
                <a:moveTo>
                  <a:pt x="0" y="0"/>
                </a:moveTo>
                <a:lnTo>
                  <a:pt x="565713" y="0"/>
                </a:lnTo>
                <a:lnTo>
                  <a:pt x="565713" y="565713"/>
                </a:lnTo>
                <a:lnTo>
                  <a:pt x="0" y="56571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2" name="Freeform 42"/>
          <p:cNvSpPr/>
          <p:nvPr/>
        </p:nvSpPr>
        <p:spPr>
          <a:xfrm>
            <a:off x="17540400" y="1744327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3" name="Freeform 43"/>
          <p:cNvSpPr/>
          <p:nvPr/>
        </p:nvSpPr>
        <p:spPr>
          <a:xfrm>
            <a:off x="12046918" y="6061559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9" y="0"/>
                </a:lnTo>
                <a:lnTo>
                  <a:pt x="300629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4" name="Freeform 44"/>
          <p:cNvSpPr/>
          <p:nvPr/>
        </p:nvSpPr>
        <p:spPr>
          <a:xfrm>
            <a:off x="12016779" y="6380188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9"/>
                </a:lnTo>
                <a:lnTo>
                  <a:pt x="0" y="33076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5" name="Freeform 45"/>
          <p:cNvSpPr/>
          <p:nvPr/>
        </p:nvSpPr>
        <p:spPr>
          <a:xfrm>
            <a:off x="12046918" y="8128768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9" y="0"/>
                </a:lnTo>
                <a:lnTo>
                  <a:pt x="300629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6" name="Freeform 46"/>
          <p:cNvSpPr/>
          <p:nvPr/>
        </p:nvSpPr>
        <p:spPr>
          <a:xfrm>
            <a:off x="14616825" y="6099649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7" name="Freeform 47"/>
          <p:cNvSpPr/>
          <p:nvPr/>
        </p:nvSpPr>
        <p:spPr>
          <a:xfrm>
            <a:off x="14190063" y="8107709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8" name="Freeform 48"/>
          <p:cNvSpPr/>
          <p:nvPr/>
        </p:nvSpPr>
        <p:spPr>
          <a:xfrm>
            <a:off x="14190063" y="8491758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9" name="Freeform 49"/>
          <p:cNvSpPr/>
          <p:nvPr/>
        </p:nvSpPr>
        <p:spPr>
          <a:xfrm>
            <a:off x="16045023" y="6099649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0" name="Freeform 50"/>
          <p:cNvSpPr/>
          <p:nvPr/>
        </p:nvSpPr>
        <p:spPr>
          <a:xfrm>
            <a:off x="15683243" y="6108132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0" name="Freeform 60"/>
          <p:cNvSpPr/>
          <p:nvPr/>
        </p:nvSpPr>
        <p:spPr>
          <a:xfrm>
            <a:off x="530536" y="2077811"/>
            <a:ext cx="3804234" cy="7078069"/>
          </a:xfrm>
          <a:custGeom>
            <a:avLst/>
            <a:gdLst/>
            <a:ahLst/>
            <a:cxnLst/>
            <a:rect l="l" t="t" r="r" b="b"/>
            <a:pathLst>
              <a:path w="3804234" h="7078069">
                <a:moveTo>
                  <a:pt x="0" y="0"/>
                </a:moveTo>
                <a:lnTo>
                  <a:pt x="3804234" y="0"/>
                </a:lnTo>
                <a:lnTo>
                  <a:pt x="3804234" y="7078069"/>
                </a:lnTo>
                <a:lnTo>
                  <a:pt x="0" y="7078069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1" name="Freeform 61"/>
          <p:cNvSpPr/>
          <p:nvPr/>
        </p:nvSpPr>
        <p:spPr>
          <a:xfrm>
            <a:off x="9331963" y="6117138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3" name="Freeform 63"/>
          <p:cNvSpPr/>
          <p:nvPr/>
        </p:nvSpPr>
        <p:spPr>
          <a:xfrm>
            <a:off x="6347495" y="6099649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4" name="Freeform 64"/>
          <p:cNvSpPr/>
          <p:nvPr/>
        </p:nvSpPr>
        <p:spPr>
          <a:xfrm>
            <a:off x="9311348" y="6437338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9"/>
                </a:lnTo>
                <a:lnTo>
                  <a:pt x="0" y="33076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2" name="TextBox 72"/>
          <p:cNvSpPr txBox="1"/>
          <p:nvPr/>
        </p:nvSpPr>
        <p:spPr>
          <a:xfrm>
            <a:off x="9714336" y="1468292"/>
            <a:ext cx="2668199" cy="857764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446"/>
              </a:lnSpc>
            </a:pPr>
            <a:endParaRPr lang="en-US" sz="2461" b="1" dirty="0">
              <a:solidFill>
                <a:srgbClr val="000000"/>
              </a:solidFill>
              <a:latin typeface="DM Sans Bold"/>
              <a:ea typeface="DM Sans Bold"/>
              <a:cs typeface="DM Sans Bold"/>
              <a:sym typeface="DM Sans Bold"/>
            </a:endParaRPr>
          </a:p>
        </p:txBody>
      </p:sp>
      <p:sp>
        <p:nvSpPr>
          <p:cNvPr id="73" name="TextBox 73"/>
          <p:cNvSpPr txBox="1"/>
          <p:nvPr/>
        </p:nvSpPr>
        <p:spPr>
          <a:xfrm>
            <a:off x="812062" y="10045934"/>
            <a:ext cx="2812554" cy="1443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93"/>
              </a:lnSpc>
            </a:pPr>
            <a:r>
              <a:rPr lang="en-US" sz="1021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programme is delivered by HMPPS CFO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4742927" y="95796"/>
            <a:ext cx="6776938" cy="8190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669"/>
              </a:lnSpc>
            </a:pPr>
            <a:r>
              <a:rPr lang="en-US" sz="4764" b="1" u="sng" dirty="0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SEPTEMBER – WEEK 3 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843960" y="130020"/>
            <a:ext cx="2486920" cy="516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2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Self: Activities that work on the individual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843960" y="706239"/>
            <a:ext cx="2600955" cy="516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2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Relationships: Activities that work with peers/families/friends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843960" y="1245329"/>
            <a:ext cx="2486920" cy="7661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2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Society: Activities contributing to the community outside of the CFO Activity Hub</a:t>
            </a:r>
          </a:p>
        </p:txBody>
      </p:sp>
      <p:sp>
        <p:nvSpPr>
          <p:cNvPr id="78" name="Freeform 78"/>
          <p:cNvSpPr/>
          <p:nvPr/>
        </p:nvSpPr>
        <p:spPr>
          <a:xfrm>
            <a:off x="15952832" y="1736608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9" name="Freeform 79"/>
          <p:cNvSpPr/>
          <p:nvPr/>
        </p:nvSpPr>
        <p:spPr>
          <a:xfrm>
            <a:off x="15922692" y="2163265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EC58BC0D-FE67-80E5-0A71-EAECDA1247E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4175762" y="200222"/>
            <a:ext cx="1972008" cy="545615"/>
          </a:xfrm>
          <a:prstGeom prst="rect">
            <a:avLst/>
          </a:prstGeom>
        </p:spPr>
      </p:pic>
      <p:sp>
        <p:nvSpPr>
          <p:cNvPr id="84" name="Freeform 42">
            <a:extLst>
              <a:ext uri="{FF2B5EF4-FFF2-40B4-BE49-F238E27FC236}">
                <a16:creationId xmlns:a16="http://schemas.microsoft.com/office/drawing/2014/main" id="{0A71667C-EE04-33AA-AD5C-846D25875582}"/>
              </a:ext>
            </a:extLst>
          </p:cNvPr>
          <p:cNvSpPr/>
          <p:nvPr/>
        </p:nvSpPr>
        <p:spPr>
          <a:xfrm>
            <a:off x="17555041" y="6091056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85" name="Freeform 42">
            <a:extLst>
              <a:ext uri="{FF2B5EF4-FFF2-40B4-BE49-F238E27FC236}">
                <a16:creationId xmlns:a16="http://schemas.microsoft.com/office/drawing/2014/main" id="{302CB9AD-B0AE-70EA-7215-774B50F8A62E}"/>
              </a:ext>
            </a:extLst>
          </p:cNvPr>
          <p:cNvSpPr/>
          <p:nvPr/>
        </p:nvSpPr>
        <p:spPr>
          <a:xfrm>
            <a:off x="17589915" y="8128769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91" name="Freeform 67"/>
          <p:cNvSpPr/>
          <p:nvPr/>
        </p:nvSpPr>
        <p:spPr>
          <a:xfrm>
            <a:off x="15922692" y="8439714"/>
            <a:ext cx="967082" cy="914400"/>
          </a:xfrm>
          <a:custGeom>
            <a:avLst/>
            <a:gdLst/>
            <a:ahLst/>
            <a:cxnLst/>
            <a:rect l="l" t="t" r="r" b="b"/>
            <a:pathLst>
              <a:path w="504947" h="504947">
                <a:moveTo>
                  <a:pt x="0" y="0"/>
                </a:moveTo>
                <a:lnTo>
                  <a:pt x="504947" y="0"/>
                </a:lnTo>
                <a:lnTo>
                  <a:pt x="504947" y="504947"/>
                </a:lnTo>
                <a:lnTo>
                  <a:pt x="0" y="504947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dirty="0"/>
          </a:p>
        </p:txBody>
      </p:sp>
      <p:pic>
        <p:nvPicPr>
          <p:cNvPr id="19" name="Graphic 18" descr="Coffee outline">
            <a:extLst>
              <a:ext uri="{FF2B5EF4-FFF2-40B4-BE49-F238E27FC236}">
                <a16:creationId xmlns:a16="http://schemas.microsoft.com/office/drawing/2014/main" id="{5B28A426-30DE-8998-E0FD-3535993C97D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697373" y="2720263"/>
            <a:ext cx="699667" cy="699667"/>
          </a:xfrm>
          <a:prstGeom prst="rect">
            <a:avLst/>
          </a:prstGeom>
        </p:spPr>
      </p:pic>
      <p:pic>
        <p:nvPicPr>
          <p:cNvPr id="23" name="Graphic 22" descr="Palette outline">
            <a:extLst>
              <a:ext uri="{FF2B5EF4-FFF2-40B4-BE49-F238E27FC236}">
                <a16:creationId xmlns:a16="http://schemas.microsoft.com/office/drawing/2014/main" id="{C484CABB-6D15-B87B-5A34-64C1C7D748B5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5481545" y="7897322"/>
            <a:ext cx="914400" cy="914400"/>
          </a:xfrm>
          <a:prstGeom prst="rect">
            <a:avLst/>
          </a:prstGeom>
        </p:spPr>
      </p:pic>
      <p:pic>
        <p:nvPicPr>
          <p:cNvPr id="37" name="Graphic 36" descr="Presentation with media with solid fill">
            <a:extLst>
              <a:ext uri="{FF2B5EF4-FFF2-40B4-BE49-F238E27FC236}">
                <a16:creationId xmlns:a16="http://schemas.microsoft.com/office/drawing/2014/main" id="{D3638B61-2A82-0B63-1870-1F46F6EC250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8773838" y="4033104"/>
            <a:ext cx="698659" cy="698659"/>
          </a:xfrm>
          <a:prstGeom prst="rect">
            <a:avLst/>
          </a:prstGeom>
        </p:spPr>
      </p:pic>
      <p:pic>
        <p:nvPicPr>
          <p:cNvPr id="51" name="Graphic 50" descr="Briefcase with solid fill">
            <a:extLst>
              <a:ext uri="{FF2B5EF4-FFF2-40B4-BE49-F238E27FC236}">
                <a16:creationId xmlns:a16="http://schemas.microsoft.com/office/drawing/2014/main" id="{6CEA797F-FACB-4DEE-CEBA-39AB7C38A181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7532812" y="4032095"/>
            <a:ext cx="699668" cy="699668"/>
          </a:xfrm>
          <a:prstGeom prst="rect">
            <a:avLst/>
          </a:prstGeom>
        </p:spPr>
      </p:pic>
      <p:pic>
        <p:nvPicPr>
          <p:cNvPr id="55" name="Graphic 54" descr="Chef female outline">
            <a:extLst>
              <a:ext uri="{FF2B5EF4-FFF2-40B4-BE49-F238E27FC236}">
                <a16:creationId xmlns:a16="http://schemas.microsoft.com/office/drawing/2014/main" id="{CBF1F4BC-0C98-4695-9210-C8EE9CF69A53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8033294" y="8128768"/>
            <a:ext cx="914400" cy="914400"/>
          </a:xfrm>
          <a:prstGeom prst="rect">
            <a:avLst/>
          </a:prstGeom>
        </p:spPr>
      </p:pic>
      <p:pic>
        <p:nvPicPr>
          <p:cNvPr id="56" name="Graphic 55" descr="Briefcase with solid fill">
            <a:extLst>
              <a:ext uri="{FF2B5EF4-FFF2-40B4-BE49-F238E27FC236}">
                <a16:creationId xmlns:a16="http://schemas.microsoft.com/office/drawing/2014/main" id="{4FDF40B8-10CD-5276-B0ED-1E9B4D35FFC0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0185859" y="4032095"/>
            <a:ext cx="590411" cy="590411"/>
          </a:xfrm>
          <a:prstGeom prst="rect">
            <a:avLst/>
          </a:prstGeom>
        </p:spPr>
      </p:pic>
      <p:pic>
        <p:nvPicPr>
          <p:cNvPr id="58" name="Graphic 57" descr="Home1 with solid fill">
            <a:extLst>
              <a:ext uri="{FF2B5EF4-FFF2-40B4-BE49-F238E27FC236}">
                <a16:creationId xmlns:a16="http://schemas.microsoft.com/office/drawing/2014/main" id="{E48BBCA2-6CA3-FB6F-6C61-C708735CF08C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1495482" y="3925263"/>
            <a:ext cx="662298" cy="662298"/>
          </a:xfrm>
          <a:prstGeom prst="rect">
            <a:avLst/>
          </a:prstGeom>
        </p:spPr>
      </p:pic>
      <p:pic>
        <p:nvPicPr>
          <p:cNvPr id="68" name="Graphic 67" descr="Meditation outline">
            <a:extLst>
              <a:ext uri="{FF2B5EF4-FFF2-40B4-BE49-F238E27FC236}">
                <a16:creationId xmlns:a16="http://schemas.microsoft.com/office/drawing/2014/main" id="{14A9D9ED-D66A-E14D-F607-4402D3E50529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0654556" y="8264277"/>
            <a:ext cx="914400" cy="914400"/>
          </a:xfrm>
          <a:prstGeom prst="rect">
            <a:avLst/>
          </a:prstGeom>
        </p:spPr>
      </p:pic>
      <p:sp>
        <p:nvSpPr>
          <p:cNvPr id="70" name="Freeform 11" descr="Boardroom outline">
            <a:extLst>
              <a:ext uri="{FF2B5EF4-FFF2-40B4-BE49-F238E27FC236}">
                <a16:creationId xmlns:a16="http://schemas.microsoft.com/office/drawing/2014/main" id="{FAF8B8BC-86AD-A4F3-0A9E-51A0DD3495F1}"/>
              </a:ext>
            </a:extLst>
          </p:cNvPr>
          <p:cNvSpPr/>
          <p:nvPr/>
        </p:nvSpPr>
        <p:spPr>
          <a:xfrm>
            <a:off x="13073417" y="3609448"/>
            <a:ext cx="1127366" cy="1127366"/>
          </a:xfrm>
          <a:custGeom>
            <a:avLst/>
            <a:gdLst/>
            <a:ahLst/>
            <a:cxnLst/>
            <a:rect l="l" t="t" r="r" b="b"/>
            <a:pathLst>
              <a:path w="1127366" h="1127366">
                <a:moveTo>
                  <a:pt x="0" y="0"/>
                </a:moveTo>
                <a:lnTo>
                  <a:pt x="1127366" y="0"/>
                </a:lnTo>
                <a:lnTo>
                  <a:pt x="1127366" y="1127366"/>
                </a:lnTo>
                <a:lnTo>
                  <a:pt x="0" y="1127366"/>
                </a:lnTo>
                <a:lnTo>
                  <a:pt x="0" y="0"/>
                </a:lnTo>
                <a:close/>
              </a:path>
            </a:pathLst>
          </a:custGeom>
          <a:blipFill>
            <a:blip r:embed="rId31">
              <a:extLst>
                <a:ext uri="{96DAC541-7B7A-43D3-8B79-37D633B846F1}">
                  <asvg:svgBlip xmlns:asvg="http://schemas.microsoft.com/office/drawing/2016/SVG/main" r:embed="rId3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dirty="0"/>
          </a:p>
        </p:txBody>
      </p:sp>
      <p:sp>
        <p:nvSpPr>
          <p:cNvPr id="71" name="Freeform 69">
            <a:extLst>
              <a:ext uri="{FF2B5EF4-FFF2-40B4-BE49-F238E27FC236}">
                <a16:creationId xmlns:a16="http://schemas.microsoft.com/office/drawing/2014/main" id="{13410F1A-DFBE-2FAA-0C5C-2892A02109DE}"/>
              </a:ext>
            </a:extLst>
          </p:cNvPr>
          <p:cNvSpPr/>
          <p:nvPr/>
        </p:nvSpPr>
        <p:spPr>
          <a:xfrm>
            <a:off x="13195777" y="8710909"/>
            <a:ext cx="794752" cy="573666"/>
          </a:xfrm>
          <a:custGeom>
            <a:avLst/>
            <a:gdLst/>
            <a:ahLst/>
            <a:cxnLst/>
            <a:rect l="l" t="t" r="r" b="b"/>
            <a:pathLst>
              <a:path w="794752" h="573666">
                <a:moveTo>
                  <a:pt x="0" y="0"/>
                </a:moveTo>
                <a:lnTo>
                  <a:pt x="794752" y="0"/>
                </a:lnTo>
                <a:lnTo>
                  <a:pt x="794752" y="573666"/>
                </a:lnTo>
                <a:lnTo>
                  <a:pt x="0" y="573666"/>
                </a:lnTo>
                <a:lnTo>
                  <a:pt x="0" y="0"/>
                </a:lnTo>
                <a:close/>
              </a:path>
            </a:pathLst>
          </a:custGeom>
          <a:blipFill>
            <a:blip r:embed="rId33">
              <a:extLst>
                <a:ext uri="{96DAC541-7B7A-43D3-8B79-37D633B846F1}">
                  <asvg:svgBlip xmlns:asvg="http://schemas.microsoft.com/office/drawing/2016/SVG/main" r:embed="rId3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dirty="0"/>
          </a:p>
        </p:txBody>
      </p:sp>
      <p:pic>
        <p:nvPicPr>
          <p:cNvPr id="82" name="Graphic 81" descr="Open hand outline">
            <a:extLst>
              <a:ext uri="{FF2B5EF4-FFF2-40B4-BE49-F238E27FC236}">
                <a16:creationId xmlns:a16="http://schemas.microsoft.com/office/drawing/2014/main" id="{0D72F742-879A-2014-C157-D750521659DB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15099611" y="3870100"/>
            <a:ext cx="914400" cy="914400"/>
          </a:xfrm>
          <a:prstGeom prst="rect">
            <a:avLst/>
          </a:prstGeom>
        </p:spPr>
      </p:pic>
      <p:pic>
        <p:nvPicPr>
          <p:cNvPr id="87" name="Graphic 86" descr="Aspiration outline">
            <a:extLst>
              <a:ext uri="{FF2B5EF4-FFF2-40B4-BE49-F238E27FC236}">
                <a16:creationId xmlns:a16="http://schemas.microsoft.com/office/drawing/2014/main" id="{B2626A3E-B6D7-CEEE-9A92-43F7383D7BE3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16722253" y="378204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162102"/>
              </p:ext>
            </p:extLst>
          </p:nvPr>
        </p:nvGraphicFramePr>
        <p:xfrm>
          <a:off x="4465684" y="995409"/>
          <a:ext cx="13354051" cy="9199973"/>
        </p:xfrm>
        <a:graphic>
          <a:graphicData uri="http://schemas.openxmlformats.org/drawingml/2006/table">
            <a:tbl>
              <a:tblPr/>
              <a:tblGrid>
                <a:gridCol w="2361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7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7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3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3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64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37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511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8263"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9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Monday 22</a:t>
                      </a:r>
                      <a:r>
                        <a:rPr lang="en-US" sz="1950" b="1" baseline="30000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nd</a:t>
                      </a:r>
                      <a:endParaRPr lang="en-US" sz="1950" b="1" dirty="0">
                        <a:solidFill>
                          <a:srgbClr val="000000"/>
                        </a:solidFill>
                        <a:latin typeface="DM Sans Bold"/>
                        <a:ea typeface="DM Sans Bold"/>
                        <a:cs typeface="DM Sans Bold"/>
                        <a:sym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Tuesday 23</a:t>
                      </a:r>
                      <a:r>
                        <a:rPr lang="en-US" sz="1800" b="1" baseline="30000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rd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DM Sans Bold"/>
                        <a:ea typeface="DM Sans Bold"/>
                        <a:cs typeface="DM Sans Bold"/>
                        <a:sym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Tuesday 22nd</a:t>
                      </a:r>
                      <a:endParaRPr lang="en-US" sz="110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Wednesday 24</a:t>
                      </a:r>
                      <a:r>
                        <a:rPr lang="en-US" sz="1800" b="1" baseline="30000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DM Sans Bold"/>
                        <a:ea typeface="DM Sans Bold"/>
                        <a:cs typeface="DM Sans Bold"/>
                        <a:sym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Wednesday 23rd</a:t>
                      </a:r>
                      <a:endParaRPr lang="en-US" sz="110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Thursday 25</a:t>
                      </a:r>
                      <a:r>
                        <a:rPr lang="en-US" sz="1800" b="1" baseline="30000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DM Sans Bold"/>
                        <a:ea typeface="DM Sans Bold"/>
                        <a:cs typeface="DM Sans Bold"/>
                        <a:sym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Thursday 24th</a:t>
                      </a:r>
                      <a:endParaRPr lang="en-US" sz="110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Friday 26</a:t>
                      </a:r>
                      <a:r>
                        <a:rPr lang="en-US" sz="1800" b="1" baseline="30000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DM Sans Bold"/>
                        <a:ea typeface="DM Sans Bold"/>
                        <a:cs typeface="DM Sans Bold"/>
                        <a:sym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3022">
                <a:tc rowSpan="2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Enrolments</a:t>
                      </a: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10am-12pm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50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Digital College</a:t>
                      </a: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  <a:defRPr/>
                      </a:pPr>
                      <a:endParaRPr lang="en-US" sz="11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Media Project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10:30am-12:30pm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Enrolments</a:t>
                      </a: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10am–12pm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CBT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 - 4pm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Cover Letter </a:t>
                      </a: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10am-12pm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Enrolments</a:t>
                      </a:r>
                    </a:p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10:00am- 12:00pm 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Enrolments</a:t>
                      </a: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Drop in session</a:t>
                      </a:r>
                      <a:endParaRPr lang="en-US" sz="110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10am-11am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50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Coffee &amp; chat</a:t>
                      </a:r>
                      <a:endParaRPr lang="en-US" sz="110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10am–11am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  <a:defRPr/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Photography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10:30am-12:30pm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Digital College</a:t>
                      </a: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 – 12pm 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endParaRPr lang="en-US" sz="110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Arts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&amp;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Crafts Tipp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11am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Housing support</a:t>
                      </a:r>
                      <a:endParaRPr lang="en-US" sz="110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11am – 12pm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African </a:t>
                      </a:r>
                      <a:endParaRPr lang="en-US" sz="110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Drums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Session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10:30am- 12:30pm 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Participant Inductions </a:t>
                      </a:r>
                      <a:endParaRPr lang="en-US" sz="110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 – 11am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4275"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CV Writing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10am-12pm 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  <a:defRPr/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Photography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10:30am-12:30pm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Life Skills</a:t>
                      </a:r>
                      <a:endParaRPr lang="en-US" sz="110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11pm – 12pm 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endParaRPr lang="en-US" sz="110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Arts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&amp;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Crafts Tipp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11am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Housing support</a:t>
                      </a:r>
                      <a:endParaRPr lang="en-US" sz="110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11am – 12pm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African </a:t>
                      </a:r>
                      <a:endParaRPr lang="en-US" sz="110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Drums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Session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10:30am- 12:30pm 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CV Writing</a:t>
                      </a: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10am-12pm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2227"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 dirty="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1pm – 1:30pm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1pm – 1:30pm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 dirty="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 dirty="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2765"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Art Therapy</a:t>
                      </a:r>
                      <a:endParaRPr lang="en-US" sz="1100" dirty="0"/>
                    </a:p>
                    <a:p>
                      <a:pPr algn="ctr">
                        <a:lnSpc>
                          <a:spcPts val="2204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1:30pm – 3:30pm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Women's only afternoon</a:t>
                      </a:r>
                    </a:p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Nit &amp; Natter</a:t>
                      </a: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1pm-4pm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Cooking on a Budget</a:t>
                      </a:r>
                      <a:endParaRPr lang="en-US" sz="110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1pm-3pm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Life Skills 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 to 4pm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100"/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Mindfulness 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 to 3pm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Women Only</a:t>
                      </a:r>
                      <a:endParaRPr lang="en-US" sz="1100" b="1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Interview Skills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 – 4pm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Life Skills Self Esteem and Confidence</a:t>
                      </a:r>
                      <a:endParaRPr lang="en-US" sz="1100"/>
                    </a:p>
                    <a:p>
                      <a:pPr algn="ctr">
                        <a:lnSpc>
                          <a:spcPts val="2204"/>
                        </a:lnSpc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 - 3pm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Film afternoon</a:t>
                      </a: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1pm-4pm</a:t>
                      </a:r>
                    </a:p>
                    <a:p>
                      <a:pPr algn="ctr">
                        <a:lnSpc>
                          <a:spcPts val="2272"/>
                        </a:lnSpc>
                        <a:defRPr/>
                      </a:pP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1126" y="2222557"/>
            <a:ext cx="4030899" cy="6694870"/>
            <a:chOff x="0" y="0"/>
            <a:chExt cx="5374532" cy="8926494"/>
          </a:xfrm>
        </p:grpSpPr>
        <p:sp>
          <p:nvSpPr>
            <p:cNvPr id="4" name="Freeform 4"/>
            <p:cNvSpPr/>
            <p:nvPr/>
          </p:nvSpPr>
          <p:spPr>
            <a:xfrm>
              <a:off x="9525" y="9525"/>
              <a:ext cx="5355463" cy="8907399"/>
            </a:xfrm>
            <a:custGeom>
              <a:avLst/>
              <a:gdLst/>
              <a:ahLst/>
              <a:cxnLst/>
              <a:rect l="l" t="t" r="r" b="b"/>
              <a:pathLst>
                <a:path w="5355463" h="8907399">
                  <a:moveTo>
                    <a:pt x="0" y="0"/>
                  </a:moveTo>
                  <a:lnTo>
                    <a:pt x="5355463" y="0"/>
                  </a:lnTo>
                  <a:lnTo>
                    <a:pt x="5355463" y="8907399"/>
                  </a:lnTo>
                  <a:lnTo>
                    <a:pt x="0" y="8907399"/>
                  </a:lnTo>
                  <a:close/>
                </a:path>
              </a:pathLst>
            </a:custGeom>
            <a:solidFill>
              <a:srgbClr val="34586E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Freeform 5"/>
            <p:cNvSpPr/>
            <p:nvPr/>
          </p:nvSpPr>
          <p:spPr>
            <a:xfrm>
              <a:off x="0" y="0"/>
              <a:ext cx="5374513" cy="8926449"/>
            </a:xfrm>
            <a:custGeom>
              <a:avLst/>
              <a:gdLst/>
              <a:ahLst/>
              <a:cxnLst/>
              <a:rect l="l" t="t" r="r" b="b"/>
              <a:pathLst>
                <a:path w="5374513" h="8926449">
                  <a:moveTo>
                    <a:pt x="9525" y="0"/>
                  </a:moveTo>
                  <a:lnTo>
                    <a:pt x="5364988" y="0"/>
                  </a:lnTo>
                  <a:cubicBezTo>
                    <a:pt x="5370195" y="0"/>
                    <a:pt x="5374513" y="4318"/>
                    <a:pt x="5374513" y="9525"/>
                  </a:cubicBezTo>
                  <a:lnTo>
                    <a:pt x="5374513" y="8916924"/>
                  </a:lnTo>
                  <a:cubicBezTo>
                    <a:pt x="5374513" y="8922131"/>
                    <a:pt x="5370195" y="8926449"/>
                    <a:pt x="5364988" y="8926449"/>
                  </a:cubicBezTo>
                  <a:lnTo>
                    <a:pt x="9525" y="8926449"/>
                  </a:lnTo>
                  <a:cubicBezTo>
                    <a:pt x="4318" y="8926449"/>
                    <a:pt x="0" y="8922131"/>
                    <a:pt x="0" y="8916924"/>
                  </a:cubicBezTo>
                  <a:lnTo>
                    <a:pt x="0" y="9525"/>
                  </a:lnTo>
                  <a:cubicBezTo>
                    <a:pt x="0" y="4318"/>
                    <a:pt x="4318" y="0"/>
                    <a:pt x="9525" y="0"/>
                  </a:cubicBezTo>
                  <a:moveTo>
                    <a:pt x="9525" y="19050"/>
                  </a:moveTo>
                  <a:lnTo>
                    <a:pt x="9525" y="9525"/>
                  </a:lnTo>
                  <a:lnTo>
                    <a:pt x="19050" y="9525"/>
                  </a:lnTo>
                  <a:lnTo>
                    <a:pt x="19050" y="8916924"/>
                  </a:lnTo>
                  <a:lnTo>
                    <a:pt x="9525" y="8916924"/>
                  </a:lnTo>
                  <a:lnTo>
                    <a:pt x="9525" y="8907399"/>
                  </a:lnTo>
                  <a:lnTo>
                    <a:pt x="5364988" y="8907399"/>
                  </a:lnTo>
                  <a:lnTo>
                    <a:pt x="5364988" y="8916924"/>
                  </a:lnTo>
                  <a:lnTo>
                    <a:pt x="5355463" y="8916924"/>
                  </a:lnTo>
                  <a:lnTo>
                    <a:pt x="5355463" y="9525"/>
                  </a:lnTo>
                  <a:lnTo>
                    <a:pt x="5364988" y="9525"/>
                  </a:lnTo>
                  <a:lnTo>
                    <a:pt x="5364988" y="19050"/>
                  </a:lnTo>
                  <a:lnTo>
                    <a:pt x="9525" y="190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Freeform 6"/>
          <p:cNvSpPr/>
          <p:nvPr/>
        </p:nvSpPr>
        <p:spPr>
          <a:xfrm>
            <a:off x="173521" y="1340572"/>
            <a:ext cx="565714" cy="565714"/>
          </a:xfrm>
          <a:custGeom>
            <a:avLst/>
            <a:gdLst/>
            <a:ahLst/>
            <a:cxnLst/>
            <a:rect l="l" t="t" r="r" b="b"/>
            <a:pathLst>
              <a:path w="565714" h="565714">
                <a:moveTo>
                  <a:pt x="0" y="0"/>
                </a:moveTo>
                <a:lnTo>
                  <a:pt x="565714" y="0"/>
                </a:lnTo>
                <a:lnTo>
                  <a:pt x="565714" y="565714"/>
                </a:lnTo>
                <a:lnTo>
                  <a:pt x="0" y="5657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7" name="Group 7"/>
          <p:cNvGrpSpPr/>
          <p:nvPr/>
        </p:nvGrpSpPr>
        <p:grpSpPr>
          <a:xfrm>
            <a:off x="1333738" y="9113970"/>
            <a:ext cx="1778275" cy="745078"/>
            <a:chOff x="0" y="0"/>
            <a:chExt cx="2371034" cy="993437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371090" cy="993394"/>
            </a:xfrm>
            <a:custGeom>
              <a:avLst/>
              <a:gdLst/>
              <a:ahLst/>
              <a:cxnLst/>
              <a:rect l="l" t="t" r="r" b="b"/>
              <a:pathLst>
                <a:path w="2371090" h="993394">
                  <a:moveTo>
                    <a:pt x="0" y="0"/>
                  </a:moveTo>
                  <a:lnTo>
                    <a:pt x="2371090" y="0"/>
                  </a:lnTo>
                  <a:lnTo>
                    <a:pt x="2371090" y="993394"/>
                  </a:lnTo>
                  <a:lnTo>
                    <a:pt x="0" y="9933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2453" r="-2451" b="-4"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" name="Freeform 9"/>
          <p:cNvSpPr/>
          <p:nvPr/>
        </p:nvSpPr>
        <p:spPr>
          <a:xfrm>
            <a:off x="252375" y="791632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9"/>
                </a:lnTo>
                <a:lnTo>
                  <a:pt x="0" y="33076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0" name="Freeform 10"/>
          <p:cNvSpPr/>
          <p:nvPr/>
        </p:nvSpPr>
        <p:spPr>
          <a:xfrm>
            <a:off x="251505" y="248081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1" name="TextBox 11"/>
          <p:cNvSpPr txBox="1"/>
          <p:nvPr/>
        </p:nvSpPr>
        <p:spPr>
          <a:xfrm>
            <a:off x="843960" y="1245329"/>
            <a:ext cx="2486920" cy="7661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2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Society: Activities contributing to the community outside of the CFO Activity Hub</a:t>
            </a:r>
          </a:p>
        </p:txBody>
      </p:sp>
      <p:sp>
        <p:nvSpPr>
          <p:cNvPr id="12" name="Freeform 12" descr="Boardroom outline"/>
          <p:cNvSpPr/>
          <p:nvPr/>
        </p:nvSpPr>
        <p:spPr>
          <a:xfrm>
            <a:off x="13968633" y="4238124"/>
            <a:ext cx="1065850" cy="901812"/>
          </a:xfrm>
          <a:custGeom>
            <a:avLst/>
            <a:gdLst/>
            <a:ahLst/>
            <a:cxnLst/>
            <a:rect l="l" t="t" r="r" b="b"/>
            <a:pathLst>
              <a:path w="1127365" h="1127365">
                <a:moveTo>
                  <a:pt x="0" y="0"/>
                </a:moveTo>
                <a:lnTo>
                  <a:pt x="1127365" y="0"/>
                </a:lnTo>
                <a:lnTo>
                  <a:pt x="1127365" y="1127366"/>
                </a:lnTo>
                <a:lnTo>
                  <a:pt x="0" y="1127366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3" name="Freeform 13" descr="GC_Landscape_RGB"/>
          <p:cNvSpPr/>
          <p:nvPr/>
        </p:nvSpPr>
        <p:spPr>
          <a:xfrm>
            <a:off x="16218700" y="66321"/>
            <a:ext cx="1575975" cy="672086"/>
          </a:xfrm>
          <a:custGeom>
            <a:avLst/>
            <a:gdLst/>
            <a:ahLst/>
            <a:cxnLst/>
            <a:rect l="l" t="t" r="r" b="b"/>
            <a:pathLst>
              <a:path w="1575975" h="672086">
                <a:moveTo>
                  <a:pt x="0" y="0"/>
                </a:moveTo>
                <a:lnTo>
                  <a:pt x="1575975" y="0"/>
                </a:lnTo>
                <a:lnTo>
                  <a:pt x="1575975" y="672085"/>
                </a:lnTo>
                <a:lnTo>
                  <a:pt x="0" y="672085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 b="-692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4" name="Freeform 14" descr="Boardroom outline"/>
          <p:cNvSpPr/>
          <p:nvPr/>
        </p:nvSpPr>
        <p:spPr>
          <a:xfrm>
            <a:off x="13331295" y="8523196"/>
            <a:ext cx="1127366" cy="1127365"/>
          </a:xfrm>
          <a:custGeom>
            <a:avLst/>
            <a:gdLst/>
            <a:ahLst/>
            <a:cxnLst/>
            <a:rect l="l" t="t" r="r" b="b"/>
            <a:pathLst>
              <a:path w="1127366" h="1127365">
                <a:moveTo>
                  <a:pt x="0" y="0"/>
                </a:moveTo>
                <a:lnTo>
                  <a:pt x="1127365" y="0"/>
                </a:lnTo>
                <a:lnTo>
                  <a:pt x="1127365" y="1127365"/>
                </a:lnTo>
                <a:lnTo>
                  <a:pt x="0" y="112736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dirty="0"/>
          </a:p>
        </p:txBody>
      </p:sp>
      <p:sp>
        <p:nvSpPr>
          <p:cNvPr id="15" name="Freeform 15" descr="Boardroom outline"/>
          <p:cNvSpPr/>
          <p:nvPr/>
        </p:nvSpPr>
        <p:spPr>
          <a:xfrm>
            <a:off x="9668877" y="2673338"/>
            <a:ext cx="1127365" cy="1127365"/>
          </a:xfrm>
          <a:custGeom>
            <a:avLst/>
            <a:gdLst/>
            <a:ahLst/>
            <a:cxnLst/>
            <a:rect l="l" t="t" r="r" b="b"/>
            <a:pathLst>
              <a:path w="1127365" h="1127365">
                <a:moveTo>
                  <a:pt x="0" y="0"/>
                </a:moveTo>
                <a:lnTo>
                  <a:pt x="1127366" y="0"/>
                </a:lnTo>
                <a:lnTo>
                  <a:pt x="1127366" y="1127366"/>
                </a:lnTo>
                <a:lnTo>
                  <a:pt x="0" y="1127366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6" name="Freeform 26"/>
          <p:cNvSpPr/>
          <p:nvPr/>
        </p:nvSpPr>
        <p:spPr>
          <a:xfrm>
            <a:off x="7819611" y="1836063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7" name="Freeform 27"/>
          <p:cNvSpPr/>
          <p:nvPr/>
        </p:nvSpPr>
        <p:spPr>
          <a:xfrm>
            <a:off x="6429466" y="3711875"/>
            <a:ext cx="300629" cy="263051"/>
          </a:xfrm>
          <a:custGeom>
            <a:avLst/>
            <a:gdLst/>
            <a:ahLst/>
            <a:cxnLst/>
            <a:rect l="l" t="t" r="r" b="b"/>
            <a:pathLst>
              <a:path w="300629" h="263051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8" name="Freeform 28"/>
          <p:cNvSpPr/>
          <p:nvPr/>
        </p:nvSpPr>
        <p:spPr>
          <a:xfrm>
            <a:off x="6465981" y="1827669"/>
            <a:ext cx="300629" cy="263050"/>
          </a:xfrm>
          <a:custGeom>
            <a:avLst/>
            <a:gdLst/>
            <a:ahLst/>
            <a:cxnLst/>
            <a:rect l="l" t="t" r="r" b="b"/>
            <a:pathLst>
              <a:path w="300629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0" name="Freeform 30"/>
          <p:cNvSpPr/>
          <p:nvPr/>
        </p:nvSpPr>
        <p:spPr>
          <a:xfrm>
            <a:off x="6450204" y="6430654"/>
            <a:ext cx="300629" cy="263051"/>
          </a:xfrm>
          <a:custGeom>
            <a:avLst/>
            <a:gdLst/>
            <a:ahLst/>
            <a:cxnLst/>
            <a:rect l="l" t="t" r="r" b="b"/>
            <a:pathLst>
              <a:path w="300629" h="263051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1" name="Freeform 31"/>
          <p:cNvSpPr/>
          <p:nvPr/>
        </p:nvSpPr>
        <p:spPr>
          <a:xfrm>
            <a:off x="9156267" y="1780713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2" name="Freeform 32"/>
          <p:cNvSpPr/>
          <p:nvPr/>
        </p:nvSpPr>
        <p:spPr>
          <a:xfrm>
            <a:off x="6414397" y="4063716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3" name="Freeform 33"/>
          <p:cNvSpPr/>
          <p:nvPr/>
        </p:nvSpPr>
        <p:spPr>
          <a:xfrm>
            <a:off x="9179785" y="2153528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4" name="Freeform 34"/>
          <p:cNvSpPr/>
          <p:nvPr/>
        </p:nvSpPr>
        <p:spPr>
          <a:xfrm>
            <a:off x="10565923" y="1780713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5" name="Freeform 35"/>
          <p:cNvSpPr/>
          <p:nvPr/>
        </p:nvSpPr>
        <p:spPr>
          <a:xfrm>
            <a:off x="10198859" y="1811759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6" name="Freeform 36"/>
          <p:cNvSpPr/>
          <p:nvPr/>
        </p:nvSpPr>
        <p:spPr>
          <a:xfrm>
            <a:off x="11613678" y="1748461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7" name="Freeform 37"/>
          <p:cNvSpPr/>
          <p:nvPr/>
        </p:nvSpPr>
        <p:spPr>
          <a:xfrm>
            <a:off x="11963400" y="1780713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8" name="Freeform 38"/>
          <p:cNvSpPr/>
          <p:nvPr/>
        </p:nvSpPr>
        <p:spPr>
          <a:xfrm>
            <a:off x="13304148" y="1720269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9" name="Freeform 39"/>
          <p:cNvSpPr/>
          <p:nvPr/>
        </p:nvSpPr>
        <p:spPr>
          <a:xfrm>
            <a:off x="13314937" y="2090719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0" name="Freeform 40"/>
          <p:cNvSpPr/>
          <p:nvPr/>
        </p:nvSpPr>
        <p:spPr>
          <a:xfrm>
            <a:off x="14201428" y="1705669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1" name="Freeform 41"/>
          <p:cNvSpPr/>
          <p:nvPr/>
        </p:nvSpPr>
        <p:spPr>
          <a:xfrm>
            <a:off x="14524279" y="1662285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2" name="Freeform 42"/>
          <p:cNvSpPr/>
          <p:nvPr/>
        </p:nvSpPr>
        <p:spPr>
          <a:xfrm>
            <a:off x="14406806" y="1915811"/>
            <a:ext cx="565714" cy="565714"/>
          </a:xfrm>
          <a:custGeom>
            <a:avLst/>
            <a:gdLst/>
            <a:ahLst/>
            <a:cxnLst/>
            <a:rect l="l" t="t" r="r" b="b"/>
            <a:pathLst>
              <a:path w="565714" h="565714">
                <a:moveTo>
                  <a:pt x="0" y="0"/>
                </a:moveTo>
                <a:lnTo>
                  <a:pt x="565714" y="0"/>
                </a:lnTo>
                <a:lnTo>
                  <a:pt x="565714" y="565714"/>
                </a:lnTo>
                <a:lnTo>
                  <a:pt x="0" y="5657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3" name="Freeform 43"/>
          <p:cNvSpPr/>
          <p:nvPr/>
        </p:nvSpPr>
        <p:spPr>
          <a:xfrm>
            <a:off x="16260561" y="1623429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4" name="Freeform 44"/>
          <p:cNvSpPr/>
          <p:nvPr/>
        </p:nvSpPr>
        <p:spPr>
          <a:xfrm>
            <a:off x="9174140" y="6480649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5" name="Freeform 45"/>
          <p:cNvSpPr/>
          <p:nvPr/>
        </p:nvSpPr>
        <p:spPr>
          <a:xfrm>
            <a:off x="8794182" y="6489132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6" name="Freeform 46"/>
          <p:cNvSpPr/>
          <p:nvPr/>
        </p:nvSpPr>
        <p:spPr>
          <a:xfrm>
            <a:off x="9174140" y="8461849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7" name="Freeform 47"/>
          <p:cNvSpPr/>
          <p:nvPr/>
        </p:nvSpPr>
        <p:spPr>
          <a:xfrm>
            <a:off x="11937528" y="6480650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8" name="Freeform 48"/>
          <p:cNvSpPr/>
          <p:nvPr/>
        </p:nvSpPr>
        <p:spPr>
          <a:xfrm>
            <a:off x="11914306" y="6819900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9" name="Freeform 49"/>
          <p:cNvSpPr/>
          <p:nvPr/>
        </p:nvSpPr>
        <p:spPr>
          <a:xfrm>
            <a:off x="14539349" y="8391671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0" name="Freeform 50"/>
          <p:cNvSpPr/>
          <p:nvPr/>
        </p:nvSpPr>
        <p:spPr>
          <a:xfrm>
            <a:off x="14191903" y="6438900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1" name="Freeform 51"/>
          <p:cNvSpPr/>
          <p:nvPr/>
        </p:nvSpPr>
        <p:spPr>
          <a:xfrm>
            <a:off x="14524279" y="6412932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2" name="Freeform 52"/>
          <p:cNvSpPr/>
          <p:nvPr/>
        </p:nvSpPr>
        <p:spPr>
          <a:xfrm>
            <a:off x="15990878" y="6404450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3" name="Freeform 53"/>
          <p:cNvSpPr/>
          <p:nvPr/>
        </p:nvSpPr>
        <p:spPr>
          <a:xfrm>
            <a:off x="15976032" y="6717732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5" name="Freeform 55"/>
          <p:cNvSpPr/>
          <p:nvPr/>
        </p:nvSpPr>
        <p:spPr>
          <a:xfrm>
            <a:off x="10513779" y="3593419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6" name="Freeform 56"/>
          <p:cNvSpPr/>
          <p:nvPr/>
        </p:nvSpPr>
        <p:spPr>
          <a:xfrm>
            <a:off x="9701158" y="3620326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8" y="0"/>
                </a:lnTo>
                <a:lnTo>
                  <a:pt x="300628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7" name="Freeform 57"/>
          <p:cNvSpPr/>
          <p:nvPr/>
        </p:nvSpPr>
        <p:spPr>
          <a:xfrm>
            <a:off x="9973855" y="3457844"/>
            <a:ext cx="565714" cy="565714"/>
          </a:xfrm>
          <a:custGeom>
            <a:avLst/>
            <a:gdLst/>
            <a:ahLst/>
            <a:cxnLst/>
            <a:rect l="l" t="t" r="r" b="b"/>
            <a:pathLst>
              <a:path w="565714" h="565714">
                <a:moveTo>
                  <a:pt x="0" y="0"/>
                </a:moveTo>
                <a:lnTo>
                  <a:pt x="565713" y="0"/>
                </a:lnTo>
                <a:lnTo>
                  <a:pt x="565713" y="565713"/>
                </a:lnTo>
                <a:lnTo>
                  <a:pt x="0" y="56571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8" name="Freeform 58" descr="Sprouting Seed outline"/>
          <p:cNvSpPr/>
          <p:nvPr/>
        </p:nvSpPr>
        <p:spPr>
          <a:xfrm>
            <a:off x="10388341" y="8572093"/>
            <a:ext cx="995872" cy="859197"/>
          </a:xfrm>
          <a:custGeom>
            <a:avLst/>
            <a:gdLst/>
            <a:ahLst/>
            <a:cxnLst/>
            <a:rect l="l" t="t" r="r" b="b"/>
            <a:pathLst>
              <a:path w="633849" h="633849">
                <a:moveTo>
                  <a:pt x="0" y="0"/>
                </a:moveTo>
                <a:lnTo>
                  <a:pt x="633849" y="0"/>
                </a:lnTo>
                <a:lnTo>
                  <a:pt x="633849" y="633849"/>
                </a:lnTo>
                <a:lnTo>
                  <a:pt x="0" y="633849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0" name="Freeform 60"/>
          <p:cNvSpPr/>
          <p:nvPr/>
        </p:nvSpPr>
        <p:spPr>
          <a:xfrm>
            <a:off x="15939318" y="3872602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64" name="Group 64"/>
          <p:cNvGrpSpPr/>
          <p:nvPr/>
        </p:nvGrpSpPr>
        <p:grpSpPr>
          <a:xfrm>
            <a:off x="371361" y="1939488"/>
            <a:ext cx="3722955" cy="7078026"/>
            <a:chOff x="0" y="0"/>
            <a:chExt cx="4963940" cy="9437368"/>
          </a:xfrm>
        </p:grpSpPr>
        <p:sp>
          <p:nvSpPr>
            <p:cNvPr id="65" name="Freeform 65"/>
            <p:cNvSpPr/>
            <p:nvPr/>
          </p:nvSpPr>
          <p:spPr>
            <a:xfrm>
              <a:off x="0" y="0"/>
              <a:ext cx="4963940" cy="9437368"/>
            </a:xfrm>
            <a:custGeom>
              <a:avLst/>
              <a:gdLst/>
              <a:ahLst/>
              <a:cxnLst/>
              <a:rect l="l" t="t" r="r" b="b"/>
              <a:pathLst>
                <a:path w="4963940" h="9437368">
                  <a:moveTo>
                    <a:pt x="0" y="0"/>
                  </a:moveTo>
                  <a:lnTo>
                    <a:pt x="4963940" y="0"/>
                  </a:lnTo>
                  <a:lnTo>
                    <a:pt x="4963940" y="9437368"/>
                  </a:lnTo>
                  <a:lnTo>
                    <a:pt x="0" y="943736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TextBox 66"/>
            <p:cNvSpPr txBox="1"/>
            <p:nvPr/>
          </p:nvSpPr>
          <p:spPr>
            <a:xfrm>
              <a:off x="0" y="-76200"/>
              <a:ext cx="4963940" cy="9513568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3238"/>
                </a:lnSpc>
              </a:pPr>
              <a:r>
                <a:rPr lang="en-US" sz="2100" u="sng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Information</a:t>
              </a:r>
            </a:p>
            <a:p>
              <a:pPr algn="ctr">
                <a:lnSpc>
                  <a:spcPts val="3238"/>
                </a:lnSpc>
              </a:pPr>
              <a:r>
                <a:rPr lang="en-US" sz="1350" b="1">
                  <a:solidFill>
                    <a:srgbClr val="FFFFFF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Address:</a:t>
              </a:r>
            </a:p>
            <a:p>
              <a:pPr algn="ctr">
                <a:lnSpc>
                  <a:spcPts val="3238"/>
                </a:lnSpc>
              </a:pPr>
              <a:r>
                <a:rPr lang="en-US" sz="1350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 20 Queen Street, Blackpool, FY1 1PD.</a:t>
              </a:r>
            </a:p>
            <a:p>
              <a:pPr algn="ctr">
                <a:lnSpc>
                  <a:spcPts val="1800"/>
                </a:lnSpc>
              </a:pPr>
              <a:r>
                <a:rPr lang="en-US" sz="1350" b="1">
                  <a:solidFill>
                    <a:srgbClr val="FFFFFF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 </a:t>
              </a:r>
            </a:p>
            <a:p>
              <a:pPr algn="ctr">
                <a:lnSpc>
                  <a:spcPts val="1800"/>
                </a:lnSpc>
              </a:pPr>
              <a:r>
                <a:rPr lang="en-US" sz="1350" b="1">
                  <a:solidFill>
                    <a:srgbClr val="FFFFFF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Contact Information:</a:t>
              </a:r>
            </a:p>
            <a:p>
              <a:pPr algn="ctr">
                <a:lnSpc>
                  <a:spcPts val="1800"/>
                </a:lnSpc>
              </a:pPr>
              <a:r>
                <a:rPr lang="en-US" sz="1350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07467 830570 (Hannah)</a:t>
              </a:r>
            </a:p>
            <a:p>
              <a:pPr algn="ctr">
                <a:lnSpc>
                  <a:spcPts val="1800"/>
                </a:lnSpc>
              </a:pPr>
              <a:r>
                <a:rPr lang="en-US" sz="1350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07714 916595 (Christine</a:t>
              </a:r>
            </a:p>
            <a:p>
              <a:pPr algn="just">
                <a:lnSpc>
                  <a:spcPts val="1800"/>
                </a:lnSpc>
              </a:pPr>
              <a:r>
                <a:rPr lang="en-US" sz="1350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 </a:t>
              </a:r>
            </a:p>
            <a:p>
              <a:pPr algn="ctr">
                <a:lnSpc>
                  <a:spcPts val="1800"/>
                </a:lnSpc>
              </a:pPr>
              <a:r>
                <a:rPr lang="en-US" sz="1350" b="1" i="1">
                  <a:solidFill>
                    <a:srgbClr val="FFFFFF"/>
                  </a:solidFill>
                  <a:latin typeface="DM Sans Bold Italics"/>
                  <a:ea typeface="DM Sans Bold Italics"/>
                  <a:cs typeface="DM Sans Bold Italics"/>
                  <a:sym typeface="DM Sans Bold Italics"/>
                </a:rPr>
                <a:t>Enrolments are needed to do any of the activities.</a:t>
              </a:r>
            </a:p>
            <a:p>
              <a:pPr algn="just">
                <a:lnSpc>
                  <a:spcPts val="1800"/>
                </a:lnSpc>
              </a:pPr>
              <a:r>
                <a:rPr lang="en-US" sz="1350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 </a:t>
              </a:r>
            </a:p>
            <a:p>
              <a:pPr algn="just">
                <a:lnSpc>
                  <a:spcPts val="1800"/>
                </a:lnSpc>
              </a:pPr>
              <a:r>
                <a:rPr lang="en-US" sz="1350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Our 1:1 activities include; Housing, Employment, Training, Money Management, Healthcare and Enrolment, or you can book specific 1-1 support session with your support worker.</a:t>
              </a:r>
            </a:p>
            <a:p>
              <a:pPr algn="just">
                <a:lnSpc>
                  <a:spcPts val="1800"/>
                </a:lnSpc>
              </a:pPr>
              <a:r>
                <a:rPr lang="en-US" sz="1350" b="1">
                  <a:solidFill>
                    <a:srgbClr val="FFFFFF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They are appointment only!</a:t>
              </a:r>
            </a:p>
            <a:p>
              <a:pPr algn="just">
                <a:lnSpc>
                  <a:spcPts val="1800"/>
                </a:lnSpc>
              </a:pPr>
              <a:r>
                <a:rPr lang="en-US" sz="1350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 </a:t>
              </a:r>
            </a:p>
            <a:p>
              <a:pPr algn="just">
                <a:lnSpc>
                  <a:spcPts val="1800"/>
                </a:lnSpc>
              </a:pPr>
              <a:r>
                <a:rPr lang="en-US" sz="1350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We offer group sessions such as Hub Walks around Corporation Park, Coffee &amp; Chat Sessions, a Hub Quiz, various Arts and Craft sessions, and Cooking Sessions. Employment activities included Interview Prep, Completing Application Forms or just simply support with Job Searching/Training.</a:t>
              </a:r>
            </a:p>
          </p:txBody>
        </p:sp>
      </p:grpSp>
      <p:sp>
        <p:nvSpPr>
          <p:cNvPr id="67" name="Freeform 67"/>
          <p:cNvSpPr/>
          <p:nvPr/>
        </p:nvSpPr>
        <p:spPr>
          <a:xfrm>
            <a:off x="16270086" y="3848588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4" name="Freeform 74" descr="Theatre outline"/>
          <p:cNvSpPr/>
          <p:nvPr/>
        </p:nvSpPr>
        <p:spPr>
          <a:xfrm>
            <a:off x="16129875" y="8710122"/>
            <a:ext cx="940439" cy="940439"/>
          </a:xfrm>
          <a:custGeom>
            <a:avLst/>
            <a:gdLst/>
            <a:ahLst/>
            <a:cxnLst/>
            <a:rect l="l" t="t" r="r" b="b"/>
            <a:pathLst>
              <a:path w="940439" h="940439">
                <a:moveTo>
                  <a:pt x="0" y="0"/>
                </a:moveTo>
                <a:lnTo>
                  <a:pt x="940439" y="0"/>
                </a:lnTo>
                <a:lnTo>
                  <a:pt x="940439" y="940438"/>
                </a:lnTo>
                <a:lnTo>
                  <a:pt x="0" y="940438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6" name="TextBox 76"/>
          <p:cNvSpPr txBox="1"/>
          <p:nvPr/>
        </p:nvSpPr>
        <p:spPr>
          <a:xfrm>
            <a:off x="812062" y="10045934"/>
            <a:ext cx="2812554" cy="1443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93"/>
              </a:lnSpc>
            </a:pPr>
            <a:r>
              <a:rPr lang="en-US" sz="1021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programme is delivered by HMPPS CFO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4472440" y="8255"/>
            <a:ext cx="6776938" cy="8190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669"/>
              </a:lnSpc>
            </a:pPr>
            <a:r>
              <a:rPr lang="en-US" sz="4764" b="1" u="sng" dirty="0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SEPTEMBER  – WEEK 4 </a:t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843960" y="130020"/>
            <a:ext cx="2486920" cy="516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2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Self: Activities that work on the individual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843960" y="706239"/>
            <a:ext cx="2600955" cy="516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2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Relationships: Activities that work with peers/families/friends</a:t>
            </a:r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FF2A2866-D210-F177-56AE-DC99EE4126A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4169216" y="138744"/>
            <a:ext cx="1972008" cy="545615"/>
          </a:xfrm>
          <a:prstGeom prst="rect">
            <a:avLst/>
          </a:prstGeom>
        </p:spPr>
      </p:pic>
      <p:sp>
        <p:nvSpPr>
          <p:cNvPr id="82" name="Freeform 43">
            <a:extLst>
              <a:ext uri="{FF2B5EF4-FFF2-40B4-BE49-F238E27FC236}">
                <a16:creationId xmlns:a16="http://schemas.microsoft.com/office/drawing/2014/main" id="{8E33EAD7-8D75-F07F-A402-D2792BEF9F79}"/>
              </a:ext>
            </a:extLst>
          </p:cNvPr>
          <p:cNvSpPr/>
          <p:nvPr/>
        </p:nvSpPr>
        <p:spPr>
          <a:xfrm>
            <a:off x="17436191" y="1642291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83" name="Freeform 43">
            <a:extLst>
              <a:ext uri="{FF2B5EF4-FFF2-40B4-BE49-F238E27FC236}">
                <a16:creationId xmlns:a16="http://schemas.microsoft.com/office/drawing/2014/main" id="{25E80E95-6197-90CE-69D0-A42F9B0D80FD}"/>
              </a:ext>
            </a:extLst>
          </p:cNvPr>
          <p:cNvSpPr/>
          <p:nvPr/>
        </p:nvSpPr>
        <p:spPr>
          <a:xfrm>
            <a:off x="17441681" y="3828043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84" name="Freeform 43">
            <a:extLst>
              <a:ext uri="{FF2B5EF4-FFF2-40B4-BE49-F238E27FC236}">
                <a16:creationId xmlns:a16="http://schemas.microsoft.com/office/drawing/2014/main" id="{52F5471E-5502-8BE8-75B7-DB5B9D3854DC}"/>
              </a:ext>
            </a:extLst>
          </p:cNvPr>
          <p:cNvSpPr/>
          <p:nvPr/>
        </p:nvSpPr>
        <p:spPr>
          <a:xfrm>
            <a:off x="17441681" y="6391466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85" name="Freeform 43">
            <a:extLst>
              <a:ext uri="{FF2B5EF4-FFF2-40B4-BE49-F238E27FC236}">
                <a16:creationId xmlns:a16="http://schemas.microsoft.com/office/drawing/2014/main" id="{143387E3-9EE9-96D5-1D40-FCCB2F34F250}"/>
              </a:ext>
            </a:extLst>
          </p:cNvPr>
          <p:cNvSpPr/>
          <p:nvPr/>
        </p:nvSpPr>
        <p:spPr>
          <a:xfrm>
            <a:off x="17444580" y="8461715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pic>
        <p:nvPicPr>
          <p:cNvPr id="90" name="Graphic 89" descr="Open envelope with solid fill">
            <a:extLst>
              <a:ext uri="{FF2B5EF4-FFF2-40B4-BE49-F238E27FC236}">
                <a16:creationId xmlns:a16="http://schemas.microsoft.com/office/drawing/2014/main" id="{25E5E09B-8A52-D22A-4599-04D4174E623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2745789" y="4305531"/>
            <a:ext cx="603730" cy="603730"/>
          </a:xfrm>
          <a:prstGeom prst="rect">
            <a:avLst/>
          </a:prstGeom>
        </p:spPr>
      </p:pic>
      <p:sp>
        <p:nvSpPr>
          <p:cNvPr id="91" name="Freeform 12" descr="Boardroom outline">
            <a:extLst>
              <a:ext uri="{FF2B5EF4-FFF2-40B4-BE49-F238E27FC236}">
                <a16:creationId xmlns:a16="http://schemas.microsoft.com/office/drawing/2014/main" id="{05D1E0A4-82B0-2D90-FE70-F2F81C0B16DE}"/>
              </a:ext>
            </a:extLst>
          </p:cNvPr>
          <p:cNvSpPr/>
          <p:nvPr/>
        </p:nvSpPr>
        <p:spPr>
          <a:xfrm>
            <a:off x="5060471" y="2823877"/>
            <a:ext cx="1027178" cy="1004166"/>
          </a:xfrm>
          <a:custGeom>
            <a:avLst/>
            <a:gdLst/>
            <a:ahLst/>
            <a:cxnLst/>
            <a:rect l="l" t="t" r="r" b="b"/>
            <a:pathLst>
              <a:path w="1127365" h="1127365">
                <a:moveTo>
                  <a:pt x="0" y="0"/>
                </a:moveTo>
                <a:lnTo>
                  <a:pt x="1127365" y="0"/>
                </a:lnTo>
                <a:lnTo>
                  <a:pt x="1127365" y="1127366"/>
                </a:lnTo>
                <a:lnTo>
                  <a:pt x="0" y="1127366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9" name="Freeform 12" descr="Boardroom outline">
            <a:extLst>
              <a:ext uri="{FF2B5EF4-FFF2-40B4-BE49-F238E27FC236}">
                <a16:creationId xmlns:a16="http://schemas.microsoft.com/office/drawing/2014/main" id="{B153F147-F680-0243-7DC5-5A4A70BA44B6}"/>
              </a:ext>
            </a:extLst>
          </p:cNvPr>
          <p:cNvSpPr/>
          <p:nvPr/>
        </p:nvSpPr>
        <p:spPr>
          <a:xfrm>
            <a:off x="16071171" y="2621749"/>
            <a:ext cx="1127365" cy="1127365"/>
          </a:xfrm>
          <a:custGeom>
            <a:avLst/>
            <a:gdLst/>
            <a:ahLst/>
            <a:cxnLst/>
            <a:rect l="l" t="t" r="r" b="b"/>
            <a:pathLst>
              <a:path w="1127365" h="1127365">
                <a:moveTo>
                  <a:pt x="0" y="0"/>
                </a:moveTo>
                <a:lnTo>
                  <a:pt x="1127365" y="0"/>
                </a:lnTo>
                <a:lnTo>
                  <a:pt x="1127365" y="1127366"/>
                </a:lnTo>
                <a:lnTo>
                  <a:pt x="0" y="1127366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pic>
        <p:nvPicPr>
          <p:cNvPr id="22" name="Graphic 21" descr="Scribble outline">
            <a:extLst>
              <a:ext uri="{FF2B5EF4-FFF2-40B4-BE49-F238E27FC236}">
                <a16:creationId xmlns:a16="http://schemas.microsoft.com/office/drawing/2014/main" id="{7227A98A-24A9-87B5-2F3E-ED462457E742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296344" y="4774441"/>
            <a:ext cx="640828" cy="640828"/>
          </a:xfrm>
          <a:prstGeom prst="rect">
            <a:avLst/>
          </a:prstGeom>
        </p:spPr>
      </p:pic>
      <p:pic>
        <p:nvPicPr>
          <p:cNvPr id="24" name="Graphic 23" descr="Palette outline">
            <a:extLst>
              <a:ext uri="{FF2B5EF4-FFF2-40B4-BE49-F238E27FC236}">
                <a16:creationId xmlns:a16="http://schemas.microsoft.com/office/drawing/2014/main" id="{0C7376DE-C6F2-F5EE-6239-04F52FCBD238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5053731" y="8572093"/>
            <a:ext cx="914400" cy="914400"/>
          </a:xfrm>
          <a:prstGeom prst="rect">
            <a:avLst/>
          </a:prstGeom>
        </p:spPr>
      </p:pic>
      <p:pic>
        <p:nvPicPr>
          <p:cNvPr id="61" name="Graphic 60" descr="Presentation with media with solid fill">
            <a:extLst>
              <a:ext uri="{FF2B5EF4-FFF2-40B4-BE49-F238E27FC236}">
                <a16:creationId xmlns:a16="http://schemas.microsoft.com/office/drawing/2014/main" id="{AD89A104-0A08-2BAC-5992-8D7813F85EB8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8421872" y="4255155"/>
            <a:ext cx="888344" cy="888344"/>
          </a:xfrm>
          <a:prstGeom prst="rect">
            <a:avLst/>
          </a:prstGeom>
        </p:spPr>
      </p:pic>
      <p:pic>
        <p:nvPicPr>
          <p:cNvPr id="80" name="Graphic 79" descr="Schoolhouse outline">
            <a:extLst>
              <a:ext uri="{FF2B5EF4-FFF2-40B4-BE49-F238E27FC236}">
                <a16:creationId xmlns:a16="http://schemas.microsoft.com/office/drawing/2014/main" id="{D84A36A6-648B-502D-65FA-C65332EC9024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7091351" y="4317241"/>
            <a:ext cx="914400" cy="914400"/>
          </a:xfrm>
          <a:prstGeom prst="rect">
            <a:avLst/>
          </a:prstGeom>
        </p:spPr>
      </p:pic>
      <p:pic>
        <p:nvPicPr>
          <p:cNvPr id="87" name="Graphic 86" descr="Alterations &amp; Tailoring with solid fill">
            <a:extLst>
              <a:ext uri="{FF2B5EF4-FFF2-40B4-BE49-F238E27FC236}">
                <a16:creationId xmlns:a16="http://schemas.microsoft.com/office/drawing/2014/main" id="{5206B056-BC97-A103-32CC-BB123F0CEE96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7721036" y="8944616"/>
            <a:ext cx="914400" cy="914400"/>
          </a:xfrm>
          <a:prstGeom prst="rect">
            <a:avLst/>
          </a:prstGeom>
        </p:spPr>
      </p:pic>
      <p:pic>
        <p:nvPicPr>
          <p:cNvPr id="89" name="Graphic 88" descr="Right And Left Brain outline">
            <a:extLst>
              <a:ext uri="{FF2B5EF4-FFF2-40B4-BE49-F238E27FC236}">
                <a16:creationId xmlns:a16="http://schemas.microsoft.com/office/drawing/2014/main" id="{75131F2C-17FE-3EA1-1211-AB56F9D5A990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11227089" y="4317241"/>
            <a:ext cx="914400" cy="914400"/>
          </a:xfrm>
          <a:prstGeom prst="rect">
            <a:avLst/>
          </a:prstGeom>
        </p:spPr>
      </p:pic>
      <p:pic>
        <p:nvPicPr>
          <p:cNvPr id="93" name="Graphic 92" descr="Schoolhouse outline">
            <a:extLst>
              <a:ext uri="{FF2B5EF4-FFF2-40B4-BE49-F238E27FC236}">
                <a16:creationId xmlns:a16="http://schemas.microsoft.com/office/drawing/2014/main" id="{7D11A021-015F-AEAE-1EBF-FF0B28AA612F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9883387" y="4671586"/>
            <a:ext cx="788655" cy="788655"/>
          </a:xfrm>
          <a:prstGeom prst="rect">
            <a:avLst/>
          </a:prstGeom>
        </p:spPr>
      </p:pic>
      <p:pic>
        <p:nvPicPr>
          <p:cNvPr id="95" name="Graphic 94" descr="Scribble outline">
            <a:extLst>
              <a:ext uri="{FF2B5EF4-FFF2-40B4-BE49-F238E27FC236}">
                <a16:creationId xmlns:a16="http://schemas.microsoft.com/office/drawing/2014/main" id="{D483EE32-E19C-7724-8C87-A5392A8E784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6260561" y="4689030"/>
            <a:ext cx="805426" cy="80542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4AF44E-E021-3697-A543-8A759A0CA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9CD06CE-5F2F-BA64-4B28-D02B84F76B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472904"/>
              </p:ext>
            </p:extLst>
          </p:nvPr>
        </p:nvGraphicFramePr>
        <p:xfrm>
          <a:off x="4409851" y="684359"/>
          <a:ext cx="6313296" cy="8936422"/>
        </p:xfrm>
        <a:graphic>
          <a:graphicData uri="http://schemas.openxmlformats.org/drawingml/2006/table">
            <a:tbl>
              <a:tblPr/>
              <a:tblGrid>
                <a:gridCol w="1462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803">
                  <a:extLst>
                    <a:ext uri="{9D8B030D-6E8A-4147-A177-3AD203B41FA5}">
                      <a16:colId xmlns:a16="http://schemas.microsoft.com/office/drawing/2014/main" val="378738803"/>
                    </a:ext>
                  </a:extLst>
                </a:gridCol>
                <a:gridCol w="3387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9881"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9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Monday 29</a:t>
                      </a:r>
                      <a:r>
                        <a:rPr lang="en-US" sz="1950" b="1" baseline="30000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Tuesday 30</a:t>
                      </a:r>
                      <a:r>
                        <a:rPr lang="en-US" sz="1800" b="1" baseline="30000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th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 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4718"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endParaRPr lang="en-US" sz="150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DM Sans"/>
                          <a:sym typeface="DM Sans"/>
                        </a:rPr>
                        <a:t>Job’s Club</a:t>
                      </a: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10am-12pm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50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Coffee &amp; Chat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 – 12pm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1620"/>
                        </a:lnSpc>
                        <a:defRPr/>
                      </a:pPr>
                      <a:endParaRPr lang="en-US" sz="11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600" dirty="0"/>
                        <a:t>Media Project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r>
                        <a:rPr lang="en-US" sz="1600" dirty="0"/>
                        <a:t>10:30am-12:30pm</a:t>
                      </a:r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1620"/>
                        </a:lnSpc>
                      </a:pPr>
                      <a:endParaRPr lang="en-US" sz="1100" dirty="0"/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9162">
                <a:tc gridSpan="2"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CV Writing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10am-12pm </a:t>
                      </a: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5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CV Prep</a:t>
                      </a:r>
                      <a:endParaRPr lang="en-US" sz="1100" dirty="0"/>
                    </a:p>
                    <a:p>
                      <a:pPr algn="ctr">
                        <a:lnSpc>
                          <a:spcPts val="2205"/>
                        </a:lnSpc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11am – 12pm</a:t>
                      </a: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  <a:p>
                      <a:pPr algn="ctr">
                        <a:lnSpc>
                          <a:spcPts val="2205"/>
                        </a:lnSpc>
                      </a:pPr>
                      <a:endParaRPr lang="en-US" sz="1350" dirty="0">
                        <a:solidFill>
                          <a:srgbClr val="000000"/>
                        </a:solidFill>
                        <a:latin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4349">
                <a:tc gridSpan="2"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 dirty="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 dirty="0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92"/>
                        </a:lnSpc>
                        <a:defRPr/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Hub Closed</a:t>
                      </a:r>
                      <a:endParaRPr lang="en-US" sz="1100"/>
                    </a:p>
                    <a:p>
                      <a:pPr algn="ctr">
                        <a:lnSpc>
                          <a:spcPts val="2892"/>
                        </a:lnSpc>
                      </a:pPr>
                      <a:r>
                        <a:rPr lang="en-US" sz="1350" b="1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12:30pm - 1pm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542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Art Therapy</a:t>
                      </a:r>
                    </a:p>
                    <a:p>
                      <a:pPr algn="ctr"/>
                      <a:r>
                        <a:rPr lang="en-GB" sz="1600" dirty="0"/>
                        <a:t>1pm – 3:30pm</a:t>
                      </a:r>
                      <a:endParaRPr sz="1600" dirty="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2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Women Only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Housing 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1pm – 4pm</a:t>
                      </a:r>
                    </a:p>
                    <a:p>
                      <a:pPr algn="ctr">
                        <a:lnSpc>
                          <a:spcPts val="2272"/>
                        </a:lnSpc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823D8878-CF01-E377-521C-B38F71AC38B7}"/>
              </a:ext>
            </a:extLst>
          </p:cNvPr>
          <p:cNvGrpSpPr/>
          <p:nvPr/>
        </p:nvGrpSpPr>
        <p:grpSpPr>
          <a:xfrm>
            <a:off x="181126" y="2222557"/>
            <a:ext cx="4030899" cy="6694870"/>
            <a:chOff x="0" y="0"/>
            <a:chExt cx="5374532" cy="8926494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AA01ECB9-12F6-3EBE-605F-8BB7D199CAD4}"/>
                </a:ext>
              </a:extLst>
            </p:cNvPr>
            <p:cNvSpPr/>
            <p:nvPr/>
          </p:nvSpPr>
          <p:spPr>
            <a:xfrm>
              <a:off x="9525" y="9525"/>
              <a:ext cx="5355463" cy="8907399"/>
            </a:xfrm>
            <a:custGeom>
              <a:avLst/>
              <a:gdLst/>
              <a:ahLst/>
              <a:cxnLst/>
              <a:rect l="l" t="t" r="r" b="b"/>
              <a:pathLst>
                <a:path w="5355463" h="8907399">
                  <a:moveTo>
                    <a:pt x="0" y="0"/>
                  </a:moveTo>
                  <a:lnTo>
                    <a:pt x="5355463" y="0"/>
                  </a:lnTo>
                  <a:lnTo>
                    <a:pt x="5355463" y="8907399"/>
                  </a:lnTo>
                  <a:lnTo>
                    <a:pt x="0" y="8907399"/>
                  </a:lnTo>
                  <a:close/>
                </a:path>
              </a:pathLst>
            </a:custGeom>
            <a:solidFill>
              <a:srgbClr val="34586E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C40673F0-CB8B-B6CB-4736-E358FBD32836}"/>
                </a:ext>
              </a:extLst>
            </p:cNvPr>
            <p:cNvSpPr/>
            <p:nvPr/>
          </p:nvSpPr>
          <p:spPr>
            <a:xfrm>
              <a:off x="0" y="0"/>
              <a:ext cx="5374513" cy="8926449"/>
            </a:xfrm>
            <a:custGeom>
              <a:avLst/>
              <a:gdLst/>
              <a:ahLst/>
              <a:cxnLst/>
              <a:rect l="l" t="t" r="r" b="b"/>
              <a:pathLst>
                <a:path w="5374513" h="8926449">
                  <a:moveTo>
                    <a:pt x="9525" y="0"/>
                  </a:moveTo>
                  <a:lnTo>
                    <a:pt x="5364988" y="0"/>
                  </a:lnTo>
                  <a:cubicBezTo>
                    <a:pt x="5370195" y="0"/>
                    <a:pt x="5374513" y="4318"/>
                    <a:pt x="5374513" y="9525"/>
                  </a:cubicBezTo>
                  <a:lnTo>
                    <a:pt x="5374513" y="8916924"/>
                  </a:lnTo>
                  <a:cubicBezTo>
                    <a:pt x="5374513" y="8922131"/>
                    <a:pt x="5370195" y="8926449"/>
                    <a:pt x="5364988" y="8926449"/>
                  </a:cubicBezTo>
                  <a:lnTo>
                    <a:pt x="9525" y="8926449"/>
                  </a:lnTo>
                  <a:cubicBezTo>
                    <a:pt x="4318" y="8926449"/>
                    <a:pt x="0" y="8922131"/>
                    <a:pt x="0" y="8916924"/>
                  </a:cubicBezTo>
                  <a:lnTo>
                    <a:pt x="0" y="9525"/>
                  </a:lnTo>
                  <a:cubicBezTo>
                    <a:pt x="0" y="4318"/>
                    <a:pt x="4318" y="0"/>
                    <a:pt x="9525" y="0"/>
                  </a:cubicBezTo>
                  <a:moveTo>
                    <a:pt x="9525" y="19050"/>
                  </a:moveTo>
                  <a:lnTo>
                    <a:pt x="9525" y="9525"/>
                  </a:lnTo>
                  <a:lnTo>
                    <a:pt x="19050" y="9525"/>
                  </a:lnTo>
                  <a:lnTo>
                    <a:pt x="19050" y="8916924"/>
                  </a:lnTo>
                  <a:lnTo>
                    <a:pt x="9525" y="8916924"/>
                  </a:lnTo>
                  <a:lnTo>
                    <a:pt x="9525" y="8907399"/>
                  </a:lnTo>
                  <a:lnTo>
                    <a:pt x="5364988" y="8907399"/>
                  </a:lnTo>
                  <a:lnTo>
                    <a:pt x="5364988" y="8916924"/>
                  </a:lnTo>
                  <a:lnTo>
                    <a:pt x="5355463" y="8916924"/>
                  </a:lnTo>
                  <a:lnTo>
                    <a:pt x="5355463" y="9525"/>
                  </a:lnTo>
                  <a:lnTo>
                    <a:pt x="5364988" y="9525"/>
                  </a:lnTo>
                  <a:lnTo>
                    <a:pt x="5364988" y="19050"/>
                  </a:lnTo>
                  <a:lnTo>
                    <a:pt x="9525" y="190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Freeform 6">
            <a:extLst>
              <a:ext uri="{FF2B5EF4-FFF2-40B4-BE49-F238E27FC236}">
                <a16:creationId xmlns:a16="http://schemas.microsoft.com/office/drawing/2014/main" id="{1D4AB49E-D537-F2FE-BA89-B840F5F1AC8D}"/>
              </a:ext>
            </a:extLst>
          </p:cNvPr>
          <p:cNvSpPr/>
          <p:nvPr/>
        </p:nvSpPr>
        <p:spPr>
          <a:xfrm>
            <a:off x="173521" y="1340572"/>
            <a:ext cx="565714" cy="565714"/>
          </a:xfrm>
          <a:custGeom>
            <a:avLst/>
            <a:gdLst/>
            <a:ahLst/>
            <a:cxnLst/>
            <a:rect l="l" t="t" r="r" b="b"/>
            <a:pathLst>
              <a:path w="565714" h="565714">
                <a:moveTo>
                  <a:pt x="0" y="0"/>
                </a:moveTo>
                <a:lnTo>
                  <a:pt x="565714" y="0"/>
                </a:lnTo>
                <a:lnTo>
                  <a:pt x="565714" y="565714"/>
                </a:lnTo>
                <a:lnTo>
                  <a:pt x="0" y="5657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7" name="Group 7">
            <a:extLst>
              <a:ext uri="{FF2B5EF4-FFF2-40B4-BE49-F238E27FC236}">
                <a16:creationId xmlns:a16="http://schemas.microsoft.com/office/drawing/2014/main" id="{F4A354AD-076A-F3BA-92DC-972A210038E4}"/>
              </a:ext>
            </a:extLst>
          </p:cNvPr>
          <p:cNvGrpSpPr/>
          <p:nvPr/>
        </p:nvGrpSpPr>
        <p:grpSpPr>
          <a:xfrm>
            <a:off x="1333738" y="9113970"/>
            <a:ext cx="1778275" cy="745078"/>
            <a:chOff x="0" y="0"/>
            <a:chExt cx="2371034" cy="993437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CCBE3563-7271-B0CE-BB0C-77ABA5E7252C}"/>
                </a:ext>
              </a:extLst>
            </p:cNvPr>
            <p:cNvSpPr/>
            <p:nvPr/>
          </p:nvSpPr>
          <p:spPr>
            <a:xfrm>
              <a:off x="0" y="0"/>
              <a:ext cx="2371090" cy="993394"/>
            </a:xfrm>
            <a:custGeom>
              <a:avLst/>
              <a:gdLst/>
              <a:ahLst/>
              <a:cxnLst/>
              <a:rect l="l" t="t" r="r" b="b"/>
              <a:pathLst>
                <a:path w="2371090" h="993394">
                  <a:moveTo>
                    <a:pt x="0" y="0"/>
                  </a:moveTo>
                  <a:lnTo>
                    <a:pt x="2371090" y="0"/>
                  </a:lnTo>
                  <a:lnTo>
                    <a:pt x="2371090" y="993394"/>
                  </a:lnTo>
                  <a:lnTo>
                    <a:pt x="0" y="9933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2453" r="-2451" b="-4"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" name="Freeform 9">
            <a:extLst>
              <a:ext uri="{FF2B5EF4-FFF2-40B4-BE49-F238E27FC236}">
                <a16:creationId xmlns:a16="http://schemas.microsoft.com/office/drawing/2014/main" id="{8EE544B5-3B34-FD8A-A223-8070D8D888E6}"/>
              </a:ext>
            </a:extLst>
          </p:cNvPr>
          <p:cNvSpPr/>
          <p:nvPr/>
        </p:nvSpPr>
        <p:spPr>
          <a:xfrm>
            <a:off x="252375" y="791632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9"/>
                </a:lnTo>
                <a:lnTo>
                  <a:pt x="0" y="33076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492A2829-4F2C-C295-4FE6-729200189BD7}"/>
              </a:ext>
            </a:extLst>
          </p:cNvPr>
          <p:cNvSpPr/>
          <p:nvPr/>
        </p:nvSpPr>
        <p:spPr>
          <a:xfrm>
            <a:off x="251505" y="248081"/>
            <a:ext cx="300628" cy="263050"/>
          </a:xfrm>
          <a:custGeom>
            <a:avLst/>
            <a:gdLst/>
            <a:ahLst/>
            <a:cxnLst/>
            <a:rect l="l" t="t" r="r" b="b"/>
            <a:pathLst>
              <a:path w="300628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DA866ADD-DE4F-C08F-A3E3-A1E49BFE8567}"/>
              </a:ext>
            </a:extLst>
          </p:cNvPr>
          <p:cNvSpPr txBox="1"/>
          <p:nvPr/>
        </p:nvSpPr>
        <p:spPr>
          <a:xfrm>
            <a:off x="843960" y="1245329"/>
            <a:ext cx="2486920" cy="7661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2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Society: Activities contributing to the community outside of the CFO Activity Hub</a:t>
            </a:r>
          </a:p>
        </p:txBody>
      </p:sp>
      <p:sp>
        <p:nvSpPr>
          <p:cNvPr id="13" name="Freeform 13" descr="GC_Landscape_RGB">
            <a:extLst>
              <a:ext uri="{FF2B5EF4-FFF2-40B4-BE49-F238E27FC236}">
                <a16:creationId xmlns:a16="http://schemas.microsoft.com/office/drawing/2014/main" id="{1A41165A-EAB6-02C7-6872-0A278F6C1EFD}"/>
              </a:ext>
            </a:extLst>
          </p:cNvPr>
          <p:cNvSpPr/>
          <p:nvPr/>
        </p:nvSpPr>
        <p:spPr>
          <a:xfrm>
            <a:off x="16218700" y="66321"/>
            <a:ext cx="1575975" cy="672086"/>
          </a:xfrm>
          <a:custGeom>
            <a:avLst/>
            <a:gdLst/>
            <a:ahLst/>
            <a:cxnLst/>
            <a:rect l="l" t="t" r="r" b="b"/>
            <a:pathLst>
              <a:path w="1575975" h="672086">
                <a:moveTo>
                  <a:pt x="0" y="0"/>
                </a:moveTo>
                <a:lnTo>
                  <a:pt x="1575975" y="0"/>
                </a:lnTo>
                <a:lnTo>
                  <a:pt x="1575975" y="672085"/>
                </a:lnTo>
                <a:lnTo>
                  <a:pt x="0" y="672085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b="-692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6" name="Freeform 16" descr="Coffee outline">
            <a:extLst>
              <a:ext uri="{FF2B5EF4-FFF2-40B4-BE49-F238E27FC236}">
                <a16:creationId xmlns:a16="http://schemas.microsoft.com/office/drawing/2014/main" id="{FF1604A7-992E-ACDC-6D38-4C9839A2495D}"/>
              </a:ext>
            </a:extLst>
          </p:cNvPr>
          <p:cNvSpPr/>
          <p:nvPr/>
        </p:nvSpPr>
        <p:spPr>
          <a:xfrm>
            <a:off x="6254294" y="3355504"/>
            <a:ext cx="673527" cy="640870"/>
          </a:xfrm>
          <a:custGeom>
            <a:avLst/>
            <a:gdLst/>
            <a:ahLst/>
            <a:cxnLst/>
            <a:rect l="l" t="t" r="r" b="b"/>
            <a:pathLst>
              <a:path w="816070" h="816070">
                <a:moveTo>
                  <a:pt x="0" y="0"/>
                </a:moveTo>
                <a:lnTo>
                  <a:pt x="816070" y="0"/>
                </a:lnTo>
                <a:lnTo>
                  <a:pt x="816070" y="816070"/>
                </a:lnTo>
                <a:lnTo>
                  <a:pt x="0" y="816070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8" name="Freeform 28">
            <a:extLst>
              <a:ext uri="{FF2B5EF4-FFF2-40B4-BE49-F238E27FC236}">
                <a16:creationId xmlns:a16="http://schemas.microsoft.com/office/drawing/2014/main" id="{BE6CD6F1-FD0C-5031-40AC-C98F1DA5CAC9}"/>
              </a:ext>
            </a:extLst>
          </p:cNvPr>
          <p:cNvSpPr/>
          <p:nvPr/>
        </p:nvSpPr>
        <p:spPr>
          <a:xfrm>
            <a:off x="5438820" y="1807963"/>
            <a:ext cx="300629" cy="263050"/>
          </a:xfrm>
          <a:custGeom>
            <a:avLst/>
            <a:gdLst/>
            <a:ahLst/>
            <a:cxnLst/>
            <a:rect l="l" t="t" r="r" b="b"/>
            <a:pathLst>
              <a:path w="300629" h="263050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9" name="Freeform 29">
            <a:extLst>
              <a:ext uri="{FF2B5EF4-FFF2-40B4-BE49-F238E27FC236}">
                <a16:creationId xmlns:a16="http://schemas.microsoft.com/office/drawing/2014/main" id="{9D25E124-0DE7-1131-28F8-41D623F55E10}"/>
              </a:ext>
            </a:extLst>
          </p:cNvPr>
          <p:cNvSpPr/>
          <p:nvPr/>
        </p:nvSpPr>
        <p:spPr>
          <a:xfrm>
            <a:off x="6940877" y="1807963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0" name="Freeform 30">
            <a:extLst>
              <a:ext uri="{FF2B5EF4-FFF2-40B4-BE49-F238E27FC236}">
                <a16:creationId xmlns:a16="http://schemas.microsoft.com/office/drawing/2014/main" id="{75135A40-0790-01A7-5641-6BB312340E8F}"/>
              </a:ext>
            </a:extLst>
          </p:cNvPr>
          <p:cNvSpPr/>
          <p:nvPr/>
        </p:nvSpPr>
        <p:spPr>
          <a:xfrm>
            <a:off x="6892564" y="8143345"/>
            <a:ext cx="300629" cy="263051"/>
          </a:xfrm>
          <a:custGeom>
            <a:avLst/>
            <a:gdLst/>
            <a:ahLst/>
            <a:cxnLst/>
            <a:rect l="l" t="t" r="r" b="b"/>
            <a:pathLst>
              <a:path w="300629" h="263051">
                <a:moveTo>
                  <a:pt x="0" y="0"/>
                </a:moveTo>
                <a:lnTo>
                  <a:pt x="300629" y="0"/>
                </a:lnTo>
                <a:lnTo>
                  <a:pt x="300629" y="263050"/>
                </a:lnTo>
                <a:lnTo>
                  <a:pt x="0" y="2630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1" name="Freeform 31">
            <a:extLst>
              <a:ext uri="{FF2B5EF4-FFF2-40B4-BE49-F238E27FC236}">
                <a16:creationId xmlns:a16="http://schemas.microsoft.com/office/drawing/2014/main" id="{4C791B06-D838-210A-F21C-EBA36ACEB6D3}"/>
              </a:ext>
            </a:extLst>
          </p:cNvPr>
          <p:cNvSpPr/>
          <p:nvPr/>
        </p:nvSpPr>
        <p:spPr>
          <a:xfrm>
            <a:off x="10210800" y="1882338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4" name="Freeform 44">
            <a:extLst>
              <a:ext uri="{FF2B5EF4-FFF2-40B4-BE49-F238E27FC236}">
                <a16:creationId xmlns:a16="http://schemas.microsoft.com/office/drawing/2014/main" id="{CDC25006-6BB7-3822-6B7F-B1AF11A6F66C}"/>
              </a:ext>
            </a:extLst>
          </p:cNvPr>
          <p:cNvSpPr/>
          <p:nvPr/>
        </p:nvSpPr>
        <p:spPr>
          <a:xfrm>
            <a:off x="10093659" y="4502926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5" name="Freeform 45">
            <a:extLst>
              <a:ext uri="{FF2B5EF4-FFF2-40B4-BE49-F238E27FC236}">
                <a16:creationId xmlns:a16="http://schemas.microsoft.com/office/drawing/2014/main" id="{3AC5E999-44CA-43FD-E8FD-E78BAAF5840D}"/>
              </a:ext>
            </a:extLst>
          </p:cNvPr>
          <p:cNvSpPr/>
          <p:nvPr/>
        </p:nvSpPr>
        <p:spPr>
          <a:xfrm>
            <a:off x="10210800" y="7944102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dirty="0"/>
          </a:p>
        </p:txBody>
      </p:sp>
      <p:sp>
        <p:nvSpPr>
          <p:cNvPr id="46" name="Freeform 46">
            <a:extLst>
              <a:ext uri="{FF2B5EF4-FFF2-40B4-BE49-F238E27FC236}">
                <a16:creationId xmlns:a16="http://schemas.microsoft.com/office/drawing/2014/main" id="{2AED7215-B055-65B6-4DB2-49BD1A47239E}"/>
              </a:ext>
            </a:extLst>
          </p:cNvPr>
          <p:cNvSpPr/>
          <p:nvPr/>
        </p:nvSpPr>
        <p:spPr>
          <a:xfrm>
            <a:off x="10240940" y="7581900"/>
            <a:ext cx="300628" cy="263051"/>
          </a:xfrm>
          <a:custGeom>
            <a:avLst/>
            <a:gdLst/>
            <a:ahLst/>
            <a:cxnLst/>
            <a:rect l="l" t="t" r="r" b="b"/>
            <a:pathLst>
              <a:path w="300628" h="263051">
                <a:moveTo>
                  <a:pt x="0" y="0"/>
                </a:moveTo>
                <a:lnTo>
                  <a:pt x="300628" y="0"/>
                </a:lnTo>
                <a:lnTo>
                  <a:pt x="300628" y="263051"/>
                </a:lnTo>
                <a:lnTo>
                  <a:pt x="0" y="26305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9" name="Freeform 59" descr="Scribble outline">
            <a:extLst>
              <a:ext uri="{FF2B5EF4-FFF2-40B4-BE49-F238E27FC236}">
                <a16:creationId xmlns:a16="http://schemas.microsoft.com/office/drawing/2014/main" id="{66DE607A-D712-701B-F0E3-FAA6EA082218}"/>
              </a:ext>
            </a:extLst>
          </p:cNvPr>
          <p:cNvSpPr/>
          <p:nvPr/>
        </p:nvSpPr>
        <p:spPr>
          <a:xfrm>
            <a:off x="8725332" y="5423068"/>
            <a:ext cx="799235" cy="799234"/>
          </a:xfrm>
          <a:custGeom>
            <a:avLst/>
            <a:gdLst/>
            <a:ahLst/>
            <a:cxnLst/>
            <a:rect l="l" t="t" r="r" b="b"/>
            <a:pathLst>
              <a:path w="799235" h="799234">
                <a:moveTo>
                  <a:pt x="0" y="0"/>
                </a:moveTo>
                <a:lnTo>
                  <a:pt x="799234" y="0"/>
                </a:lnTo>
                <a:lnTo>
                  <a:pt x="799234" y="799234"/>
                </a:lnTo>
                <a:lnTo>
                  <a:pt x="0" y="799234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64" name="Group 64">
            <a:extLst>
              <a:ext uri="{FF2B5EF4-FFF2-40B4-BE49-F238E27FC236}">
                <a16:creationId xmlns:a16="http://schemas.microsoft.com/office/drawing/2014/main" id="{5742C5D4-5EBF-7E84-26BF-090AAA257C03}"/>
              </a:ext>
            </a:extLst>
          </p:cNvPr>
          <p:cNvGrpSpPr/>
          <p:nvPr/>
        </p:nvGrpSpPr>
        <p:grpSpPr>
          <a:xfrm>
            <a:off x="371361" y="1939488"/>
            <a:ext cx="3722955" cy="7078026"/>
            <a:chOff x="0" y="0"/>
            <a:chExt cx="4963940" cy="9437368"/>
          </a:xfrm>
        </p:grpSpPr>
        <p:sp>
          <p:nvSpPr>
            <p:cNvPr id="65" name="Freeform 65">
              <a:extLst>
                <a:ext uri="{FF2B5EF4-FFF2-40B4-BE49-F238E27FC236}">
                  <a16:creationId xmlns:a16="http://schemas.microsoft.com/office/drawing/2014/main" id="{303415AB-38F0-E115-CB43-667521CCB218}"/>
                </a:ext>
              </a:extLst>
            </p:cNvPr>
            <p:cNvSpPr/>
            <p:nvPr/>
          </p:nvSpPr>
          <p:spPr>
            <a:xfrm>
              <a:off x="0" y="0"/>
              <a:ext cx="4963940" cy="9437368"/>
            </a:xfrm>
            <a:custGeom>
              <a:avLst/>
              <a:gdLst/>
              <a:ahLst/>
              <a:cxnLst/>
              <a:rect l="l" t="t" r="r" b="b"/>
              <a:pathLst>
                <a:path w="4963940" h="9437368">
                  <a:moveTo>
                    <a:pt x="0" y="0"/>
                  </a:moveTo>
                  <a:lnTo>
                    <a:pt x="4963940" y="0"/>
                  </a:lnTo>
                  <a:lnTo>
                    <a:pt x="4963940" y="9437368"/>
                  </a:lnTo>
                  <a:lnTo>
                    <a:pt x="0" y="943736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TextBox 66">
              <a:extLst>
                <a:ext uri="{FF2B5EF4-FFF2-40B4-BE49-F238E27FC236}">
                  <a16:creationId xmlns:a16="http://schemas.microsoft.com/office/drawing/2014/main" id="{9D026DFB-923A-FD4F-5DCB-185A9550C2D6}"/>
                </a:ext>
              </a:extLst>
            </p:cNvPr>
            <p:cNvSpPr txBox="1"/>
            <p:nvPr/>
          </p:nvSpPr>
          <p:spPr>
            <a:xfrm>
              <a:off x="0" y="-76200"/>
              <a:ext cx="4963940" cy="9513568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3238"/>
                </a:lnSpc>
              </a:pPr>
              <a:r>
                <a:rPr lang="en-US" sz="2100" u="sng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Information</a:t>
              </a:r>
            </a:p>
            <a:p>
              <a:pPr algn="ctr">
                <a:lnSpc>
                  <a:spcPts val="3238"/>
                </a:lnSpc>
              </a:pPr>
              <a:r>
                <a:rPr lang="en-US" sz="1350" b="1">
                  <a:solidFill>
                    <a:srgbClr val="FFFFFF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Address:</a:t>
              </a:r>
            </a:p>
            <a:p>
              <a:pPr algn="ctr">
                <a:lnSpc>
                  <a:spcPts val="3238"/>
                </a:lnSpc>
              </a:pPr>
              <a:r>
                <a:rPr lang="en-US" sz="1350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 20 Queen Street, Blackpool, FY1 1PD.</a:t>
              </a:r>
            </a:p>
            <a:p>
              <a:pPr algn="ctr">
                <a:lnSpc>
                  <a:spcPts val="1800"/>
                </a:lnSpc>
              </a:pPr>
              <a:r>
                <a:rPr lang="en-US" sz="1350" b="1">
                  <a:solidFill>
                    <a:srgbClr val="FFFFFF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 </a:t>
              </a:r>
            </a:p>
            <a:p>
              <a:pPr algn="ctr">
                <a:lnSpc>
                  <a:spcPts val="1800"/>
                </a:lnSpc>
              </a:pPr>
              <a:r>
                <a:rPr lang="en-US" sz="1350" b="1">
                  <a:solidFill>
                    <a:srgbClr val="FFFFFF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Contact Information:</a:t>
              </a:r>
            </a:p>
            <a:p>
              <a:pPr algn="ctr">
                <a:lnSpc>
                  <a:spcPts val="1800"/>
                </a:lnSpc>
              </a:pPr>
              <a:r>
                <a:rPr lang="en-US" sz="1350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07467 830570 (Hannah)</a:t>
              </a:r>
            </a:p>
            <a:p>
              <a:pPr algn="ctr">
                <a:lnSpc>
                  <a:spcPts val="1800"/>
                </a:lnSpc>
              </a:pPr>
              <a:r>
                <a:rPr lang="en-US" sz="1350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07714 916595 (Christine</a:t>
              </a:r>
            </a:p>
            <a:p>
              <a:pPr algn="just">
                <a:lnSpc>
                  <a:spcPts val="1800"/>
                </a:lnSpc>
              </a:pPr>
              <a:r>
                <a:rPr lang="en-US" sz="1350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 </a:t>
              </a:r>
            </a:p>
            <a:p>
              <a:pPr algn="ctr">
                <a:lnSpc>
                  <a:spcPts val="1800"/>
                </a:lnSpc>
              </a:pPr>
              <a:r>
                <a:rPr lang="en-US" sz="1350" b="1" i="1">
                  <a:solidFill>
                    <a:srgbClr val="FFFFFF"/>
                  </a:solidFill>
                  <a:latin typeface="DM Sans Bold Italics"/>
                  <a:ea typeface="DM Sans Bold Italics"/>
                  <a:cs typeface="DM Sans Bold Italics"/>
                  <a:sym typeface="DM Sans Bold Italics"/>
                </a:rPr>
                <a:t>Enrolments are needed to do any of the activities.</a:t>
              </a:r>
            </a:p>
            <a:p>
              <a:pPr algn="just">
                <a:lnSpc>
                  <a:spcPts val="1800"/>
                </a:lnSpc>
              </a:pPr>
              <a:r>
                <a:rPr lang="en-US" sz="1350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 </a:t>
              </a:r>
            </a:p>
            <a:p>
              <a:pPr algn="just">
                <a:lnSpc>
                  <a:spcPts val="1800"/>
                </a:lnSpc>
              </a:pPr>
              <a:r>
                <a:rPr lang="en-US" sz="1350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Our 1:1 activities include; Housing, Employment, Training, Money Management, Healthcare and Enrolment, or you can book specific 1-1 support session with your support worker.</a:t>
              </a:r>
            </a:p>
            <a:p>
              <a:pPr algn="just">
                <a:lnSpc>
                  <a:spcPts val="1800"/>
                </a:lnSpc>
              </a:pPr>
              <a:r>
                <a:rPr lang="en-US" sz="1350" b="1">
                  <a:solidFill>
                    <a:srgbClr val="FFFFFF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They are appointment only!</a:t>
              </a:r>
            </a:p>
            <a:p>
              <a:pPr algn="just">
                <a:lnSpc>
                  <a:spcPts val="1800"/>
                </a:lnSpc>
              </a:pPr>
              <a:r>
                <a:rPr lang="en-US" sz="1350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 </a:t>
              </a:r>
            </a:p>
            <a:p>
              <a:pPr algn="just">
                <a:lnSpc>
                  <a:spcPts val="1800"/>
                </a:lnSpc>
              </a:pPr>
              <a:r>
                <a:rPr lang="en-US" sz="1350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We offer group sessions such as Hub Walks around Corporation Park, Coffee &amp; Chat Sessions, a Hub Quiz, various Arts and Craft sessions, and Cooking Sessions. Employment activities included Interview Prep, Completing Application Forms or just simply support with Job Searching/Training.</a:t>
              </a:r>
            </a:p>
          </p:txBody>
        </p:sp>
      </p:grpSp>
      <p:sp>
        <p:nvSpPr>
          <p:cNvPr id="76" name="TextBox 76">
            <a:extLst>
              <a:ext uri="{FF2B5EF4-FFF2-40B4-BE49-F238E27FC236}">
                <a16:creationId xmlns:a16="http://schemas.microsoft.com/office/drawing/2014/main" id="{BD84260A-669A-BF6C-724C-71DCD7C6397D}"/>
              </a:ext>
            </a:extLst>
          </p:cNvPr>
          <p:cNvSpPr txBox="1"/>
          <p:nvPr/>
        </p:nvSpPr>
        <p:spPr>
          <a:xfrm>
            <a:off x="812062" y="10045934"/>
            <a:ext cx="2812554" cy="1443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93"/>
              </a:lnSpc>
            </a:pPr>
            <a:r>
              <a:rPr lang="en-US" sz="1021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programme is delivered by HMPPS CFO</a:t>
            </a:r>
          </a:p>
        </p:txBody>
      </p:sp>
      <p:sp>
        <p:nvSpPr>
          <p:cNvPr id="77" name="TextBox 77">
            <a:extLst>
              <a:ext uri="{FF2B5EF4-FFF2-40B4-BE49-F238E27FC236}">
                <a16:creationId xmlns:a16="http://schemas.microsoft.com/office/drawing/2014/main" id="{BD37E4C1-9D34-6372-6E13-34F1F6A037BC}"/>
              </a:ext>
            </a:extLst>
          </p:cNvPr>
          <p:cNvSpPr txBox="1"/>
          <p:nvPr/>
        </p:nvSpPr>
        <p:spPr>
          <a:xfrm>
            <a:off x="4472440" y="8255"/>
            <a:ext cx="6776938" cy="8190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669"/>
              </a:lnSpc>
            </a:pPr>
            <a:r>
              <a:rPr lang="en-US" sz="4764" b="1" u="sng" dirty="0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SEPTEMBER  – WEEK 5 </a:t>
            </a:r>
          </a:p>
        </p:txBody>
      </p:sp>
      <p:sp>
        <p:nvSpPr>
          <p:cNvPr id="78" name="TextBox 78">
            <a:extLst>
              <a:ext uri="{FF2B5EF4-FFF2-40B4-BE49-F238E27FC236}">
                <a16:creationId xmlns:a16="http://schemas.microsoft.com/office/drawing/2014/main" id="{DAF75787-7017-A95C-0518-575A824343C0}"/>
              </a:ext>
            </a:extLst>
          </p:cNvPr>
          <p:cNvSpPr txBox="1"/>
          <p:nvPr/>
        </p:nvSpPr>
        <p:spPr>
          <a:xfrm>
            <a:off x="843960" y="130020"/>
            <a:ext cx="2486920" cy="516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2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Self: Activities that work on the individual</a:t>
            </a:r>
          </a:p>
        </p:txBody>
      </p:sp>
      <p:sp>
        <p:nvSpPr>
          <p:cNvPr id="79" name="TextBox 79">
            <a:extLst>
              <a:ext uri="{FF2B5EF4-FFF2-40B4-BE49-F238E27FC236}">
                <a16:creationId xmlns:a16="http://schemas.microsoft.com/office/drawing/2014/main" id="{F4BEBDB8-8E59-A198-3CBE-AC6C7F04BF2B}"/>
              </a:ext>
            </a:extLst>
          </p:cNvPr>
          <p:cNvSpPr txBox="1"/>
          <p:nvPr/>
        </p:nvSpPr>
        <p:spPr>
          <a:xfrm>
            <a:off x="843960" y="706239"/>
            <a:ext cx="2600955" cy="516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2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Relationships: Activities that work with peers/families/friends</a:t>
            </a:r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AA3B3EB8-1045-6A94-219A-0CA9F974737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169216" y="138744"/>
            <a:ext cx="1972008" cy="545615"/>
          </a:xfrm>
          <a:prstGeom prst="rect">
            <a:avLst/>
          </a:prstGeom>
        </p:spPr>
      </p:pic>
      <p:pic>
        <p:nvPicPr>
          <p:cNvPr id="22" name="Graphic 21" descr="Scribble outline">
            <a:extLst>
              <a:ext uri="{FF2B5EF4-FFF2-40B4-BE49-F238E27FC236}">
                <a16:creationId xmlns:a16="http://schemas.microsoft.com/office/drawing/2014/main" id="{A230AFBE-E3A2-E772-17FD-E390E8D5B94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405027" y="5280833"/>
            <a:ext cx="914400" cy="914400"/>
          </a:xfrm>
          <a:prstGeom prst="rect">
            <a:avLst/>
          </a:prstGeom>
        </p:spPr>
      </p:pic>
      <p:pic>
        <p:nvPicPr>
          <p:cNvPr id="20" name="Graphic 19" descr="Briefcase with solid fill">
            <a:extLst>
              <a:ext uri="{FF2B5EF4-FFF2-40B4-BE49-F238E27FC236}">
                <a16:creationId xmlns:a16="http://schemas.microsoft.com/office/drawing/2014/main" id="{0AAB7001-127A-0B7F-B7BD-476A70EBD65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915073" y="3472627"/>
            <a:ext cx="523747" cy="523747"/>
          </a:xfrm>
          <a:prstGeom prst="rect">
            <a:avLst/>
          </a:prstGeom>
        </p:spPr>
      </p:pic>
      <p:pic>
        <p:nvPicPr>
          <p:cNvPr id="23" name="Graphic 22" descr="Palette with solid fill">
            <a:extLst>
              <a:ext uri="{FF2B5EF4-FFF2-40B4-BE49-F238E27FC236}">
                <a16:creationId xmlns:a16="http://schemas.microsoft.com/office/drawing/2014/main" id="{51BE0894-F21C-C608-DCEC-7CC334D0C2C5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5438820" y="8743880"/>
            <a:ext cx="914400" cy="914400"/>
          </a:xfrm>
          <a:prstGeom prst="rect">
            <a:avLst/>
          </a:prstGeom>
        </p:spPr>
      </p:pic>
      <p:pic>
        <p:nvPicPr>
          <p:cNvPr id="54" name="Graphic 53" descr="Presentation with media with solid fill">
            <a:extLst>
              <a:ext uri="{FF2B5EF4-FFF2-40B4-BE49-F238E27FC236}">
                <a16:creationId xmlns:a16="http://schemas.microsoft.com/office/drawing/2014/main" id="{463AC0B5-E1B0-F2FD-46F6-14207DD7E4F7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8554760" y="3131316"/>
            <a:ext cx="819006" cy="819006"/>
          </a:xfrm>
          <a:prstGeom prst="rect">
            <a:avLst/>
          </a:prstGeom>
        </p:spPr>
      </p:pic>
      <p:pic>
        <p:nvPicPr>
          <p:cNvPr id="68" name="Graphic 67" descr="Home1 with solid fill">
            <a:extLst>
              <a:ext uri="{FF2B5EF4-FFF2-40B4-BE49-F238E27FC236}">
                <a16:creationId xmlns:a16="http://schemas.microsoft.com/office/drawing/2014/main" id="{56159F2C-D67F-4865-5C95-CCE665F968F9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8679985" y="8828557"/>
            <a:ext cx="745046" cy="745046"/>
          </a:xfrm>
          <a:prstGeom prst="rect">
            <a:avLst/>
          </a:prstGeom>
        </p:spPr>
      </p:pic>
      <p:sp>
        <p:nvSpPr>
          <p:cNvPr id="72" name="Freeform 45">
            <a:extLst>
              <a:ext uri="{FF2B5EF4-FFF2-40B4-BE49-F238E27FC236}">
                <a16:creationId xmlns:a16="http://schemas.microsoft.com/office/drawing/2014/main" id="{C3BAF8A4-A362-7511-187E-E6B832D95F79}"/>
              </a:ext>
            </a:extLst>
          </p:cNvPr>
          <p:cNvSpPr/>
          <p:nvPr/>
        </p:nvSpPr>
        <p:spPr>
          <a:xfrm>
            <a:off x="6877494" y="4311543"/>
            <a:ext cx="330768" cy="330768"/>
          </a:xfrm>
          <a:custGeom>
            <a:avLst/>
            <a:gdLst/>
            <a:ahLst/>
            <a:cxnLst/>
            <a:rect l="l" t="t" r="r" b="b"/>
            <a:pathLst>
              <a:path w="330768" h="330768">
                <a:moveTo>
                  <a:pt x="0" y="0"/>
                </a:moveTo>
                <a:lnTo>
                  <a:pt x="330768" y="0"/>
                </a:lnTo>
                <a:lnTo>
                  <a:pt x="330768" y="330768"/>
                </a:lnTo>
                <a:lnTo>
                  <a:pt x="0" y="33076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32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51eba63fcdbfc2b220dcb1461b28a2a2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da28d02869152019d728ace0375ba34e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8c8e540-cdfe-4713-bff0-4351d38ade9d">
      <Terms xmlns="http://schemas.microsoft.com/office/infopath/2007/PartnerControls"/>
    </lcf76f155ced4ddcb4097134ff3c332f>
    <TaxCatchAll xmlns="0a6be467-e76b-4869-981c-41fd8dac8726" xsi:nil="true"/>
    <Number xmlns="58c8e540-cdfe-4713-bff0-4351d38ade9d" xsi:nil="true"/>
  </documentManagement>
</p:properties>
</file>

<file path=customXml/itemProps1.xml><?xml version="1.0" encoding="utf-8"?>
<ds:datastoreItem xmlns:ds="http://schemas.openxmlformats.org/officeDocument/2006/customXml" ds:itemID="{8446C29D-08BA-4053-9F73-DB24C0F5CB77}"/>
</file>

<file path=customXml/itemProps2.xml><?xml version="1.0" encoding="utf-8"?>
<ds:datastoreItem xmlns:ds="http://schemas.openxmlformats.org/officeDocument/2006/customXml" ds:itemID="{5751BDB7-E57A-44BD-B3F0-62A58E00D4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F7B277-AE8D-4427-B694-3CCBA4C2BED9}">
  <ds:schemaRefs>
    <ds:schemaRef ds:uri="http://schemas.microsoft.com/office/2006/metadata/properties"/>
    <ds:schemaRef ds:uri="http://schemas.microsoft.com/office/infopath/2007/PartnerControls"/>
    <ds:schemaRef ds:uri="39022ca7-da8b-462c-ac53-cf911d2e7c5d"/>
    <ds:schemaRef ds:uri="21fe2dc5-e687-4b08-a992-8b5ade4d5474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962</Words>
  <Application>Microsoft Office PowerPoint</Application>
  <PresentationFormat>Custom</PresentationFormat>
  <Paragraphs>374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DM Sans Italics</vt:lpstr>
      <vt:lpstr>DM Sans Bold Italics</vt:lpstr>
      <vt:lpstr>DM Sans</vt:lpstr>
      <vt:lpstr>Calibri</vt:lpstr>
      <vt:lpstr>DM Sans Bold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Blackpool Activity Hub June 2025 Timetable.pptx</dc:title>
  <dc:creator>Cavallo, Gabriella (Growth Company)</dc:creator>
  <cp:lastModifiedBy>Gilzine, Shanelle (Growth Company)</cp:lastModifiedBy>
  <cp:revision>11</cp:revision>
  <dcterms:created xsi:type="dcterms:W3CDTF">2006-08-16T00:00:00Z</dcterms:created>
  <dcterms:modified xsi:type="dcterms:W3CDTF">2025-08-15T11:22:41Z</dcterms:modified>
  <dc:identifier>DAGqPl2vl8o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0x010100EE0EB63A1E2B0A43B803C23E62A33D0E</vt:lpwstr>
  </property>
  <property fmtid="{D5CDD505-2E9C-101B-9397-08002B2CF9AE}" pid="4" name="MSIP_Label_2656b772-261f-468c-b0a8-3000dd0c1d91_Enabled">
    <vt:lpwstr>true</vt:lpwstr>
  </property>
  <property fmtid="{D5CDD505-2E9C-101B-9397-08002B2CF9AE}" pid="5" name="MSIP_Label_2656b772-261f-468c-b0a8-3000dd0c1d91_SetDate">
    <vt:lpwstr>2025-07-10T15:44:35Z</vt:lpwstr>
  </property>
  <property fmtid="{D5CDD505-2E9C-101B-9397-08002B2CF9AE}" pid="6" name="MSIP_Label_2656b772-261f-468c-b0a8-3000dd0c1d91_Method">
    <vt:lpwstr>Privileged</vt:lpwstr>
  </property>
  <property fmtid="{D5CDD505-2E9C-101B-9397-08002B2CF9AE}" pid="7" name="MSIP_Label_2656b772-261f-468c-b0a8-3000dd0c1d91_Name">
    <vt:lpwstr>Internal Personal and Confidential</vt:lpwstr>
  </property>
  <property fmtid="{D5CDD505-2E9C-101B-9397-08002B2CF9AE}" pid="8" name="MSIP_Label_2656b772-261f-468c-b0a8-3000dd0c1d91_SiteId">
    <vt:lpwstr>08103169-4a6e-4778-9735-09cc96096d8f</vt:lpwstr>
  </property>
  <property fmtid="{D5CDD505-2E9C-101B-9397-08002B2CF9AE}" pid="9" name="MSIP_Label_2656b772-261f-468c-b0a8-3000dd0c1d91_ActionId">
    <vt:lpwstr>3ad6bd31-4a83-43c8-8b6b-f96b1838672c</vt:lpwstr>
  </property>
  <property fmtid="{D5CDD505-2E9C-101B-9397-08002B2CF9AE}" pid="10" name="MSIP_Label_2656b772-261f-468c-b0a8-3000dd0c1d91_ContentBits">
    <vt:lpwstr>1</vt:lpwstr>
  </property>
  <property fmtid="{D5CDD505-2E9C-101B-9397-08002B2CF9AE}" pid="11" name="MSIP_Label_2656b772-261f-468c-b0a8-3000dd0c1d91_Tag">
    <vt:lpwstr>10, 0, 1, 1</vt:lpwstr>
  </property>
  <property fmtid="{D5CDD505-2E9C-101B-9397-08002B2CF9AE}" pid="12" name="ClassificationContentMarkingHeaderLocations">
    <vt:lpwstr>Office Theme:8</vt:lpwstr>
  </property>
  <property fmtid="{D5CDD505-2E9C-101B-9397-08002B2CF9AE}" pid="13" name="ClassificationContentMarkingHeaderText">
    <vt:lpwstr>Classified: Internal Personal and Confidential</vt:lpwstr>
  </property>
</Properties>
</file>