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0"/>
  </p:notesMasterIdLst>
  <p:sldIdLst>
    <p:sldId id="260" r:id="rId5"/>
    <p:sldId id="256" r:id="rId6"/>
    <p:sldId id="257" r:id="rId7"/>
    <p:sldId id="258" r:id="rId8"/>
    <p:sldId id="259" r:id="rId9"/>
  </p:sldIdLst>
  <p:sldSz cx="18288000" cy="10287000"/>
  <p:notesSz cx="6858000" cy="9144000"/>
  <p:embeddedFontLst>
    <p:embeddedFont>
      <p:font typeface="DM Sans" pitchFamily="2" charset="0"/>
      <p:regular r:id="rId11"/>
      <p:bold r:id="rId12"/>
    </p:embeddedFont>
    <p:embeddedFont>
      <p:font typeface="DM Sans Bold" charset="0"/>
      <p:regular r:id="rId13"/>
    </p:embeddedFont>
    <p:embeddedFont>
      <p:font typeface="DM Sans Bold Italics" panose="020B0604020202020204" charset="0"/>
      <p:regular r:id="rId14"/>
    </p:embeddedFont>
    <p:embeddedFont>
      <p:font typeface="DM Sans Italics" panose="020B060402020202020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586E"/>
    <a:srgbClr val="FF66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02.10.2025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10485-856B-B2CA-2AB6-8301D9D14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FF95CE-59E3-22ED-259C-E55D200595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8C901D-2613-A65D-21CB-539D6E8774D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F58C498-9436-2C25-2B3E-ADF80CC2AA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0B032C4-AF21-62C6-0109-595A77AF3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Social Inclusion </a:t>
            </a:r>
          </a:p>
          <a:p>
            <a:endParaRPr lang="en-US" dirty="0"/>
          </a:p>
          <a:p>
            <a:r>
              <a:rPr lang="en-US" dirty="0"/>
              <a:t>Work focused activities </a:t>
            </a:r>
          </a:p>
          <a:p>
            <a:r>
              <a:rPr lang="en-US" dirty="0"/>
              <a:t>Housing Activities </a:t>
            </a:r>
          </a:p>
          <a:p>
            <a:r>
              <a:rPr lang="en-US" dirty="0"/>
              <a:t>Confidence Building </a:t>
            </a:r>
          </a:p>
          <a:p>
            <a:r>
              <a:rPr lang="en-US" dirty="0"/>
              <a:t>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450854-85D2-2989-1DBC-9807EA9182F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63EDE-219D-92B9-0ADF-FE04E79490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196340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Social Inclusion </a:t>
            </a:r>
          </a:p>
          <a:p>
            <a:endParaRPr lang="en-US" dirty="0"/>
          </a:p>
          <a:p>
            <a:r>
              <a:rPr lang="en-US" dirty="0"/>
              <a:t>Work focused activities </a:t>
            </a:r>
          </a:p>
          <a:p>
            <a:r>
              <a:rPr lang="en-US" dirty="0"/>
              <a:t>Housing Activities </a:t>
            </a:r>
          </a:p>
          <a:p>
            <a:r>
              <a:rPr lang="en-US" dirty="0"/>
              <a:t>Confidence Building </a:t>
            </a:r>
          </a:p>
          <a:p>
            <a:r>
              <a:rPr lang="en-US" dirty="0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Social Inclusion </a:t>
            </a:r>
          </a:p>
          <a:p>
            <a:endParaRPr lang="en-US" dirty="0"/>
          </a:p>
          <a:p>
            <a:r>
              <a:rPr lang="en-US" dirty="0"/>
              <a:t>Work focused activities </a:t>
            </a:r>
          </a:p>
          <a:p>
            <a:r>
              <a:rPr lang="en-US" dirty="0"/>
              <a:t>Housing Activities </a:t>
            </a:r>
          </a:p>
          <a:p>
            <a:r>
              <a:rPr lang="en-US" dirty="0"/>
              <a:t>Confidence Building </a:t>
            </a:r>
          </a:p>
          <a:p>
            <a:r>
              <a:rPr lang="en-US" dirty="0"/>
              <a:t>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Social Inclusion </a:t>
            </a:r>
          </a:p>
          <a:p>
            <a:endParaRPr lang="en-US" dirty="0"/>
          </a:p>
          <a:p>
            <a:r>
              <a:rPr lang="en-US" dirty="0"/>
              <a:t>Work focused activities </a:t>
            </a:r>
          </a:p>
          <a:p>
            <a:r>
              <a:rPr lang="en-US" dirty="0"/>
              <a:t>Housing Activities </a:t>
            </a:r>
          </a:p>
          <a:p>
            <a:r>
              <a:rPr lang="en-US" dirty="0"/>
              <a:t>Confidence Building </a:t>
            </a:r>
          </a:p>
          <a:p>
            <a:r>
              <a:rPr lang="en-US" dirty="0"/>
              <a:t>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Social Inclusion </a:t>
            </a:r>
          </a:p>
          <a:p>
            <a:endParaRPr lang="en-US" dirty="0"/>
          </a:p>
          <a:p>
            <a:r>
              <a:rPr lang="en-US" dirty="0"/>
              <a:t>Work focused activities </a:t>
            </a:r>
          </a:p>
          <a:p>
            <a:r>
              <a:rPr lang="en-US" dirty="0"/>
              <a:t>Housing Activities </a:t>
            </a:r>
          </a:p>
          <a:p>
            <a:r>
              <a:rPr lang="en-US" dirty="0"/>
              <a:t>Confidence Building </a:t>
            </a:r>
          </a:p>
          <a:p>
            <a:r>
              <a:rPr lang="en-US" dirty="0"/>
              <a:t>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DD0F31-EA1A-E959-DE2C-6CFF5E12F25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23256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Classified: Internal Personal and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svg"/><Relationship Id="rId7" Type="http://schemas.openxmlformats.org/officeDocument/2006/relationships/image" Target="../media/image5.svg"/><Relationship Id="rId12" Type="http://schemas.openxmlformats.org/officeDocument/2006/relationships/image" Target="../media/image10.svg"/><Relationship Id="rId17" Type="http://schemas.openxmlformats.org/officeDocument/2006/relationships/image" Target="../media/image15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23" Type="http://schemas.openxmlformats.org/officeDocument/2006/relationships/image" Target="../media/image21.svg"/><Relationship Id="rId10" Type="http://schemas.openxmlformats.org/officeDocument/2006/relationships/image" Target="../media/image8.png"/><Relationship Id="rId19" Type="http://schemas.openxmlformats.org/officeDocument/2006/relationships/image" Target="../media/image17.svg"/><Relationship Id="rId4" Type="http://schemas.openxmlformats.org/officeDocument/2006/relationships/image" Target="../media/image2.svg"/><Relationship Id="rId9" Type="http://schemas.openxmlformats.org/officeDocument/2006/relationships/image" Target="../media/image7.sv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5.png"/><Relationship Id="rId18" Type="http://schemas.openxmlformats.org/officeDocument/2006/relationships/image" Target="../media/image13.svg"/><Relationship Id="rId26" Type="http://schemas.openxmlformats.org/officeDocument/2006/relationships/image" Target="../media/image31.svg"/><Relationship Id="rId21" Type="http://schemas.openxmlformats.org/officeDocument/2006/relationships/image" Target="../media/image14.png"/><Relationship Id="rId34" Type="http://schemas.openxmlformats.org/officeDocument/2006/relationships/image" Target="../media/image39.svg"/><Relationship Id="rId7" Type="http://schemas.openxmlformats.org/officeDocument/2006/relationships/image" Target="../media/image5.svg"/><Relationship Id="rId12" Type="http://schemas.openxmlformats.org/officeDocument/2006/relationships/image" Target="../media/image24.svg"/><Relationship Id="rId17" Type="http://schemas.openxmlformats.org/officeDocument/2006/relationships/image" Target="../media/image12.png"/><Relationship Id="rId25" Type="http://schemas.openxmlformats.org/officeDocument/2006/relationships/image" Target="../media/image30.png"/><Relationship Id="rId33" Type="http://schemas.openxmlformats.org/officeDocument/2006/relationships/image" Target="../media/image3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1.svg"/><Relationship Id="rId20" Type="http://schemas.openxmlformats.org/officeDocument/2006/relationships/image" Target="../media/image27.svg"/><Relationship Id="rId29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23.png"/><Relationship Id="rId24" Type="http://schemas.openxmlformats.org/officeDocument/2006/relationships/image" Target="../media/image29.svg"/><Relationship Id="rId32" Type="http://schemas.openxmlformats.org/officeDocument/2006/relationships/image" Target="../media/image37.svg"/><Relationship Id="rId37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20.png"/><Relationship Id="rId23" Type="http://schemas.openxmlformats.org/officeDocument/2006/relationships/image" Target="../media/image28.png"/><Relationship Id="rId28" Type="http://schemas.openxmlformats.org/officeDocument/2006/relationships/image" Target="../media/image33.svg"/><Relationship Id="rId36" Type="http://schemas.openxmlformats.org/officeDocument/2006/relationships/image" Target="../media/image40.svg"/><Relationship Id="rId10" Type="http://schemas.openxmlformats.org/officeDocument/2006/relationships/image" Target="../media/image8.png"/><Relationship Id="rId19" Type="http://schemas.openxmlformats.org/officeDocument/2006/relationships/image" Target="../media/image26.png"/><Relationship Id="rId31" Type="http://schemas.openxmlformats.org/officeDocument/2006/relationships/image" Target="../media/image36.png"/><Relationship Id="rId4" Type="http://schemas.openxmlformats.org/officeDocument/2006/relationships/image" Target="../media/image2.svg"/><Relationship Id="rId9" Type="http://schemas.openxmlformats.org/officeDocument/2006/relationships/image" Target="../media/image7.svg"/><Relationship Id="rId14" Type="http://schemas.openxmlformats.org/officeDocument/2006/relationships/image" Target="../media/image11.png"/><Relationship Id="rId22" Type="http://schemas.openxmlformats.org/officeDocument/2006/relationships/image" Target="../media/image15.svg"/><Relationship Id="rId27" Type="http://schemas.openxmlformats.org/officeDocument/2006/relationships/image" Target="../media/image32.png"/><Relationship Id="rId30" Type="http://schemas.openxmlformats.org/officeDocument/2006/relationships/image" Target="../media/image35.svg"/><Relationship Id="rId35" Type="http://schemas.openxmlformats.org/officeDocument/2006/relationships/image" Target="../media/image9.png"/><Relationship Id="rId8" Type="http://schemas.openxmlformats.org/officeDocument/2006/relationships/image" Target="../media/image6.png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.png"/><Relationship Id="rId18" Type="http://schemas.openxmlformats.org/officeDocument/2006/relationships/image" Target="../media/image39.svg"/><Relationship Id="rId26" Type="http://schemas.openxmlformats.org/officeDocument/2006/relationships/image" Target="../media/image46.svg"/><Relationship Id="rId3" Type="http://schemas.openxmlformats.org/officeDocument/2006/relationships/image" Target="../media/image1.png"/><Relationship Id="rId21" Type="http://schemas.openxmlformats.org/officeDocument/2006/relationships/image" Target="../media/image43.png"/><Relationship Id="rId7" Type="http://schemas.openxmlformats.org/officeDocument/2006/relationships/image" Target="../media/image5.svg"/><Relationship Id="rId12" Type="http://schemas.openxmlformats.org/officeDocument/2006/relationships/image" Target="../media/image11.png"/><Relationship Id="rId17" Type="http://schemas.openxmlformats.org/officeDocument/2006/relationships/image" Target="../media/image38.png"/><Relationship Id="rId25" Type="http://schemas.openxmlformats.org/officeDocument/2006/relationships/image" Target="../media/image45.png"/><Relationship Id="rId33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42.svg"/><Relationship Id="rId20" Type="http://schemas.openxmlformats.org/officeDocument/2006/relationships/image" Target="../media/image19.svg"/><Relationship Id="rId29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25.png"/><Relationship Id="rId24" Type="http://schemas.openxmlformats.org/officeDocument/2006/relationships/image" Target="../media/image37.svg"/><Relationship Id="rId32" Type="http://schemas.openxmlformats.org/officeDocument/2006/relationships/image" Target="../media/image52.svg"/><Relationship Id="rId5" Type="http://schemas.openxmlformats.org/officeDocument/2006/relationships/image" Target="../media/image3.png"/><Relationship Id="rId15" Type="http://schemas.openxmlformats.org/officeDocument/2006/relationships/image" Target="../media/image41.png"/><Relationship Id="rId23" Type="http://schemas.openxmlformats.org/officeDocument/2006/relationships/image" Target="../media/image36.png"/><Relationship Id="rId28" Type="http://schemas.openxmlformats.org/officeDocument/2006/relationships/image" Target="../media/image48.svg"/><Relationship Id="rId10" Type="http://schemas.openxmlformats.org/officeDocument/2006/relationships/image" Target="../media/image8.png"/><Relationship Id="rId19" Type="http://schemas.openxmlformats.org/officeDocument/2006/relationships/image" Target="../media/image18.png"/><Relationship Id="rId31" Type="http://schemas.openxmlformats.org/officeDocument/2006/relationships/image" Target="../media/image51.png"/><Relationship Id="rId4" Type="http://schemas.openxmlformats.org/officeDocument/2006/relationships/image" Target="../media/image2.svg"/><Relationship Id="rId9" Type="http://schemas.openxmlformats.org/officeDocument/2006/relationships/image" Target="../media/image7.svg"/><Relationship Id="rId14" Type="http://schemas.openxmlformats.org/officeDocument/2006/relationships/image" Target="../media/image21.svg"/><Relationship Id="rId22" Type="http://schemas.openxmlformats.org/officeDocument/2006/relationships/image" Target="../media/image44.svg"/><Relationship Id="rId27" Type="http://schemas.openxmlformats.org/officeDocument/2006/relationships/image" Target="../media/image47.png"/><Relationship Id="rId30" Type="http://schemas.openxmlformats.org/officeDocument/2006/relationships/image" Target="../media/image50.svg"/><Relationship Id="rId8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3.png"/><Relationship Id="rId18" Type="http://schemas.openxmlformats.org/officeDocument/2006/relationships/image" Target="../media/image56.svg"/><Relationship Id="rId26" Type="http://schemas.openxmlformats.org/officeDocument/2006/relationships/image" Target="../media/image21.svg"/><Relationship Id="rId3" Type="http://schemas.openxmlformats.org/officeDocument/2006/relationships/image" Target="../media/image1.png"/><Relationship Id="rId21" Type="http://schemas.openxmlformats.org/officeDocument/2006/relationships/image" Target="../media/image49.png"/><Relationship Id="rId7" Type="http://schemas.openxmlformats.org/officeDocument/2006/relationships/image" Target="../media/image5.svg"/><Relationship Id="rId12" Type="http://schemas.openxmlformats.org/officeDocument/2006/relationships/image" Target="../media/image11.png"/><Relationship Id="rId17" Type="http://schemas.openxmlformats.org/officeDocument/2006/relationships/image" Target="../media/image55.png"/><Relationship Id="rId25" Type="http://schemas.openxmlformats.org/officeDocument/2006/relationships/image" Target="../media/image20.png"/><Relationship Id="rId33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9.svg"/><Relationship Id="rId20" Type="http://schemas.openxmlformats.org/officeDocument/2006/relationships/image" Target="../media/image58.svg"/><Relationship Id="rId29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25.png"/><Relationship Id="rId24" Type="http://schemas.openxmlformats.org/officeDocument/2006/relationships/image" Target="../media/image60.svg"/><Relationship Id="rId32" Type="http://schemas.openxmlformats.org/officeDocument/2006/relationships/image" Target="../media/image64.svg"/><Relationship Id="rId5" Type="http://schemas.openxmlformats.org/officeDocument/2006/relationships/image" Target="../media/image3.png"/><Relationship Id="rId15" Type="http://schemas.openxmlformats.org/officeDocument/2006/relationships/image" Target="../media/image38.png"/><Relationship Id="rId23" Type="http://schemas.openxmlformats.org/officeDocument/2006/relationships/image" Target="../media/image59.png"/><Relationship Id="rId28" Type="http://schemas.openxmlformats.org/officeDocument/2006/relationships/image" Target="../media/image40.svg"/><Relationship Id="rId10" Type="http://schemas.openxmlformats.org/officeDocument/2006/relationships/image" Target="../media/image8.png"/><Relationship Id="rId19" Type="http://schemas.openxmlformats.org/officeDocument/2006/relationships/image" Target="../media/image57.png"/><Relationship Id="rId31" Type="http://schemas.openxmlformats.org/officeDocument/2006/relationships/image" Target="../media/image63.png"/><Relationship Id="rId4" Type="http://schemas.openxmlformats.org/officeDocument/2006/relationships/image" Target="../media/image2.svg"/><Relationship Id="rId9" Type="http://schemas.openxmlformats.org/officeDocument/2006/relationships/image" Target="../media/image7.svg"/><Relationship Id="rId14" Type="http://schemas.openxmlformats.org/officeDocument/2006/relationships/image" Target="../media/image54.svg"/><Relationship Id="rId22" Type="http://schemas.openxmlformats.org/officeDocument/2006/relationships/image" Target="../media/image50.svg"/><Relationship Id="rId27" Type="http://schemas.openxmlformats.org/officeDocument/2006/relationships/image" Target="../media/image9.png"/><Relationship Id="rId30" Type="http://schemas.openxmlformats.org/officeDocument/2006/relationships/image" Target="../media/image62.svg"/><Relationship Id="rId8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1.png"/><Relationship Id="rId18" Type="http://schemas.openxmlformats.org/officeDocument/2006/relationships/image" Target="../media/image65.png"/><Relationship Id="rId26" Type="http://schemas.openxmlformats.org/officeDocument/2006/relationships/image" Target="../media/image14.png"/><Relationship Id="rId3" Type="http://schemas.openxmlformats.org/officeDocument/2006/relationships/image" Target="../media/image1.png"/><Relationship Id="rId21" Type="http://schemas.openxmlformats.org/officeDocument/2006/relationships/image" Target="../media/image39.svg"/><Relationship Id="rId34" Type="http://schemas.openxmlformats.org/officeDocument/2006/relationships/image" Target="../media/image22.png"/><Relationship Id="rId7" Type="http://schemas.openxmlformats.org/officeDocument/2006/relationships/image" Target="../media/image5.svg"/><Relationship Id="rId12" Type="http://schemas.openxmlformats.org/officeDocument/2006/relationships/image" Target="../media/image8.png"/><Relationship Id="rId17" Type="http://schemas.openxmlformats.org/officeDocument/2006/relationships/image" Target="../media/image31.svg"/><Relationship Id="rId25" Type="http://schemas.openxmlformats.org/officeDocument/2006/relationships/image" Target="../media/image44.svg"/><Relationship Id="rId33" Type="http://schemas.openxmlformats.org/officeDocument/2006/relationships/image" Target="../media/image68.sv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0.png"/><Relationship Id="rId20" Type="http://schemas.openxmlformats.org/officeDocument/2006/relationships/image" Target="../media/image38.png"/><Relationship Id="rId29" Type="http://schemas.openxmlformats.org/officeDocument/2006/relationships/image" Target="../media/image40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21.svg"/><Relationship Id="rId24" Type="http://schemas.openxmlformats.org/officeDocument/2006/relationships/image" Target="../media/image43.png"/><Relationship Id="rId32" Type="http://schemas.openxmlformats.org/officeDocument/2006/relationships/image" Target="../media/image67.png"/><Relationship Id="rId5" Type="http://schemas.openxmlformats.org/officeDocument/2006/relationships/image" Target="../media/image3.png"/><Relationship Id="rId15" Type="http://schemas.openxmlformats.org/officeDocument/2006/relationships/image" Target="../media/image11.png"/><Relationship Id="rId23" Type="http://schemas.openxmlformats.org/officeDocument/2006/relationships/image" Target="../media/image64.svg"/><Relationship Id="rId28" Type="http://schemas.openxmlformats.org/officeDocument/2006/relationships/image" Target="../media/image9.png"/><Relationship Id="rId10" Type="http://schemas.openxmlformats.org/officeDocument/2006/relationships/image" Target="../media/image20.png"/><Relationship Id="rId19" Type="http://schemas.openxmlformats.org/officeDocument/2006/relationships/image" Target="../media/image66.svg"/><Relationship Id="rId31" Type="http://schemas.openxmlformats.org/officeDocument/2006/relationships/image" Target="../media/image35.svg"/><Relationship Id="rId4" Type="http://schemas.openxmlformats.org/officeDocument/2006/relationships/image" Target="../media/image2.svg"/><Relationship Id="rId9" Type="http://schemas.openxmlformats.org/officeDocument/2006/relationships/image" Target="../media/image7.svg"/><Relationship Id="rId14" Type="http://schemas.openxmlformats.org/officeDocument/2006/relationships/image" Target="../media/image52.svg"/><Relationship Id="rId22" Type="http://schemas.openxmlformats.org/officeDocument/2006/relationships/image" Target="../media/image63.png"/><Relationship Id="rId27" Type="http://schemas.openxmlformats.org/officeDocument/2006/relationships/image" Target="../media/image15.svg"/><Relationship Id="rId30" Type="http://schemas.openxmlformats.org/officeDocument/2006/relationships/image" Target="../media/image34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AF44E-E021-3697-A543-8A759A0CA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9CD06CE-5F2F-BA64-4B28-D02B84F76B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124064"/>
              </p:ext>
            </p:extLst>
          </p:nvPr>
        </p:nvGraphicFramePr>
        <p:xfrm>
          <a:off x="4442510" y="997204"/>
          <a:ext cx="13034190" cy="8020310"/>
        </p:xfrm>
        <a:graphic>
          <a:graphicData uri="http://schemas.openxmlformats.org/drawingml/2006/table">
            <a:tbl>
              <a:tblPr/>
              <a:tblGrid>
                <a:gridCol w="3020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0047">
                  <a:extLst>
                    <a:ext uri="{9D8B030D-6E8A-4147-A177-3AD203B41FA5}">
                      <a16:colId xmlns:a16="http://schemas.microsoft.com/office/drawing/2014/main" val="378738803"/>
                    </a:ext>
                  </a:extLst>
                </a:gridCol>
                <a:gridCol w="1748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8524">
                  <a:extLst>
                    <a:ext uri="{9D8B030D-6E8A-4147-A177-3AD203B41FA5}">
                      <a16:colId xmlns:a16="http://schemas.microsoft.com/office/drawing/2014/main" val="3514730536"/>
                    </a:ext>
                  </a:extLst>
                </a:gridCol>
                <a:gridCol w="1748524">
                  <a:extLst>
                    <a:ext uri="{9D8B030D-6E8A-4147-A177-3AD203B41FA5}">
                      <a16:colId xmlns:a16="http://schemas.microsoft.com/office/drawing/2014/main" val="983711971"/>
                    </a:ext>
                  </a:extLst>
                </a:gridCol>
                <a:gridCol w="1748524">
                  <a:extLst>
                    <a:ext uri="{9D8B030D-6E8A-4147-A177-3AD203B41FA5}">
                      <a16:colId xmlns:a16="http://schemas.microsoft.com/office/drawing/2014/main" val="3192869990"/>
                    </a:ext>
                  </a:extLst>
                </a:gridCol>
              </a:tblGrid>
              <a:tr h="1035347"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9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1</a:t>
                      </a:r>
                      <a:r>
                        <a:rPr lang="en-US" sz="195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st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2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nd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3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rd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3059">
                <a:tc rowSpan="3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50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Barista Course</a:t>
                      </a: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10am-4pm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50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CBT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– 4pm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1620"/>
                        </a:lnSpc>
                        <a:defRPr/>
                      </a:pPr>
                      <a:endParaRPr lang="en-US" sz="11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6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6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600" dirty="0"/>
                        <a:t>Media Project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600" dirty="0"/>
                        <a:t>10:30am-12:30pm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Mock Interview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10am-12pm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CV Writing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10am – 12pm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Enrolments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10am-12pm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75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</a:pPr>
                      <a:endParaRPr lang="en-US" sz="135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  <a:p>
                      <a:pPr algn="ctr">
                        <a:lnSpc>
                          <a:spcPts val="2892"/>
                        </a:lnSpc>
                      </a:pPr>
                      <a:endParaRPr lang="en-US" sz="135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4356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sz="16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Women Only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Housing 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– 4pm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20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Quiz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1pm-4pm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 </a:t>
                      </a:r>
                    </a:p>
                  </a:txBody>
                  <a:tcPr marL="127567" marR="127567" marT="127567" marB="1275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823D8878-CF01-E377-521C-B38F71AC38B7}"/>
              </a:ext>
            </a:extLst>
          </p:cNvPr>
          <p:cNvGrpSpPr/>
          <p:nvPr/>
        </p:nvGrpSpPr>
        <p:grpSpPr>
          <a:xfrm>
            <a:off x="181126" y="2222557"/>
            <a:ext cx="4030899" cy="6694870"/>
            <a:chOff x="0" y="0"/>
            <a:chExt cx="5374532" cy="8926494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A01ECB9-12F6-3EBE-605F-8BB7D199CAD4}"/>
                </a:ext>
              </a:extLst>
            </p:cNvPr>
            <p:cNvSpPr/>
            <p:nvPr/>
          </p:nvSpPr>
          <p:spPr>
            <a:xfrm>
              <a:off x="9525" y="9525"/>
              <a:ext cx="5355463" cy="8907399"/>
            </a:xfrm>
            <a:custGeom>
              <a:avLst/>
              <a:gdLst/>
              <a:ahLst/>
              <a:cxnLst/>
              <a:rect l="l" t="t" r="r" b="b"/>
              <a:pathLst>
                <a:path w="5355463" h="8907399">
                  <a:moveTo>
                    <a:pt x="0" y="0"/>
                  </a:moveTo>
                  <a:lnTo>
                    <a:pt x="5355463" y="0"/>
                  </a:lnTo>
                  <a:lnTo>
                    <a:pt x="5355463" y="8907399"/>
                  </a:lnTo>
                  <a:lnTo>
                    <a:pt x="0" y="8907399"/>
                  </a:lnTo>
                  <a:close/>
                </a:path>
              </a:pathLst>
            </a:custGeom>
            <a:solidFill>
              <a:srgbClr val="34586E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C40673F0-CB8B-B6CB-4736-E358FBD32836}"/>
                </a:ext>
              </a:extLst>
            </p:cNvPr>
            <p:cNvSpPr/>
            <p:nvPr/>
          </p:nvSpPr>
          <p:spPr>
            <a:xfrm>
              <a:off x="0" y="0"/>
              <a:ext cx="5374513" cy="8926449"/>
            </a:xfrm>
            <a:custGeom>
              <a:avLst/>
              <a:gdLst/>
              <a:ahLst/>
              <a:cxnLst/>
              <a:rect l="l" t="t" r="r" b="b"/>
              <a:pathLst>
                <a:path w="5374513" h="8926449">
                  <a:moveTo>
                    <a:pt x="9525" y="0"/>
                  </a:moveTo>
                  <a:lnTo>
                    <a:pt x="5364988" y="0"/>
                  </a:lnTo>
                  <a:cubicBezTo>
                    <a:pt x="5370195" y="0"/>
                    <a:pt x="5374513" y="4318"/>
                    <a:pt x="5374513" y="9525"/>
                  </a:cubicBezTo>
                  <a:lnTo>
                    <a:pt x="5374513" y="8916924"/>
                  </a:lnTo>
                  <a:cubicBezTo>
                    <a:pt x="5374513" y="8922131"/>
                    <a:pt x="5370195" y="8926449"/>
                    <a:pt x="5364988" y="8926449"/>
                  </a:cubicBezTo>
                  <a:lnTo>
                    <a:pt x="9525" y="8926449"/>
                  </a:lnTo>
                  <a:cubicBezTo>
                    <a:pt x="4318" y="8926449"/>
                    <a:pt x="0" y="8922131"/>
                    <a:pt x="0" y="8916924"/>
                  </a:cubicBezTo>
                  <a:lnTo>
                    <a:pt x="0" y="9525"/>
                  </a:lnTo>
                  <a:cubicBezTo>
                    <a:pt x="0" y="4318"/>
                    <a:pt x="4318" y="0"/>
                    <a:pt x="9525" y="0"/>
                  </a:cubicBezTo>
                  <a:moveTo>
                    <a:pt x="9525" y="19050"/>
                  </a:moveTo>
                  <a:lnTo>
                    <a:pt x="9525" y="9525"/>
                  </a:lnTo>
                  <a:lnTo>
                    <a:pt x="19050" y="9525"/>
                  </a:lnTo>
                  <a:lnTo>
                    <a:pt x="19050" y="8916924"/>
                  </a:lnTo>
                  <a:lnTo>
                    <a:pt x="9525" y="8916924"/>
                  </a:lnTo>
                  <a:lnTo>
                    <a:pt x="9525" y="8907399"/>
                  </a:lnTo>
                  <a:lnTo>
                    <a:pt x="5364988" y="8907399"/>
                  </a:lnTo>
                  <a:lnTo>
                    <a:pt x="5364988" y="8916924"/>
                  </a:lnTo>
                  <a:lnTo>
                    <a:pt x="5355463" y="8916924"/>
                  </a:lnTo>
                  <a:lnTo>
                    <a:pt x="5355463" y="9525"/>
                  </a:lnTo>
                  <a:lnTo>
                    <a:pt x="5364988" y="9525"/>
                  </a:lnTo>
                  <a:lnTo>
                    <a:pt x="5364988" y="19050"/>
                  </a:lnTo>
                  <a:lnTo>
                    <a:pt x="9525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1D4AB49E-D537-F2FE-BA89-B840F5F1AC8D}"/>
              </a:ext>
            </a:extLst>
          </p:cNvPr>
          <p:cNvSpPr/>
          <p:nvPr/>
        </p:nvSpPr>
        <p:spPr>
          <a:xfrm>
            <a:off x="173521" y="1340572"/>
            <a:ext cx="565714" cy="565714"/>
          </a:xfrm>
          <a:custGeom>
            <a:avLst/>
            <a:gdLst/>
            <a:ahLst/>
            <a:cxnLst/>
            <a:rect l="l" t="t" r="r" b="b"/>
            <a:pathLst>
              <a:path w="565714" h="565714">
                <a:moveTo>
                  <a:pt x="0" y="0"/>
                </a:moveTo>
                <a:lnTo>
                  <a:pt x="565714" y="0"/>
                </a:lnTo>
                <a:lnTo>
                  <a:pt x="565714" y="565714"/>
                </a:lnTo>
                <a:lnTo>
                  <a:pt x="0" y="5657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F4A354AD-076A-F3BA-92DC-972A210038E4}"/>
              </a:ext>
            </a:extLst>
          </p:cNvPr>
          <p:cNvGrpSpPr/>
          <p:nvPr/>
        </p:nvGrpSpPr>
        <p:grpSpPr>
          <a:xfrm>
            <a:off x="1333738" y="9113970"/>
            <a:ext cx="1778275" cy="745078"/>
            <a:chOff x="0" y="0"/>
            <a:chExt cx="2371034" cy="993437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CCBE3563-7271-B0CE-BB0C-77ABA5E7252C}"/>
                </a:ext>
              </a:extLst>
            </p:cNvPr>
            <p:cNvSpPr/>
            <p:nvPr/>
          </p:nvSpPr>
          <p:spPr>
            <a:xfrm>
              <a:off x="0" y="0"/>
              <a:ext cx="2371090" cy="993394"/>
            </a:xfrm>
            <a:custGeom>
              <a:avLst/>
              <a:gdLst/>
              <a:ahLst/>
              <a:cxnLst/>
              <a:rect l="l" t="t" r="r" b="b"/>
              <a:pathLst>
                <a:path w="2371090" h="993394">
                  <a:moveTo>
                    <a:pt x="0" y="0"/>
                  </a:moveTo>
                  <a:lnTo>
                    <a:pt x="2371090" y="0"/>
                  </a:lnTo>
                  <a:lnTo>
                    <a:pt x="2371090" y="993394"/>
                  </a:lnTo>
                  <a:lnTo>
                    <a:pt x="0" y="9933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453" r="-2451" b="-4"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" name="Freeform 9">
            <a:extLst>
              <a:ext uri="{FF2B5EF4-FFF2-40B4-BE49-F238E27FC236}">
                <a16:creationId xmlns:a16="http://schemas.microsoft.com/office/drawing/2014/main" id="{8EE544B5-3B34-FD8A-A223-8070D8D888E6}"/>
              </a:ext>
            </a:extLst>
          </p:cNvPr>
          <p:cNvSpPr/>
          <p:nvPr/>
        </p:nvSpPr>
        <p:spPr>
          <a:xfrm>
            <a:off x="252375" y="79163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9"/>
                </a:lnTo>
                <a:lnTo>
                  <a:pt x="0" y="3307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492A2829-4F2C-C295-4FE6-729200189BD7}"/>
              </a:ext>
            </a:extLst>
          </p:cNvPr>
          <p:cNvSpPr/>
          <p:nvPr/>
        </p:nvSpPr>
        <p:spPr>
          <a:xfrm>
            <a:off x="251505" y="248081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DA866ADD-DE4F-C08F-A3E3-A1E49BFE8567}"/>
              </a:ext>
            </a:extLst>
          </p:cNvPr>
          <p:cNvSpPr txBox="1"/>
          <p:nvPr/>
        </p:nvSpPr>
        <p:spPr>
          <a:xfrm>
            <a:off x="843960" y="1245329"/>
            <a:ext cx="2486920" cy="766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Society: Activities contributing to the community outside of the CFO Activity Hub</a:t>
            </a:r>
          </a:p>
        </p:txBody>
      </p:sp>
      <p:sp>
        <p:nvSpPr>
          <p:cNvPr id="13" name="Freeform 13" descr="GC_Landscape_RGB">
            <a:extLst>
              <a:ext uri="{FF2B5EF4-FFF2-40B4-BE49-F238E27FC236}">
                <a16:creationId xmlns:a16="http://schemas.microsoft.com/office/drawing/2014/main" id="{1A41165A-EAB6-02C7-6872-0A278F6C1EFD}"/>
              </a:ext>
            </a:extLst>
          </p:cNvPr>
          <p:cNvSpPr/>
          <p:nvPr/>
        </p:nvSpPr>
        <p:spPr>
          <a:xfrm>
            <a:off x="16218700" y="66321"/>
            <a:ext cx="1575975" cy="672086"/>
          </a:xfrm>
          <a:custGeom>
            <a:avLst/>
            <a:gdLst/>
            <a:ahLst/>
            <a:cxnLst/>
            <a:rect l="l" t="t" r="r" b="b"/>
            <a:pathLst>
              <a:path w="1575975" h="672086">
                <a:moveTo>
                  <a:pt x="0" y="0"/>
                </a:moveTo>
                <a:lnTo>
                  <a:pt x="1575975" y="0"/>
                </a:lnTo>
                <a:lnTo>
                  <a:pt x="1575975" y="672085"/>
                </a:lnTo>
                <a:lnTo>
                  <a:pt x="0" y="67208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b="-692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BE6CD6F1-FD0C-5031-40AC-C98F1DA5CAC9}"/>
              </a:ext>
            </a:extLst>
          </p:cNvPr>
          <p:cNvSpPr/>
          <p:nvPr/>
        </p:nvSpPr>
        <p:spPr>
          <a:xfrm>
            <a:off x="6144788" y="2059143"/>
            <a:ext cx="300629" cy="263050"/>
          </a:xfrm>
          <a:custGeom>
            <a:avLst/>
            <a:gdLst/>
            <a:ahLst/>
            <a:cxnLst/>
            <a:rect l="l" t="t" r="r" b="b"/>
            <a:pathLst>
              <a:path w="300629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9D25E124-0DE7-1131-28F8-41D623F55E10}"/>
              </a:ext>
            </a:extLst>
          </p:cNvPr>
          <p:cNvSpPr/>
          <p:nvPr/>
        </p:nvSpPr>
        <p:spPr>
          <a:xfrm>
            <a:off x="8238003" y="2392105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75135A40-0790-01A7-5641-6BB312340E8F}"/>
              </a:ext>
            </a:extLst>
          </p:cNvPr>
          <p:cNvSpPr/>
          <p:nvPr/>
        </p:nvSpPr>
        <p:spPr>
          <a:xfrm>
            <a:off x="12908002" y="6046222"/>
            <a:ext cx="300629" cy="263051"/>
          </a:xfrm>
          <a:custGeom>
            <a:avLst/>
            <a:gdLst/>
            <a:ahLst/>
            <a:cxnLst/>
            <a:rect l="l" t="t" r="r" b="b"/>
            <a:pathLst>
              <a:path w="300629" h="263051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4C791B06-D838-210A-F21C-EBA36ACEB6D3}"/>
              </a:ext>
            </a:extLst>
          </p:cNvPr>
          <p:cNvSpPr/>
          <p:nvPr/>
        </p:nvSpPr>
        <p:spPr>
          <a:xfrm>
            <a:off x="10602899" y="2059143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4" name="Freeform 44">
            <a:extLst>
              <a:ext uri="{FF2B5EF4-FFF2-40B4-BE49-F238E27FC236}">
                <a16:creationId xmlns:a16="http://schemas.microsoft.com/office/drawing/2014/main" id="{CDC25006-6BB7-3822-6B7F-B1AF11A6F66C}"/>
              </a:ext>
            </a:extLst>
          </p:cNvPr>
          <p:cNvSpPr/>
          <p:nvPr/>
        </p:nvSpPr>
        <p:spPr>
          <a:xfrm>
            <a:off x="12954000" y="2182970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5" name="Freeform 45">
            <a:extLst>
              <a:ext uri="{FF2B5EF4-FFF2-40B4-BE49-F238E27FC236}">
                <a16:creationId xmlns:a16="http://schemas.microsoft.com/office/drawing/2014/main" id="{3AC5E999-44CA-43FD-E8FD-E78BAAF5840D}"/>
              </a:ext>
            </a:extLst>
          </p:cNvPr>
          <p:cNvSpPr/>
          <p:nvPr/>
        </p:nvSpPr>
        <p:spPr>
          <a:xfrm>
            <a:off x="10680841" y="5922708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46" name="Freeform 46">
            <a:extLst>
              <a:ext uri="{FF2B5EF4-FFF2-40B4-BE49-F238E27FC236}">
                <a16:creationId xmlns:a16="http://schemas.microsoft.com/office/drawing/2014/main" id="{2AED7215-B055-65B6-4DB2-49BD1A47239E}"/>
              </a:ext>
            </a:extLst>
          </p:cNvPr>
          <p:cNvSpPr/>
          <p:nvPr/>
        </p:nvSpPr>
        <p:spPr>
          <a:xfrm>
            <a:off x="10680841" y="6398556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9" name="Freeform 59" descr="Scribble outline">
            <a:extLst>
              <a:ext uri="{FF2B5EF4-FFF2-40B4-BE49-F238E27FC236}">
                <a16:creationId xmlns:a16="http://schemas.microsoft.com/office/drawing/2014/main" id="{66DE607A-D712-701B-F0E3-FAA6EA082218}"/>
              </a:ext>
            </a:extLst>
          </p:cNvPr>
          <p:cNvSpPr/>
          <p:nvPr/>
        </p:nvSpPr>
        <p:spPr>
          <a:xfrm>
            <a:off x="11476948" y="3771900"/>
            <a:ext cx="799235" cy="799234"/>
          </a:xfrm>
          <a:custGeom>
            <a:avLst/>
            <a:gdLst/>
            <a:ahLst/>
            <a:cxnLst/>
            <a:rect l="l" t="t" r="r" b="b"/>
            <a:pathLst>
              <a:path w="799235" h="799234">
                <a:moveTo>
                  <a:pt x="0" y="0"/>
                </a:moveTo>
                <a:lnTo>
                  <a:pt x="799234" y="0"/>
                </a:lnTo>
                <a:lnTo>
                  <a:pt x="799234" y="799234"/>
                </a:lnTo>
                <a:lnTo>
                  <a:pt x="0" y="799234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64" name="Group 64">
            <a:extLst>
              <a:ext uri="{FF2B5EF4-FFF2-40B4-BE49-F238E27FC236}">
                <a16:creationId xmlns:a16="http://schemas.microsoft.com/office/drawing/2014/main" id="{5742C5D4-5EBF-7E84-26BF-090AAA257C03}"/>
              </a:ext>
            </a:extLst>
          </p:cNvPr>
          <p:cNvGrpSpPr/>
          <p:nvPr/>
        </p:nvGrpSpPr>
        <p:grpSpPr>
          <a:xfrm>
            <a:off x="371361" y="1939488"/>
            <a:ext cx="3722955" cy="7078026"/>
            <a:chOff x="0" y="0"/>
            <a:chExt cx="4963940" cy="9437368"/>
          </a:xfrm>
        </p:grpSpPr>
        <p:sp>
          <p:nvSpPr>
            <p:cNvPr id="65" name="Freeform 65">
              <a:extLst>
                <a:ext uri="{FF2B5EF4-FFF2-40B4-BE49-F238E27FC236}">
                  <a16:creationId xmlns:a16="http://schemas.microsoft.com/office/drawing/2014/main" id="{303415AB-38F0-E115-CB43-667521CCB218}"/>
                </a:ext>
              </a:extLst>
            </p:cNvPr>
            <p:cNvSpPr/>
            <p:nvPr/>
          </p:nvSpPr>
          <p:spPr>
            <a:xfrm>
              <a:off x="0" y="0"/>
              <a:ext cx="4963940" cy="9437368"/>
            </a:xfrm>
            <a:custGeom>
              <a:avLst/>
              <a:gdLst/>
              <a:ahLst/>
              <a:cxnLst/>
              <a:rect l="l" t="t" r="r" b="b"/>
              <a:pathLst>
                <a:path w="4963940" h="9437368">
                  <a:moveTo>
                    <a:pt x="0" y="0"/>
                  </a:moveTo>
                  <a:lnTo>
                    <a:pt x="4963940" y="0"/>
                  </a:lnTo>
                  <a:lnTo>
                    <a:pt x="4963940" y="9437368"/>
                  </a:lnTo>
                  <a:lnTo>
                    <a:pt x="0" y="943736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TextBox 66">
              <a:extLst>
                <a:ext uri="{FF2B5EF4-FFF2-40B4-BE49-F238E27FC236}">
                  <a16:creationId xmlns:a16="http://schemas.microsoft.com/office/drawing/2014/main" id="{9D026DFB-923A-FD4F-5DCB-185A9550C2D6}"/>
                </a:ext>
              </a:extLst>
            </p:cNvPr>
            <p:cNvSpPr txBox="1"/>
            <p:nvPr/>
          </p:nvSpPr>
          <p:spPr>
            <a:xfrm>
              <a:off x="0" y="-76200"/>
              <a:ext cx="4963940" cy="951356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3238"/>
                </a:lnSpc>
              </a:pPr>
              <a:r>
                <a:rPr lang="en-US" sz="2100" u="sng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Information</a:t>
              </a:r>
            </a:p>
            <a:p>
              <a:pPr algn="ctr">
                <a:lnSpc>
                  <a:spcPts val="3238"/>
                </a:lnSpc>
              </a:pPr>
              <a:r>
                <a:rPr lang="en-US" sz="1350" b="1" dirty="0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Address:</a:t>
              </a:r>
            </a:p>
            <a:p>
              <a:pPr algn="ctr">
                <a:lnSpc>
                  <a:spcPts val="3238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 20 Queen Street, Blackpool, FY1 1PD.</a:t>
              </a:r>
            </a:p>
            <a:p>
              <a:pPr algn="ctr">
                <a:lnSpc>
                  <a:spcPts val="1800"/>
                </a:lnSpc>
              </a:pPr>
              <a:r>
                <a:rPr lang="en-US" sz="1350" b="1" dirty="0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 </a:t>
              </a:r>
            </a:p>
            <a:p>
              <a:pPr algn="ctr">
                <a:lnSpc>
                  <a:spcPts val="1800"/>
                </a:lnSpc>
              </a:pPr>
              <a:r>
                <a:rPr lang="en-US" sz="1350" b="1" dirty="0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Contact Information:</a:t>
              </a:r>
            </a:p>
            <a:p>
              <a:pPr algn="ctr">
                <a:lnSpc>
                  <a:spcPts val="1800"/>
                </a:lnSpc>
              </a:pPr>
              <a:r>
                <a:rPr lang="en-GB" sz="1300" dirty="0">
                  <a:solidFill>
                    <a:schemeClr val="bg1"/>
                  </a:solidFill>
                  <a:latin typeface="DM Sans" pitchFamily="2" charset="0"/>
                </a:rPr>
                <a:t>07467296781</a:t>
              </a: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 (Sam)</a:t>
              </a:r>
            </a:p>
            <a:p>
              <a:pPr algn="ctr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07714 916595 (Christine)</a:t>
              </a:r>
            </a:p>
            <a:p>
              <a:pPr algn="just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 </a:t>
              </a:r>
            </a:p>
            <a:p>
              <a:pPr algn="ctr">
                <a:lnSpc>
                  <a:spcPts val="1800"/>
                </a:lnSpc>
              </a:pPr>
              <a:r>
                <a:rPr lang="en-US" sz="1350" b="1" i="1" dirty="0">
                  <a:solidFill>
                    <a:srgbClr val="FFFFFF"/>
                  </a:solidFill>
                  <a:latin typeface="DM Sans Bold Italics"/>
                  <a:ea typeface="DM Sans Bold Italics"/>
                  <a:cs typeface="DM Sans Bold Italics"/>
                  <a:sym typeface="DM Sans Bold Italics"/>
                </a:rPr>
                <a:t>Enrolments are needed to do any of the activities.</a:t>
              </a:r>
            </a:p>
            <a:p>
              <a:pPr algn="just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 </a:t>
              </a:r>
            </a:p>
            <a:p>
              <a:pPr algn="just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Our 1:1 activities include; Housing, Employment, Training, Money Management, Healthcare and Enrolment, or you can book specific 1-1 support session with your support worker.</a:t>
              </a:r>
            </a:p>
            <a:p>
              <a:pPr algn="just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 </a:t>
              </a:r>
            </a:p>
            <a:p>
              <a:pPr algn="just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We will return to our full range of activities when back in the Hub.</a:t>
              </a:r>
            </a:p>
            <a:p>
              <a:pPr algn="just">
                <a:lnSpc>
                  <a:spcPts val="1800"/>
                </a:lnSpc>
              </a:pPr>
              <a:endParaRPr lang="en-US" sz="1350" dirty="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algn="just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Employment activities included Interview Prep, Completing Application Forms or just simply support with Job Searching/Training.</a:t>
              </a:r>
            </a:p>
          </p:txBody>
        </p:sp>
      </p:grpSp>
      <p:sp>
        <p:nvSpPr>
          <p:cNvPr id="76" name="TextBox 76">
            <a:extLst>
              <a:ext uri="{FF2B5EF4-FFF2-40B4-BE49-F238E27FC236}">
                <a16:creationId xmlns:a16="http://schemas.microsoft.com/office/drawing/2014/main" id="{BD84260A-669A-BF6C-724C-71DCD7C6397D}"/>
              </a:ext>
            </a:extLst>
          </p:cNvPr>
          <p:cNvSpPr txBox="1"/>
          <p:nvPr/>
        </p:nvSpPr>
        <p:spPr>
          <a:xfrm>
            <a:off x="812062" y="10045934"/>
            <a:ext cx="2812554" cy="1443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3"/>
              </a:lnSpc>
            </a:pPr>
            <a:r>
              <a:rPr lang="en-US" sz="1021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This programme is delivered by HMPPS CFO</a:t>
            </a:r>
          </a:p>
        </p:txBody>
      </p:sp>
      <p:sp>
        <p:nvSpPr>
          <p:cNvPr id="77" name="TextBox 77">
            <a:extLst>
              <a:ext uri="{FF2B5EF4-FFF2-40B4-BE49-F238E27FC236}">
                <a16:creationId xmlns:a16="http://schemas.microsoft.com/office/drawing/2014/main" id="{BD37E4C1-9D34-6372-6E13-34F1F6A037BC}"/>
              </a:ext>
            </a:extLst>
          </p:cNvPr>
          <p:cNvSpPr txBox="1"/>
          <p:nvPr/>
        </p:nvSpPr>
        <p:spPr>
          <a:xfrm>
            <a:off x="4472440" y="8255"/>
            <a:ext cx="6776938" cy="8190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669"/>
              </a:lnSpc>
            </a:pPr>
            <a:r>
              <a:rPr lang="en-US" sz="4764" b="1" u="sng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OCTOBER  – WEEK 1 </a:t>
            </a:r>
          </a:p>
        </p:txBody>
      </p:sp>
      <p:sp>
        <p:nvSpPr>
          <p:cNvPr id="78" name="TextBox 78">
            <a:extLst>
              <a:ext uri="{FF2B5EF4-FFF2-40B4-BE49-F238E27FC236}">
                <a16:creationId xmlns:a16="http://schemas.microsoft.com/office/drawing/2014/main" id="{DAF75787-7017-A95C-0518-575A824343C0}"/>
              </a:ext>
            </a:extLst>
          </p:cNvPr>
          <p:cNvSpPr txBox="1"/>
          <p:nvPr/>
        </p:nvSpPr>
        <p:spPr>
          <a:xfrm>
            <a:off x="843960" y="130020"/>
            <a:ext cx="2486920" cy="516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Self: Activities that work on the individual</a:t>
            </a:r>
          </a:p>
        </p:txBody>
      </p:sp>
      <p:sp>
        <p:nvSpPr>
          <p:cNvPr id="79" name="TextBox 79">
            <a:extLst>
              <a:ext uri="{FF2B5EF4-FFF2-40B4-BE49-F238E27FC236}">
                <a16:creationId xmlns:a16="http://schemas.microsoft.com/office/drawing/2014/main" id="{F4BEBDB8-8E59-A198-3CBE-AC6C7F04BF2B}"/>
              </a:ext>
            </a:extLst>
          </p:cNvPr>
          <p:cNvSpPr txBox="1"/>
          <p:nvPr/>
        </p:nvSpPr>
        <p:spPr>
          <a:xfrm>
            <a:off x="843960" y="706239"/>
            <a:ext cx="2600955" cy="516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Relationships: Activities that work with peers/families/friends</a:t>
            </a:r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id="{AA3B3EB8-1045-6A94-219A-0CA9F97473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169216" y="138744"/>
            <a:ext cx="1972008" cy="545615"/>
          </a:xfrm>
          <a:prstGeom prst="rect">
            <a:avLst/>
          </a:prstGeom>
        </p:spPr>
      </p:pic>
      <p:pic>
        <p:nvPicPr>
          <p:cNvPr id="68" name="Graphic 67" descr="Home1 with solid fill">
            <a:extLst>
              <a:ext uri="{FF2B5EF4-FFF2-40B4-BE49-F238E27FC236}">
                <a16:creationId xmlns:a16="http://schemas.microsoft.com/office/drawing/2014/main" id="{56159F2C-D67F-4865-5C95-CCE665F968F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696997" y="8272468"/>
            <a:ext cx="745046" cy="745046"/>
          </a:xfrm>
          <a:prstGeom prst="rect">
            <a:avLst/>
          </a:prstGeom>
        </p:spPr>
      </p:pic>
      <p:sp>
        <p:nvSpPr>
          <p:cNvPr id="72" name="Freeform 45">
            <a:extLst>
              <a:ext uri="{FF2B5EF4-FFF2-40B4-BE49-F238E27FC236}">
                <a16:creationId xmlns:a16="http://schemas.microsoft.com/office/drawing/2014/main" id="{C3BAF8A4-A362-7511-187E-E6B832D95F79}"/>
              </a:ext>
            </a:extLst>
          </p:cNvPr>
          <p:cNvSpPr/>
          <p:nvPr/>
        </p:nvSpPr>
        <p:spPr>
          <a:xfrm>
            <a:off x="8230000" y="1991425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pic>
        <p:nvPicPr>
          <p:cNvPr id="14" name="Graphic 13" descr="Right And Left Brain outline">
            <a:extLst>
              <a:ext uri="{FF2B5EF4-FFF2-40B4-BE49-F238E27FC236}">
                <a16:creationId xmlns:a16="http://schemas.microsoft.com/office/drawing/2014/main" id="{9F80F386-DDBD-5D75-76BF-E6D948A665C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361045" y="6204407"/>
            <a:ext cx="914400" cy="914400"/>
          </a:xfrm>
          <a:prstGeom prst="rect">
            <a:avLst/>
          </a:prstGeom>
        </p:spPr>
      </p:pic>
      <p:pic>
        <p:nvPicPr>
          <p:cNvPr id="17" name="Graphic 16" descr="Latte Cup with solid fill">
            <a:extLst>
              <a:ext uri="{FF2B5EF4-FFF2-40B4-BE49-F238E27FC236}">
                <a16:creationId xmlns:a16="http://schemas.microsoft.com/office/drawing/2014/main" id="{18B363D7-96AE-598F-E24E-3DFE060BE53F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460872" y="6267608"/>
            <a:ext cx="740458" cy="740458"/>
          </a:xfrm>
          <a:prstGeom prst="rect">
            <a:avLst/>
          </a:prstGeom>
        </p:spPr>
      </p:pic>
      <p:pic>
        <p:nvPicPr>
          <p:cNvPr id="21" name="Graphic 20" descr="Blackboard outline">
            <a:extLst>
              <a:ext uri="{FF2B5EF4-FFF2-40B4-BE49-F238E27FC236}">
                <a16:creationId xmlns:a16="http://schemas.microsoft.com/office/drawing/2014/main" id="{82F43D99-2ABD-AB77-56C1-2947F0CC74A2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0117678" y="3675771"/>
            <a:ext cx="793952" cy="793952"/>
          </a:xfrm>
          <a:prstGeom prst="rect">
            <a:avLst/>
          </a:prstGeom>
        </p:spPr>
      </p:pic>
      <p:sp>
        <p:nvSpPr>
          <p:cNvPr id="24" name="Freeform 11" descr="Boardroom outline">
            <a:extLst>
              <a:ext uri="{FF2B5EF4-FFF2-40B4-BE49-F238E27FC236}">
                <a16:creationId xmlns:a16="http://schemas.microsoft.com/office/drawing/2014/main" id="{FF175D73-A17A-62D0-F05C-EA27A31F03FE}"/>
              </a:ext>
            </a:extLst>
          </p:cNvPr>
          <p:cNvSpPr/>
          <p:nvPr/>
        </p:nvSpPr>
        <p:spPr>
          <a:xfrm>
            <a:off x="12424592" y="3584166"/>
            <a:ext cx="1000442" cy="920245"/>
          </a:xfrm>
          <a:custGeom>
            <a:avLst/>
            <a:gdLst/>
            <a:ahLst/>
            <a:cxnLst/>
            <a:rect l="l" t="t" r="r" b="b"/>
            <a:pathLst>
              <a:path w="1127366" h="1127365">
                <a:moveTo>
                  <a:pt x="0" y="0"/>
                </a:moveTo>
                <a:lnTo>
                  <a:pt x="1127366" y="0"/>
                </a:lnTo>
                <a:lnTo>
                  <a:pt x="1127366" y="1127366"/>
                </a:lnTo>
                <a:lnTo>
                  <a:pt x="0" y="1127366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5749DC-D6DB-DB4D-E4F7-8852C8B1DB5E}"/>
              </a:ext>
            </a:extLst>
          </p:cNvPr>
          <p:cNvSpPr txBox="1"/>
          <p:nvPr/>
        </p:nvSpPr>
        <p:spPr>
          <a:xfrm>
            <a:off x="546603" y="3401080"/>
            <a:ext cx="3644397" cy="523220"/>
          </a:xfrm>
          <a:prstGeom prst="rect">
            <a:avLst/>
          </a:prstGeom>
          <a:solidFill>
            <a:srgbClr val="34586E"/>
          </a:solidFill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Blackpool Enterprise Centre, Lytham Rd, Blackpool FY4 1EW (temporary location)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5266288-F273-E9C8-8A21-CBC8C65723A8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53445" y="2096627"/>
            <a:ext cx="4361437" cy="6977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32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881146"/>
              </p:ext>
            </p:extLst>
          </p:nvPr>
        </p:nvGraphicFramePr>
        <p:xfrm>
          <a:off x="5063800" y="776210"/>
          <a:ext cx="13025738" cy="9443553"/>
        </p:xfrm>
        <a:graphic>
          <a:graphicData uri="http://schemas.openxmlformats.org/drawingml/2006/table">
            <a:tbl>
              <a:tblPr/>
              <a:tblGrid>
                <a:gridCol w="3044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2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2435">
                  <a:extLst>
                    <a:ext uri="{9D8B030D-6E8A-4147-A177-3AD203B41FA5}">
                      <a16:colId xmlns:a16="http://schemas.microsoft.com/office/drawing/2014/main" val="4119726068"/>
                    </a:ext>
                  </a:extLst>
                </a:gridCol>
                <a:gridCol w="12428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10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59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95967">
                  <a:extLst>
                    <a:ext uri="{9D8B030D-6E8A-4147-A177-3AD203B41FA5}">
                      <a16:colId xmlns:a16="http://schemas.microsoft.com/office/drawing/2014/main" val="26194629"/>
                    </a:ext>
                  </a:extLst>
                </a:gridCol>
              </a:tblGrid>
              <a:tr h="692346">
                <a:tc>
                  <a:txBody>
                    <a:bodyPr/>
                    <a:lstStyle/>
                    <a:p>
                      <a:pPr algn="ctr">
                        <a:lnSpc>
                          <a:spcPts val="2669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6th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7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 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8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 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2nd</a:t>
                      </a:r>
                      <a:endParaRPr lang="en-US" sz="110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9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10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endParaRPr lang="en-US" sz="180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196">
                <a:tc rowSpan="2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Enrolments</a:t>
                      </a: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– 12:00pm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146"/>
                        </a:lnSpc>
                        <a:defRPr/>
                      </a:pPr>
                      <a:endParaRPr lang="en-US" sz="1100" dirty="0"/>
                    </a:p>
                    <a:p>
                      <a:pPr algn="ctr">
                        <a:lnSpc>
                          <a:spcPts val="2146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2146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2146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Media Project</a:t>
                      </a:r>
                    </a:p>
                    <a:p>
                      <a:pPr algn="ctr">
                        <a:lnSpc>
                          <a:spcPts val="2146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10:30am-12:30pm</a:t>
                      </a:r>
                    </a:p>
                    <a:p>
                      <a:pPr algn="ctr">
                        <a:lnSpc>
                          <a:spcPts val="2146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146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146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146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Interview Skills</a:t>
                      </a:r>
                    </a:p>
                    <a:p>
                      <a:pPr algn="ctr">
                        <a:lnSpc>
                          <a:spcPts val="2146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10:00am – 12pm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CBT 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10am-4:00pm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Enrolments</a:t>
                      </a:r>
                      <a:endParaRPr lang="en-US" sz="135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– 12pm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Goal Setting</a:t>
                      </a: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10am–12pm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200" dirty="0"/>
                        <a:t>Enrolments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10:30am–12pm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Digital College</a:t>
                      </a: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10:00am – 12pm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6905"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20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Job Search Session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10am-12:30pm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Arts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&amp;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Crafts Tipp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11am-1pm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400" dirty="0"/>
                        <a:t>Job Club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10am–12pm</a:t>
                      </a:r>
                    </a:p>
                  </a:txBody>
                  <a:tcPr marL="127567" marR="127567" marT="127567" marB="127567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4333"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0" dirty="0">
                          <a:solidFill>
                            <a:srgbClr val="000000"/>
                          </a:solidFill>
                          <a:latin typeface="DM Sans Bold"/>
                          <a:sym typeface="DM Sans Bold"/>
                        </a:rPr>
                        <a:t>Hub Closed</a:t>
                      </a:r>
                      <a:endParaRPr lang="en-US" sz="1350" b="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0" dirty="0">
                          <a:solidFill>
                            <a:srgbClr val="000000"/>
                          </a:solidFill>
                          <a:latin typeface="DM Sans Bold"/>
                          <a:sym typeface="DM Sans Bold"/>
                        </a:rPr>
                        <a:t>12:30pm - 1pm</a:t>
                      </a:r>
                    </a:p>
                    <a:p>
                      <a:pPr algn="ctr">
                        <a:lnSpc>
                          <a:spcPts val="2892"/>
                        </a:lnSpc>
                      </a:pPr>
                      <a:endParaRPr lang="en-US" sz="1350" b="0" dirty="0">
                        <a:solidFill>
                          <a:srgbClr val="000000"/>
                        </a:solidFill>
                        <a:latin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endParaRPr lang="en-US" sz="110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</a:pPr>
                      <a:endParaRPr lang="en-US" sz="135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6470"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Art Therapy</a:t>
                      </a: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1:30pm-3:00pm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Women's only 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Arts &amp; Crafts</a:t>
                      </a:r>
                    </a:p>
                    <a:p>
                      <a:pPr algn="ctr">
                        <a:lnSpc>
                          <a:spcPts val="1889"/>
                        </a:lnSpc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1pm-4pm</a:t>
                      </a: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100" b="1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CV Writing</a:t>
                      </a: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1:00pm – 4:00pm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Money Management </a:t>
                      </a: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1pm-3pm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400" b="1" dirty="0"/>
                        <a:t>Women's Only Afternoon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Brest Cancer Awareness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1:30pm-4pm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National Disability Employment Awareness Quiz</a:t>
                      </a: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1:00pm – 4:00pm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" name="Group 3"/>
          <p:cNvGrpSpPr/>
          <p:nvPr/>
        </p:nvGrpSpPr>
        <p:grpSpPr>
          <a:xfrm>
            <a:off x="343354" y="2264113"/>
            <a:ext cx="4260777" cy="6682810"/>
            <a:chOff x="0" y="0"/>
            <a:chExt cx="5681036" cy="8910414"/>
          </a:xfrm>
        </p:grpSpPr>
        <p:sp>
          <p:nvSpPr>
            <p:cNvPr id="4" name="Freeform 4"/>
            <p:cNvSpPr/>
            <p:nvPr/>
          </p:nvSpPr>
          <p:spPr>
            <a:xfrm>
              <a:off x="9525" y="9525"/>
              <a:ext cx="5662041" cy="8891397"/>
            </a:xfrm>
            <a:custGeom>
              <a:avLst/>
              <a:gdLst/>
              <a:ahLst/>
              <a:cxnLst/>
              <a:rect l="l" t="t" r="r" b="b"/>
              <a:pathLst>
                <a:path w="5662041" h="8891397">
                  <a:moveTo>
                    <a:pt x="0" y="0"/>
                  </a:moveTo>
                  <a:lnTo>
                    <a:pt x="5662041" y="0"/>
                  </a:lnTo>
                  <a:lnTo>
                    <a:pt x="5662041" y="8891397"/>
                  </a:lnTo>
                  <a:lnTo>
                    <a:pt x="0" y="8891397"/>
                  </a:lnTo>
                  <a:close/>
                </a:path>
              </a:pathLst>
            </a:custGeom>
            <a:solidFill>
              <a:srgbClr val="34586E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Freeform 5"/>
            <p:cNvSpPr/>
            <p:nvPr/>
          </p:nvSpPr>
          <p:spPr>
            <a:xfrm>
              <a:off x="0" y="0"/>
              <a:ext cx="5681091" cy="8910447"/>
            </a:xfrm>
            <a:custGeom>
              <a:avLst/>
              <a:gdLst/>
              <a:ahLst/>
              <a:cxnLst/>
              <a:rect l="l" t="t" r="r" b="b"/>
              <a:pathLst>
                <a:path w="5681091" h="8910447">
                  <a:moveTo>
                    <a:pt x="9525" y="0"/>
                  </a:moveTo>
                  <a:lnTo>
                    <a:pt x="5671566" y="0"/>
                  </a:lnTo>
                  <a:cubicBezTo>
                    <a:pt x="5676773" y="0"/>
                    <a:pt x="5681091" y="4318"/>
                    <a:pt x="5681091" y="9525"/>
                  </a:cubicBezTo>
                  <a:lnTo>
                    <a:pt x="5681091" y="8900922"/>
                  </a:lnTo>
                  <a:cubicBezTo>
                    <a:pt x="5681091" y="8906128"/>
                    <a:pt x="5676773" y="8910447"/>
                    <a:pt x="5671566" y="8910447"/>
                  </a:cubicBezTo>
                  <a:lnTo>
                    <a:pt x="9525" y="8910447"/>
                  </a:lnTo>
                  <a:cubicBezTo>
                    <a:pt x="4318" y="8910447"/>
                    <a:pt x="0" y="8906128"/>
                    <a:pt x="0" y="8900922"/>
                  </a:cubicBezTo>
                  <a:lnTo>
                    <a:pt x="0" y="9525"/>
                  </a:lnTo>
                  <a:cubicBezTo>
                    <a:pt x="0" y="4318"/>
                    <a:pt x="4318" y="0"/>
                    <a:pt x="9525" y="0"/>
                  </a:cubicBezTo>
                  <a:moveTo>
                    <a:pt x="9525" y="19050"/>
                  </a:moveTo>
                  <a:lnTo>
                    <a:pt x="9525" y="9525"/>
                  </a:lnTo>
                  <a:lnTo>
                    <a:pt x="19050" y="9525"/>
                  </a:lnTo>
                  <a:lnTo>
                    <a:pt x="19050" y="8900922"/>
                  </a:lnTo>
                  <a:lnTo>
                    <a:pt x="9525" y="8900922"/>
                  </a:lnTo>
                  <a:lnTo>
                    <a:pt x="9525" y="8891397"/>
                  </a:lnTo>
                  <a:lnTo>
                    <a:pt x="5671566" y="8891397"/>
                  </a:lnTo>
                  <a:lnTo>
                    <a:pt x="5671566" y="8900922"/>
                  </a:lnTo>
                  <a:lnTo>
                    <a:pt x="5662041" y="8900922"/>
                  </a:lnTo>
                  <a:lnTo>
                    <a:pt x="5662041" y="9525"/>
                  </a:lnTo>
                  <a:lnTo>
                    <a:pt x="5671566" y="9525"/>
                  </a:lnTo>
                  <a:lnTo>
                    <a:pt x="5671566" y="19050"/>
                  </a:lnTo>
                  <a:lnTo>
                    <a:pt x="9525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Freeform 6"/>
          <p:cNvSpPr/>
          <p:nvPr/>
        </p:nvSpPr>
        <p:spPr>
          <a:xfrm>
            <a:off x="173521" y="1340572"/>
            <a:ext cx="565714" cy="565714"/>
          </a:xfrm>
          <a:custGeom>
            <a:avLst/>
            <a:gdLst/>
            <a:ahLst/>
            <a:cxnLst/>
            <a:rect l="l" t="t" r="r" b="b"/>
            <a:pathLst>
              <a:path w="565714" h="565714">
                <a:moveTo>
                  <a:pt x="0" y="0"/>
                </a:moveTo>
                <a:lnTo>
                  <a:pt x="565714" y="0"/>
                </a:lnTo>
                <a:lnTo>
                  <a:pt x="565714" y="565714"/>
                </a:lnTo>
                <a:lnTo>
                  <a:pt x="0" y="5657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7" name="Group 7"/>
          <p:cNvGrpSpPr/>
          <p:nvPr/>
        </p:nvGrpSpPr>
        <p:grpSpPr>
          <a:xfrm>
            <a:off x="1333738" y="9113970"/>
            <a:ext cx="1778275" cy="745078"/>
            <a:chOff x="0" y="0"/>
            <a:chExt cx="2371034" cy="993437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371090" cy="993394"/>
            </a:xfrm>
            <a:custGeom>
              <a:avLst/>
              <a:gdLst/>
              <a:ahLst/>
              <a:cxnLst/>
              <a:rect l="l" t="t" r="r" b="b"/>
              <a:pathLst>
                <a:path w="2371090" h="993394">
                  <a:moveTo>
                    <a:pt x="0" y="0"/>
                  </a:moveTo>
                  <a:lnTo>
                    <a:pt x="2371090" y="0"/>
                  </a:lnTo>
                  <a:lnTo>
                    <a:pt x="2371090" y="993394"/>
                  </a:lnTo>
                  <a:lnTo>
                    <a:pt x="0" y="9933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453" r="-2451" b="-4"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812062" y="10045934"/>
            <a:ext cx="2812554" cy="1443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3"/>
              </a:lnSpc>
            </a:pPr>
            <a:r>
              <a:rPr lang="en-US" sz="1021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This programme is delivered by HMPPS CFO</a:t>
            </a:r>
          </a:p>
        </p:txBody>
      </p:sp>
      <p:sp>
        <p:nvSpPr>
          <p:cNvPr id="10" name="Freeform 10"/>
          <p:cNvSpPr/>
          <p:nvPr/>
        </p:nvSpPr>
        <p:spPr>
          <a:xfrm>
            <a:off x="252375" y="79163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9"/>
                </a:lnTo>
                <a:lnTo>
                  <a:pt x="0" y="3307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251505" y="248081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TextBox 12"/>
          <p:cNvSpPr txBox="1"/>
          <p:nvPr/>
        </p:nvSpPr>
        <p:spPr>
          <a:xfrm>
            <a:off x="5029388" y="-15859"/>
            <a:ext cx="6776938" cy="8190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669"/>
              </a:lnSpc>
            </a:pPr>
            <a:r>
              <a:rPr lang="en-US" sz="4764" b="1" u="sng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OCTOBER – WEEK 2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843960" y="130020"/>
            <a:ext cx="2486920" cy="516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Self: Activities that work on the individual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843960" y="706239"/>
            <a:ext cx="2600955" cy="516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Relationships: Activities that work with peers/families/friends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43960" y="1245329"/>
            <a:ext cx="2486920" cy="766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Society: Activities contributing to the community outside of the CFO Activity Hub</a:t>
            </a:r>
          </a:p>
        </p:txBody>
      </p:sp>
      <p:sp>
        <p:nvSpPr>
          <p:cNvPr id="18" name="Freeform 18" descr="GC_Landscape_RGB"/>
          <p:cNvSpPr/>
          <p:nvPr/>
        </p:nvSpPr>
        <p:spPr>
          <a:xfrm>
            <a:off x="16243568" y="129939"/>
            <a:ext cx="1575975" cy="672086"/>
          </a:xfrm>
          <a:custGeom>
            <a:avLst/>
            <a:gdLst/>
            <a:ahLst/>
            <a:cxnLst/>
            <a:rect l="l" t="t" r="r" b="b"/>
            <a:pathLst>
              <a:path w="1575975" h="672086">
                <a:moveTo>
                  <a:pt x="0" y="0"/>
                </a:moveTo>
                <a:lnTo>
                  <a:pt x="1575974" y="0"/>
                </a:lnTo>
                <a:lnTo>
                  <a:pt x="1575974" y="672085"/>
                </a:lnTo>
                <a:lnTo>
                  <a:pt x="0" y="67208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b="-692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6" name="Freeform 36"/>
          <p:cNvSpPr/>
          <p:nvPr/>
        </p:nvSpPr>
        <p:spPr>
          <a:xfrm>
            <a:off x="7821343" y="1841815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9" name="Freeform 39"/>
          <p:cNvSpPr/>
          <p:nvPr/>
        </p:nvSpPr>
        <p:spPr>
          <a:xfrm>
            <a:off x="6221665" y="1870338"/>
            <a:ext cx="300628" cy="627424"/>
          </a:xfrm>
          <a:custGeom>
            <a:avLst/>
            <a:gdLst/>
            <a:ahLst/>
            <a:cxnLst/>
            <a:rect l="l" t="t" r="r" b="b"/>
            <a:pathLst>
              <a:path w="300628" h="627424">
                <a:moveTo>
                  <a:pt x="0" y="0"/>
                </a:moveTo>
                <a:lnTo>
                  <a:pt x="300628" y="0"/>
                </a:lnTo>
                <a:lnTo>
                  <a:pt x="300628" y="627424"/>
                </a:lnTo>
                <a:lnTo>
                  <a:pt x="0" y="627424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1" name="Freeform 41"/>
          <p:cNvSpPr/>
          <p:nvPr/>
        </p:nvSpPr>
        <p:spPr>
          <a:xfrm>
            <a:off x="7821343" y="2171128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9"/>
                </a:lnTo>
                <a:lnTo>
                  <a:pt x="0" y="3307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3" name="Freeform 43"/>
          <p:cNvSpPr/>
          <p:nvPr/>
        </p:nvSpPr>
        <p:spPr>
          <a:xfrm>
            <a:off x="9686616" y="1827413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4" name="Freeform 44"/>
          <p:cNvSpPr/>
          <p:nvPr/>
        </p:nvSpPr>
        <p:spPr>
          <a:xfrm>
            <a:off x="11536819" y="2199307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5" name="Freeform 45"/>
          <p:cNvSpPr/>
          <p:nvPr/>
        </p:nvSpPr>
        <p:spPr>
          <a:xfrm>
            <a:off x="11551889" y="1736554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6" name="Freeform 46"/>
          <p:cNvSpPr/>
          <p:nvPr/>
        </p:nvSpPr>
        <p:spPr>
          <a:xfrm>
            <a:off x="11443206" y="2577032"/>
            <a:ext cx="565714" cy="565714"/>
          </a:xfrm>
          <a:custGeom>
            <a:avLst/>
            <a:gdLst/>
            <a:ahLst/>
            <a:cxnLst/>
            <a:rect l="l" t="t" r="r" b="b"/>
            <a:pathLst>
              <a:path w="565714" h="565714">
                <a:moveTo>
                  <a:pt x="0" y="0"/>
                </a:moveTo>
                <a:lnTo>
                  <a:pt x="565714" y="0"/>
                </a:lnTo>
                <a:lnTo>
                  <a:pt x="565714" y="565713"/>
                </a:lnTo>
                <a:lnTo>
                  <a:pt x="0" y="56571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7" name="Freeform 47"/>
          <p:cNvSpPr/>
          <p:nvPr/>
        </p:nvSpPr>
        <p:spPr>
          <a:xfrm>
            <a:off x="13227313" y="1792055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8" name="Freeform 48"/>
          <p:cNvSpPr/>
          <p:nvPr/>
        </p:nvSpPr>
        <p:spPr>
          <a:xfrm>
            <a:off x="13197173" y="2189296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9" name="Freeform 49"/>
          <p:cNvSpPr/>
          <p:nvPr/>
        </p:nvSpPr>
        <p:spPr>
          <a:xfrm>
            <a:off x="15583063" y="1792055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3" name="Freeform 53"/>
          <p:cNvSpPr/>
          <p:nvPr/>
        </p:nvSpPr>
        <p:spPr>
          <a:xfrm>
            <a:off x="16226313" y="1838795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7" name="Freeform 57"/>
          <p:cNvSpPr/>
          <p:nvPr/>
        </p:nvSpPr>
        <p:spPr>
          <a:xfrm>
            <a:off x="13934550" y="6932266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8" name="Freeform 58"/>
          <p:cNvSpPr/>
          <p:nvPr/>
        </p:nvSpPr>
        <p:spPr>
          <a:xfrm>
            <a:off x="13919480" y="728751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3" name="Freeform 63"/>
          <p:cNvSpPr/>
          <p:nvPr/>
        </p:nvSpPr>
        <p:spPr>
          <a:xfrm>
            <a:off x="15474999" y="6938653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4" name="Freeform 64"/>
          <p:cNvSpPr/>
          <p:nvPr/>
        </p:nvSpPr>
        <p:spPr>
          <a:xfrm>
            <a:off x="15444859" y="7240575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5" name="Freeform 65"/>
          <p:cNvSpPr/>
          <p:nvPr/>
        </p:nvSpPr>
        <p:spPr>
          <a:xfrm>
            <a:off x="6606467" y="6750147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6" name="Freeform 66"/>
          <p:cNvSpPr/>
          <p:nvPr/>
        </p:nvSpPr>
        <p:spPr>
          <a:xfrm>
            <a:off x="622421" y="2489881"/>
            <a:ext cx="3804234" cy="7078069"/>
          </a:xfrm>
          <a:custGeom>
            <a:avLst/>
            <a:gdLst/>
            <a:ahLst/>
            <a:cxnLst/>
            <a:rect l="l" t="t" r="r" b="b"/>
            <a:pathLst>
              <a:path w="3804234" h="7078069">
                <a:moveTo>
                  <a:pt x="0" y="0"/>
                </a:moveTo>
                <a:lnTo>
                  <a:pt x="3804234" y="0"/>
                </a:lnTo>
                <a:lnTo>
                  <a:pt x="3804234" y="7078070"/>
                </a:lnTo>
                <a:lnTo>
                  <a:pt x="0" y="7078070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68" name="Freeform 68"/>
          <p:cNvSpPr/>
          <p:nvPr/>
        </p:nvSpPr>
        <p:spPr>
          <a:xfrm>
            <a:off x="15368183" y="3799352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1" name="Freeform 71"/>
          <p:cNvSpPr/>
          <p:nvPr/>
        </p:nvSpPr>
        <p:spPr>
          <a:xfrm>
            <a:off x="17541940" y="1838795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3" name="Freeform 73"/>
          <p:cNvSpPr/>
          <p:nvPr/>
        </p:nvSpPr>
        <p:spPr>
          <a:xfrm>
            <a:off x="17772738" y="6869944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74" name="Freeform 74"/>
          <p:cNvSpPr/>
          <p:nvPr/>
        </p:nvSpPr>
        <p:spPr>
          <a:xfrm>
            <a:off x="6540542" y="7105566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82" name="Picture 81">
            <a:extLst>
              <a:ext uri="{FF2B5EF4-FFF2-40B4-BE49-F238E27FC236}">
                <a16:creationId xmlns:a16="http://schemas.microsoft.com/office/drawing/2014/main" id="{FFE9D320-C0CB-D91D-AB1E-0B08D7F024B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4132278" y="245961"/>
            <a:ext cx="1972008" cy="545615"/>
          </a:xfrm>
          <a:prstGeom prst="rect">
            <a:avLst/>
          </a:prstGeom>
        </p:spPr>
      </p:pic>
      <p:sp>
        <p:nvSpPr>
          <p:cNvPr id="85" name="TextBox 72">
            <a:extLst>
              <a:ext uri="{FF2B5EF4-FFF2-40B4-BE49-F238E27FC236}">
                <a16:creationId xmlns:a16="http://schemas.microsoft.com/office/drawing/2014/main" id="{E8E541E0-2C01-7AD6-BEFA-AF27E4204346}"/>
              </a:ext>
            </a:extLst>
          </p:cNvPr>
          <p:cNvSpPr txBox="1"/>
          <p:nvPr/>
        </p:nvSpPr>
        <p:spPr>
          <a:xfrm>
            <a:off x="7244676" y="6470528"/>
            <a:ext cx="2622099" cy="34839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446"/>
              </a:lnSpc>
            </a:pPr>
            <a:endParaRPr lang="en-US" sz="2461" b="1" dirty="0">
              <a:solidFill>
                <a:srgbClr val="000000"/>
              </a:solidFill>
              <a:latin typeface="DM Sans Bold"/>
              <a:ea typeface="DM Sans Bold"/>
              <a:cs typeface="DM Sans Bold"/>
              <a:sym typeface="DM Sans Bold"/>
            </a:endParaRPr>
          </a:p>
        </p:txBody>
      </p:sp>
      <p:sp>
        <p:nvSpPr>
          <p:cNvPr id="94" name="Freeform 43">
            <a:extLst>
              <a:ext uri="{FF2B5EF4-FFF2-40B4-BE49-F238E27FC236}">
                <a16:creationId xmlns:a16="http://schemas.microsoft.com/office/drawing/2014/main" id="{20976AF9-92B7-7848-B0A6-29D9D99ED867}"/>
              </a:ext>
            </a:extLst>
          </p:cNvPr>
          <p:cNvSpPr/>
          <p:nvPr/>
        </p:nvSpPr>
        <p:spPr>
          <a:xfrm>
            <a:off x="11049000" y="6896100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5" name="Freeform 41">
            <a:extLst>
              <a:ext uri="{FF2B5EF4-FFF2-40B4-BE49-F238E27FC236}">
                <a16:creationId xmlns:a16="http://schemas.microsoft.com/office/drawing/2014/main" id="{D7EDD52E-DC3E-32AB-3F2B-019BD03FC9F0}"/>
              </a:ext>
            </a:extLst>
          </p:cNvPr>
          <p:cNvSpPr/>
          <p:nvPr/>
        </p:nvSpPr>
        <p:spPr>
          <a:xfrm>
            <a:off x="11480232" y="687013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9"/>
                </a:lnTo>
                <a:lnTo>
                  <a:pt x="0" y="3307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7" name="Freeform 16" descr="Boardroom outline">
            <a:extLst>
              <a:ext uri="{FF2B5EF4-FFF2-40B4-BE49-F238E27FC236}">
                <a16:creationId xmlns:a16="http://schemas.microsoft.com/office/drawing/2014/main" id="{A34BB89E-745F-F55C-BFFB-B9115362446A}"/>
              </a:ext>
            </a:extLst>
          </p:cNvPr>
          <p:cNvSpPr/>
          <p:nvPr/>
        </p:nvSpPr>
        <p:spPr>
          <a:xfrm>
            <a:off x="13230134" y="4409261"/>
            <a:ext cx="914401" cy="914401"/>
          </a:xfrm>
          <a:custGeom>
            <a:avLst/>
            <a:gdLst/>
            <a:ahLst/>
            <a:cxnLst/>
            <a:rect l="l" t="t" r="r" b="b"/>
            <a:pathLst>
              <a:path w="1034332" h="1034332">
                <a:moveTo>
                  <a:pt x="0" y="0"/>
                </a:moveTo>
                <a:lnTo>
                  <a:pt x="1034333" y="0"/>
                </a:lnTo>
                <a:lnTo>
                  <a:pt x="1034333" y="1034333"/>
                </a:lnTo>
                <a:lnTo>
                  <a:pt x="0" y="103433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pic>
        <p:nvPicPr>
          <p:cNvPr id="107" name="Graphic 106" descr="Home1 with solid fill">
            <a:extLst>
              <a:ext uri="{FF2B5EF4-FFF2-40B4-BE49-F238E27FC236}">
                <a16:creationId xmlns:a16="http://schemas.microsoft.com/office/drawing/2014/main" id="{5A36F7DE-151A-5884-0CD2-34CC55550C49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4665096" y="9015236"/>
            <a:ext cx="863542" cy="863542"/>
          </a:xfrm>
          <a:prstGeom prst="rect">
            <a:avLst/>
          </a:prstGeom>
        </p:spPr>
      </p:pic>
      <p:sp>
        <p:nvSpPr>
          <p:cNvPr id="110" name="Freeform 38">
            <a:extLst>
              <a:ext uri="{FF2B5EF4-FFF2-40B4-BE49-F238E27FC236}">
                <a16:creationId xmlns:a16="http://schemas.microsoft.com/office/drawing/2014/main" id="{EBB2862E-DB69-6F01-1D81-7935F9141726}"/>
              </a:ext>
            </a:extLst>
          </p:cNvPr>
          <p:cNvSpPr/>
          <p:nvPr/>
        </p:nvSpPr>
        <p:spPr>
          <a:xfrm>
            <a:off x="12547253" y="1805824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22" name="Graphic 21" descr="Group of women with solid fill">
            <a:extLst>
              <a:ext uri="{FF2B5EF4-FFF2-40B4-BE49-F238E27FC236}">
                <a16:creationId xmlns:a16="http://schemas.microsoft.com/office/drawing/2014/main" id="{9C93AB30-BFDB-5891-33E2-0EB9A4214374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8679746" y="6979134"/>
            <a:ext cx="914400" cy="914400"/>
          </a:xfrm>
          <a:prstGeom prst="rect">
            <a:avLst/>
          </a:prstGeom>
        </p:spPr>
      </p:pic>
      <p:pic>
        <p:nvPicPr>
          <p:cNvPr id="31" name="Graphic 30" descr="Right And Left Brain outline">
            <a:extLst>
              <a:ext uri="{FF2B5EF4-FFF2-40B4-BE49-F238E27FC236}">
                <a16:creationId xmlns:a16="http://schemas.microsoft.com/office/drawing/2014/main" id="{4E5882AB-8A54-C215-549A-CB432B192618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2057999" y="4531101"/>
            <a:ext cx="816215" cy="816215"/>
          </a:xfrm>
          <a:prstGeom prst="rect">
            <a:avLst/>
          </a:prstGeom>
        </p:spPr>
      </p:pic>
      <p:pic>
        <p:nvPicPr>
          <p:cNvPr id="17" name="Graphic 16" descr="Palette with solid fill">
            <a:extLst>
              <a:ext uri="{FF2B5EF4-FFF2-40B4-BE49-F238E27FC236}">
                <a16:creationId xmlns:a16="http://schemas.microsoft.com/office/drawing/2014/main" id="{98C6B97A-F923-BC6C-5392-BE82F25AD842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6088932" y="8596390"/>
            <a:ext cx="914400" cy="914400"/>
          </a:xfrm>
          <a:prstGeom prst="rect">
            <a:avLst/>
          </a:prstGeom>
        </p:spPr>
      </p:pic>
      <p:pic>
        <p:nvPicPr>
          <p:cNvPr id="37" name="Graphic 36" descr="Open envelope with solid fill">
            <a:extLst>
              <a:ext uri="{FF2B5EF4-FFF2-40B4-BE49-F238E27FC236}">
                <a16:creationId xmlns:a16="http://schemas.microsoft.com/office/drawing/2014/main" id="{D9892398-3DC2-6A08-A0D8-D98679F63B80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12699194" y="8989807"/>
            <a:ext cx="720362" cy="720362"/>
          </a:xfrm>
          <a:prstGeom prst="rect">
            <a:avLst/>
          </a:prstGeom>
        </p:spPr>
      </p:pic>
      <p:pic>
        <p:nvPicPr>
          <p:cNvPr id="54" name="Graphic 53" descr="Projector screen with solid fill">
            <a:extLst>
              <a:ext uri="{FF2B5EF4-FFF2-40B4-BE49-F238E27FC236}">
                <a16:creationId xmlns:a16="http://schemas.microsoft.com/office/drawing/2014/main" id="{CD7387CE-B7D9-FA52-3C63-1F134691990B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7064834" y="4469728"/>
            <a:ext cx="720362" cy="720362"/>
          </a:xfrm>
          <a:prstGeom prst="rect">
            <a:avLst/>
          </a:prstGeom>
        </p:spPr>
      </p:pic>
      <p:pic>
        <p:nvPicPr>
          <p:cNvPr id="56" name="Graphic 55" descr="Puzzle pieces outline">
            <a:extLst>
              <a:ext uri="{FF2B5EF4-FFF2-40B4-BE49-F238E27FC236}">
                <a16:creationId xmlns:a16="http://schemas.microsoft.com/office/drawing/2014/main" id="{10503FF4-D438-DFA4-12BF-2367319F5DFF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6748160" y="9212178"/>
            <a:ext cx="633348" cy="633348"/>
          </a:xfrm>
          <a:prstGeom prst="rect">
            <a:avLst/>
          </a:prstGeom>
        </p:spPr>
      </p:pic>
      <p:pic>
        <p:nvPicPr>
          <p:cNvPr id="59" name="Graphic 58" descr="Document with solid fill">
            <a:extLst>
              <a:ext uri="{FF2B5EF4-FFF2-40B4-BE49-F238E27FC236}">
                <a16:creationId xmlns:a16="http://schemas.microsoft.com/office/drawing/2014/main" id="{18D0D27B-43A1-44FF-32C7-EE405182EC56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4832222" y="3086302"/>
            <a:ext cx="564864" cy="564864"/>
          </a:xfrm>
          <a:prstGeom prst="rect">
            <a:avLst/>
          </a:prstGeom>
        </p:spPr>
      </p:pic>
      <p:sp>
        <p:nvSpPr>
          <p:cNvPr id="60" name="Freeform 16" descr="Boardroom outline">
            <a:extLst>
              <a:ext uri="{FF2B5EF4-FFF2-40B4-BE49-F238E27FC236}">
                <a16:creationId xmlns:a16="http://schemas.microsoft.com/office/drawing/2014/main" id="{832EC1DB-8D34-BDAE-FBF4-2D343C2B4720}"/>
              </a:ext>
            </a:extLst>
          </p:cNvPr>
          <p:cNvSpPr/>
          <p:nvPr/>
        </p:nvSpPr>
        <p:spPr>
          <a:xfrm>
            <a:off x="6096000" y="4229100"/>
            <a:ext cx="914401" cy="914401"/>
          </a:xfrm>
          <a:custGeom>
            <a:avLst/>
            <a:gdLst/>
            <a:ahLst/>
            <a:cxnLst/>
            <a:rect l="l" t="t" r="r" b="b"/>
            <a:pathLst>
              <a:path w="1034332" h="1034332">
                <a:moveTo>
                  <a:pt x="0" y="0"/>
                </a:moveTo>
                <a:lnTo>
                  <a:pt x="1034333" y="0"/>
                </a:lnTo>
                <a:lnTo>
                  <a:pt x="1034333" y="1034333"/>
                </a:lnTo>
                <a:lnTo>
                  <a:pt x="0" y="103433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pic>
        <p:nvPicPr>
          <p:cNvPr id="70" name="Graphic 69" descr="Presentation with media with solid fill">
            <a:extLst>
              <a:ext uri="{FF2B5EF4-FFF2-40B4-BE49-F238E27FC236}">
                <a16:creationId xmlns:a16="http://schemas.microsoft.com/office/drawing/2014/main" id="{5A9786AF-31D2-4ABA-AAE6-5D17CBEAC683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8679746" y="4392317"/>
            <a:ext cx="751183" cy="751183"/>
          </a:xfrm>
          <a:prstGeom prst="rect">
            <a:avLst/>
          </a:prstGeom>
        </p:spPr>
      </p:pic>
      <p:pic>
        <p:nvPicPr>
          <p:cNvPr id="72" name="Graphic 71" descr="Document with solid fill">
            <a:extLst>
              <a:ext uri="{FF2B5EF4-FFF2-40B4-BE49-F238E27FC236}">
                <a16:creationId xmlns:a16="http://schemas.microsoft.com/office/drawing/2014/main" id="{971525D6-6CC2-B966-967C-961102C696ED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5981706" y="4423391"/>
            <a:ext cx="688719" cy="688719"/>
          </a:xfrm>
          <a:prstGeom prst="rect">
            <a:avLst/>
          </a:prstGeom>
        </p:spPr>
      </p:pic>
      <p:pic>
        <p:nvPicPr>
          <p:cNvPr id="16" name="Graphic 15" descr="Palette with solid fill">
            <a:extLst>
              <a:ext uri="{FF2B5EF4-FFF2-40B4-BE49-F238E27FC236}">
                <a16:creationId xmlns:a16="http://schemas.microsoft.com/office/drawing/2014/main" id="{80C99E4A-2FC6-9616-F644-3105A11BC63A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9562136" y="8747449"/>
            <a:ext cx="914400" cy="914400"/>
          </a:xfrm>
          <a:prstGeom prst="rect">
            <a:avLst/>
          </a:prstGeom>
        </p:spPr>
      </p:pic>
      <p:sp>
        <p:nvSpPr>
          <p:cNvPr id="19" name="Freeform 16" descr="Boardroom outline">
            <a:extLst>
              <a:ext uri="{FF2B5EF4-FFF2-40B4-BE49-F238E27FC236}">
                <a16:creationId xmlns:a16="http://schemas.microsoft.com/office/drawing/2014/main" id="{43ADDD35-E258-A3E0-61B0-1DEEA447C473}"/>
              </a:ext>
            </a:extLst>
          </p:cNvPr>
          <p:cNvSpPr/>
          <p:nvPr/>
        </p:nvSpPr>
        <p:spPr>
          <a:xfrm>
            <a:off x="10515600" y="4229100"/>
            <a:ext cx="914401" cy="914401"/>
          </a:xfrm>
          <a:custGeom>
            <a:avLst/>
            <a:gdLst/>
            <a:ahLst/>
            <a:cxnLst/>
            <a:rect l="l" t="t" r="r" b="b"/>
            <a:pathLst>
              <a:path w="1034332" h="1034332">
                <a:moveTo>
                  <a:pt x="0" y="0"/>
                </a:moveTo>
                <a:lnTo>
                  <a:pt x="1034333" y="0"/>
                </a:lnTo>
                <a:lnTo>
                  <a:pt x="1034333" y="1034333"/>
                </a:lnTo>
                <a:lnTo>
                  <a:pt x="0" y="103433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pic>
        <p:nvPicPr>
          <p:cNvPr id="21" name="Graphic 20" descr="Scribble outline">
            <a:extLst>
              <a:ext uri="{FF2B5EF4-FFF2-40B4-BE49-F238E27FC236}">
                <a16:creationId xmlns:a16="http://schemas.microsoft.com/office/drawing/2014/main" id="{2AC2EF82-EFCD-7340-AF64-4D814AAE6041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14903972" y="4883672"/>
            <a:ext cx="640828" cy="640828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711B713D-8F86-5872-540F-12D1E9FAE1E6}"/>
              </a:ext>
            </a:extLst>
          </p:cNvPr>
          <p:cNvSpPr txBox="1"/>
          <p:nvPr/>
        </p:nvSpPr>
        <p:spPr>
          <a:xfrm>
            <a:off x="775203" y="3401080"/>
            <a:ext cx="3644397" cy="523220"/>
          </a:xfrm>
          <a:prstGeom prst="rect">
            <a:avLst/>
          </a:prstGeom>
          <a:solidFill>
            <a:srgbClr val="34586E"/>
          </a:solidFill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Blackpool Enterprise Centre, Lytham Rd, Blackpool FY4 1EW (temporary location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D0F66C5-E4C0-13C8-E828-57EF9753F167}"/>
              </a:ext>
            </a:extLst>
          </p:cNvPr>
          <p:cNvSpPr txBox="1"/>
          <p:nvPr/>
        </p:nvSpPr>
        <p:spPr>
          <a:xfrm>
            <a:off x="1333737" y="4076700"/>
            <a:ext cx="2539953" cy="661720"/>
          </a:xfrm>
          <a:prstGeom prst="rect">
            <a:avLst/>
          </a:prstGeom>
          <a:solidFill>
            <a:srgbClr val="34586E"/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DM Sans" pitchFamily="2" charset="0"/>
              </a:rPr>
              <a:t>07467296781</a:t>
            </a:r>
            <a:r>
              <a:rPr lang="en-US" sz="1200" dirty="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 (Sam)</a:t>
            </a:r>
          </a:p>
          <a:p>
            <a:r>
              <a:rPr lang="en-US" sz="1200" dirty="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07714 916595 (Christine)</a:t>
            </a:r>
          </a:p>
          <a:p>
            <a:endParaRPr lang="en-GB" sz="1300" dirty="0">
              <a:latin typeface="DM Sans" pitchFamily="2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BC4963B-1DDF-728D-118A-BB156F9DD442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301474" y="2082396"/>
            <a:ext cx="4325420" cy="703157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350092"/>
              </p:ext>
            </p:extLst>
          </p:nvPr>
        </p:nvGraphicFramePr>
        <p:xfrm>
          <a:off x="4817350" y="774487"/>
          <a:ext cx="12894190" cy="9480435"/>
        </p:xfrm>
        <a:graphic>
          <a:graphicData uri="http://schemas.openxmlformats.org/drawingml/2006/table">
            <a:tbl>
              <a:tblPr/>
              <a:tblGrid>
                <a:gridCol w="2074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7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1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79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239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64299"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9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13ᵗʰ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14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8th</a:t>
                      </a:r>
                      <a:endParaRPr lang="en-US" sz="110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15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16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17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7598">
                <a:tc rowSpan="3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Enrolments</a:t>
                      </a: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10:00am-12:00pm</a:t>
                      </a: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Media Project</a:t>
                      </a: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10:30am-12:30pm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  <a:defRPr/>
                      </a:pPr>
                      <a:endParaRPr lang="en-US" sz="11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1-2-1 Support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10:00am-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4:00pm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CBT</a:t>
                      </a: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10am-4pm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i="0" dirty="0">
                          <a:solidFill>
                            <a:srgbClr val="000000"/>
                          </a:solidFill>
                          <a:latin typeface="DM Sans Italics"/>
                          <a:sym typeface="DM Sans Italics"/>
                        </a:rPr>
                        <a:t>Enrolments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10:00am- 12:0pm 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Enrolments</a:t>
                      </a: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934"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Participant Inductions </a:t>
                      </a: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– 11am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50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Drop in session</a:t>
                      </a: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10am-11am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Understanding 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Diversity in Society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10:00am-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12:30pm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87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Mock Interview</a:t>
                      </a:r>
                      <a:endParaRPr lang="en-US" sz="1100" dirty="0"/>
                    </a:p>
                    <a:p>
                      <a:pPr algn="ctr">
                        <a:lnSpc>
                          <a:spcPts val="1687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10am-12pm 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Job Club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&amp;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Job Applications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Participant Inductions</a:t>
                      </a: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– 11am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1251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Understanding 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Diversity in Society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10:00am-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12:30pm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687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Job Interview Prep</a:t>
                      </a:r>
                      <a:endParaRPr lang="en-US" sz="1100"/>
                    </a:p>
                    <a:p>
                      <a:pPr algn="ctr">
                        <a:lnSpc>
                          <a:spcPts val="1687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11pm-12pm 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Job Club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&amp;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Job Applications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Cover Letters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10am-12pm</a:t>
                      </a:r>
                    </a:p>
                  </a:txBody>
                  <a:tcPr marL="127567" marR="127567" marT="127567" marB="127567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6031"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1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 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1"/>
                        </a:lnSpc>
                        <a:defRPr/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 </a:t>
                      </a:r>
                      <a:endParaRPr lang="en-US" sz="110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1pm – 1:30pm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5322">
                <a:tc>
                  <a:txBody>
                    <a:bodyPr/>
                    <a:lstStyle/>
                    <a:p>
                      <a:pPr algn="ctr">
                        <a:lnSpc>
                          <a:spcPts val="2204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Life Skills</a:t>
                      </a:r>
                    </a:p>
                    <a:p>
                      <a:pPr algn="ctr">
                        <a:lnSpc>
                          <a:spcPts val="2204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04"/>
                        </a:lnSpc>
                        <a:defRPr/>
                      </a:pP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b="1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Women's Only 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Interview Skills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– 4PM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204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Cooking on a budget 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to 3pm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CV &amp; Disclosure</a:t>
                      </a: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– 4PM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4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Women Only</a:t>
                      </a:r>
                      <a:endParaRPr lang="en-US" sz="1100" b="1" dirty="0"/>
                    </a:p>
                    <a:p>
                      <a:pPr algn="ctr">
                        <a:lnSpc>
                          <a:spcPts val="2204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Knit &amp; Natter</a:t>
                      </a:r>
                    </a:p>
                    <a:p>
                      <a:pPr algn="ctr">
                        <a:lnSpc>
                          <a:spcPts val="2204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– 4pm</a:t>
                      </a:r>
                    </a:p>
                    <a:p>
                      <a:pPr algn="ctr">
                        <a:lnSpc>
                          <a:spcPts val="2204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Quiz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1:00pm – 4:00pm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3" name="Group 3"/>
          <p:cNvGrpSpPr/>
          <p:nvPr/>
        </p:nvGrpSpPr>
        <p:grpSpPr>
          <a:xfrm>
            <a:off x="445370" y="2254442"/>
            <a:ext cx="4022496" cy="6712004"/>
            <a:chOff x="0" y="0"/>
            <a:chExt cx="5363328" cy="8949338"/>
          </a:xfrm>
        </p:grpSpPr>
        <p:sp>
          <p:nvSpPr>
            <p:cNvPr id="4" name="Freeform 4"/>
            <p:cNvSpPr/>
            <p:nvPr/>
          </p:nvSpPr>
          <p:spPr>
            <a:xfrm>
              <a:off x="9525" y="9525"/>
              <a:ext cx="5344287" cy="8930259"/>
            </a:xfrm>
            <a:custGeom>
              <a:avLst/>
              <a:gdLst/>
              <a:ahLst/>
              <a:cxnLst/>
              <a:rect l="l" t="t" r="r" b="b"/>
              <a:pathLst>
                <a:path w="5344287" h="8930259">
                  <a:moveTo>
                    <a:pt x="0" y="0"/>
                  </a:moveTo>
                  <a:lnTo>
                    <a:pt x="5344287" y="0"/>
                  </a:lnTo>
                  <a:lnTo>
                    <a:pt x="5344287" y="8930259"/>
                  </a:lnTo>
                  <a:lnTo>
                    <a:pt x="0" y="8930259"/>
                  </a:lnTo>
                  <a:close/>
                </a:path>
              </a:pathLst>
            </a:custGeom>
            <a:solidFill>
              <a:srgbClr val="34586E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Freeform 5"/>
            <p:cNvSpPr/>
            <p:nvPr/>
          </p:nvSpPr>
          <p:spPr>
            <a:xfrm>
              <a:off x="0" y="0"/>
              <a:ext cx="5363337" cy="8949309"/>
            </a:xfrm>
            <a:custGeom>
              <a:avLst/>
              <a:gdLst/>
              <a:ahLst/>
              <a:cxnLst/>
              <a:rect l="l" t="t" r="r" b="b"/>
              <a:pathLst>
                <a:path w="5363337" h="8949309">
                  <a:moveTo>
                    <a:pt x="9525" y="0"/>
                  </a:moveTo>
                  <a:lnTo>
                    <a:pt x="5353812" y="0"/>
                  </a:lnTo>
                  <a:cubicBezTo>
                    <a:pt x="5359019" y="0"/>
                    <a:pt x="5363337" y="4318"/>
                    <a:pt x="5363337" y="9525"/>
                  </a:cubicBezTo>
                  <a:lnTo>
                    <a:pt x="5363337" y="8939784"/>
                  </a:lnTo>
                  <a:cubicBezTo>
                    <a:pt x="5363337" y="8944990"/>
                    <a:pt x="5359019" y="8949309"/>
                    <a:pt x="5353812" y="8949309"/>
                  </a:cubicBezTo>
                  <a:lnTo>
                    <a:pt x="9525" y="8949309"/>
                  </a:lnTo>
                  <a:cubicBezTo>
                    <a:pt x="4318" y="8949309"/>
                    <a:pt x="0" y="8944990"/>
                    <a:pt x="0" y="8939784"/>
                  </a:cubicBezTo>
                  <a:lnTo>
                    <a:pt x="0" y="9525"/>
                  </a:lnTo>
                  <a:cubicBezTo>
                    <a:pt x="0" y="4318"/>
                    <a:pt x="4318" y="0"/>
                    <a:pt x="9525" y="0"/>
                  </a:cubicBezTo>
                  <a:moveTo>
                    <a:pt x="9525" y="19050"/>
                  </a:moveTo>
                  <a:lnTo>
                    <a:pt x="9525" y="9525"/>
                  </a:lnTo>
                  <a:lnTo>
                    <a:pt x="19050" y="9525"/>
                  </a:lnTo>
                  <a:lnTo>
                    <a:pt x="19050" y="8939784"/>
                  </a:lnTo>
                  <a:lnTo>
                    <a:pt x="9525" y="8939784"/>
                  </a:lnTo>
                  <a:lnTo>
                    <a:pt x="9525" y="8930259"/>
                  </a:lnTo>
                  <a:lnTo>
                    <a:pt x="5353812" y="8930259"/>
                  </a:lnTo>
                  <a:lnTo>
                    <a:pt x="5353812" y="8939784"/>
                  </a:lnTo>
                  <a:lnTo>
                    <a:pt x="5344287" y="8939784"/>
                  </a:lnTo>
                  <a:lnTo>
                    <a:pt x="5344287" y="9525"/>
                  </a:lnTo>
                  <a:lnTo>
                    <a:pt x="5353812" y="9525"/>
                  </a:lnTo>
                  <a:lnTo>
                    <a:pt x="5353812" y="19050"/>
                  </a:lnTo>
                  <a:lnTo>
                    <a:pt x="9525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Freeform 6"/>
          <p:cNvSpPr/>
          <p:nvPr/>
        </p:nvSpPr>
        <p:spPr>
          <a:xfrm>
            <a:off x="173521" y="1340572"/>
            <a:ext cx="565714" cy="565714"/>
          </a:xfrm>
          <a:custGeom>
            <a:avLst/>
            <a:gdLst/>
            <a:ahLst/>
            <a:cxnLst/>
            <a:rect l="l" t="t" r="r" b="b"/>
            <a:pathLst>
              <a:path w="565714" h="565714">
                <a:moveTo>
                  <a:pt x="0" y="0"/>
                </a:moveTo>
                <a:lnTo>
                  <a:pt x="565714" y="0"/>
                </a:lnTo>
                <a:lnTo>
                  <a:pt x="565714" y="565714"/>
                </a:lnTo>
                <a:lnTo>
                  <a:pt x="0" y="5657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7" name="Group 7"/>
          <p:cNvGrpSpPr/>
          <p:nvPr/>
        </p:nvGrpSpPr>
        <p:grpSpPr>
          <a:xfrm>
            <a:off x="1333738" y="9113970"/>
            <a:ext cx="1778275" cy="745078"/>
            <a:chOff x="0" y="0"/>
            <a:chExt cx="2371034" cy="993437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371090" cy="993394"/>
            </a:xfrm>
            <a:custGeom>
              <a:avLst/>
              <a:gdLst/>
              <a:ahLst/>
              <a:cxnLst/>
              <a:rect l="l" t="t" r="r" b="b"/>
              <a:pathLst>
                <a:path w="2371090" h="993394">
                  <a:moveTo>
                    <a:pt x="0" y="0"/>
                  </a:moveTo>
                  <a:lnTo>
                    <a:pt x="2371090" y="0"/>
                  </a:lnTo>
                  <a:lnTo>
                    <a:pt x="2371090" y="993394"/>
                  </a:lnTo>
                  <a:lnTo>
                    <a:pt x="0" y="9933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453" r="-2451" b="-4"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" name="Freeform 9"/>
          <p:cNvSpPr/>
          <p:nvPr/>
        </p:nvSpPr>
        <p:spPr>
          <a:xfrm>
            <a:off x="252375" y="79163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9"/>
                </a:lnTo>
                <a:lnTo>
                  <a:pt x="0" y="3307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>
            <a:off x="251505" y="248081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 descr="GC_Landscape_RGB"/>
          <p:cNvSpPr/>
          <p:nvPr/>
        </p:nvSpPr>
        <p:spPr>
          <a:xfrm>
            <a:off x="16135565" y="102401"/>
            <a:ext cx="1575975" cy="672086"/>
          </a:xfrm>
          <a:custGeom>
            <a:avLst/>
            <a:gdLst/>
            <a:ahLst/>
            <a:cxnLst/>
            <a:rect l="l" t="t" r="r" b="b"/>
            <a:pathLst>
              <a:path w="1575975" h="672086">
                <a:moveTo>
                  <a:pt x="0" y="0"/>
                </a:moveTo>
                <a:lnTo>
                  <a:pt x="1575975" y="0"/>
                </a:lnTo>
                <a:lnTo>
                  <a:pt x="1575975" y="672086"/>
                </a:lnTo>
                <a:lnTo>
                  <a:pt x="0" y="67208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b="-692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>
            <a:off x="7703806" y="1531015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>
            <a:off x="6462889" y="1557350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>
            <a:off x="8999611" y="6416091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>
            <a:off x="6545502" y="6458294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>
            <a:off x="9039231" y="1523491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3" name="Freeform 33"/>
          <p:cNvSpPr/>
          <p:nvPr/>
        </p:nvSpPr>
        <p:spPr>
          <a:xfrm>
            <a:off x="6019800" y="153613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4" name="Freeform 34"/>
          <p:cNvSpPr/>
          <p:nvPr/>
        </p:nvSpPr>
        <p:spPr>
          <a:xfrm>
            <a:off x="9080492" y="1954546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7" name="Freeform 37"/>
          <p:cNvSpPr/>
          <p:nvPr/>
        </p:nvSpPr>
        <p:spPr>
          <a:xfrm>
            <a:off x="11652345" y="1531015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8" name="Freeform 38"/>
          <p:cNvSpPr/>
          <p:nvPr/>
        </p:nvSpPr>
        <p:spPr>
          <a:xfrm>
            <a:off x="11529956" y="3690703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2" name="Freeform 42"/>
          <p:cNvSpPr/>
          <p:nvPr/>
        </p:nvSpPr>
        <p:spPr>
          <a:xfrm>
            <a:off x="14630400" y="1508079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3" name="Freeform 43"/>
          <p:cNvSpPr/>
          <p:nvPr/>
        </p:nvSpPr>
        <p:spPr>
          <a:xfrm>
            <a:off x="14173200" y="1531015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4" name="Freeform 44"/>
          <p:cNvSpPr/>
          <p:nvPr/>
        </p:nvSpPr>
        <p:spPr>
          <a:xfrm>
            <a:off x="14325600" y="1910786"/>
            <a:ext cx="565714" cy="565714"/>
          </a:xfrm>
          <a:custGeom>
            <a:avLst/>
            <a:gdLst/>
            <a:ahLst/>
            <a:cxnLst/>
            <a:rect l="l" t="t" r="r" b="b"/>
            <a:pathLst>
              <a:path w="565714" h="565714">
                <a:moveTo>
                  <a:pt x="0" y="0"/>
                </a:moveTo>
                <a:lnTo>
                  <a:pt x="565714" y="0"/>
                </a:lnTo>
                <a:lnTo>
                  <a:pt x="565714" y="565714"/>
                </a:lnTo>
                <a:lnTo>
                  <a:pt x="0" y="5657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5" name="Freeform 45"/>
          <p:cNvSpPr/>
          <p:nvPr/>
        </p:nvSpPr>
        <p:spPr>
          <a:xfrm>
            <a:off x="17280391" y="1483532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6" name="Freeform 46"/>
          <p:cNvSpPr/>
          <p:nvPr/>
        </p:nvSpPr>
        <p:spPr>
          <a:xfrm>
            <a:off x="11311512" y="6594635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9" y="0"/>
                </a:lnTo>
                <a:lnTo>
                  <a:pt x="300629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7" name="Freeform 47"/>
          <p:cNvSpPr/>
          <p:nvPr/>
        </p:nvSpPr>
        <p:spPr>
          <a:xfrm>
            <a:off x="11662372" y="6539546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2" name="Freeform 52"/>
          <p:cNvSpPr/>
          <p:nvPr/>
        </p:nvSpPr>
        <p:spPr>
          <a:xfrm>
            <a:off x="14636036" y="6920176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3" name="Freeform 53"/>
          <p:cNvSpPr/>
          <p:nvPr/>
        </p:nvSpPr>
        <p:spPr>
          <a:xfrm>
            <a:off x="14648089" y="6429251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9" y="0"/>
                </a:lnTo>
                <a:lnTo>
                  <a:pt x="330769" y="330767"/>
                </a:lnTo>
                <a:lnTo>
                  <a:pt x="0" y="33076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4" name="Freeform 54"/>
          <p:cNvSpPr/>
          <p:nvPr/>
        </p:nvSpPr>
        <p:spPr>
          <a:xfrm>
            <a:off x="17306974" y="6408020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9" y="0"/>
                </a:lnTo>
                <a:lnTo>
                  <a:pt x="300629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5" name="Freeform 55"/>
          <p:cNvSpPr/>
          <p:nvPr/>
        </p:nvSpPr>
        <p:spPr>
          <a:xfrm>
            <a:off x="17291904" y="6852458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2" name="Freeform 62"/>
          <p:cNvSpPr/>
          <p:nvPr/>
        </p:nvSpPr>
        <p:spPr>
          <a:xfrm>
            <a:off x="575134" y="2071408"/>
            <a:ext cx="3804234" cy="7078069"/>
          </a:xfrm>
          <a:custGeom>
            <a:avLst/>
            <a:gdLst/>
            <a:ahLst/>
            <a:cxnLst/>
            <a:rect l="l" t="t" r="r" b="b"/>
            <a:pathLst>
              <a:path w="3804234" h="7078069">
                <a:moveTo>
                  <a:pt x="0" y="0"/>
                </a:moveTo>
                <a:lnTo>
                  <a:pt x="3804234" y="0"/>
                </a:lnTo>
                <a:lnTo>
                  <a:pt x="3804234" y="7078070"/>
                </a:lnTo>
                <a:lnTo>
                  <a:pt x="0" y="7078070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63" name="Freeform 63"/>
          <p:cNvSpPr/>
          <p:nvPr/>
        </p:nvSpPr>
        <p:spPr>
          <a:xfrm>
            <a:off x="17306974" y="3745454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9" name="TextBox 69"/>
          <p:cNvSpPr txBox="1"/>
          <p:nvPr/>
        </p:nvSpPr>
        <p:spPr>
          <a:xfrm>
            <a:off x="812062" y="10045934"/>
            <a:ext cx="2812554" cy="1443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3"/>
              </a:lnSpc>
            </a:pPr>
            <a:r>
              <a:rPr lang="en-US" sz="1021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This programme is delivered by HMPPS CFO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4878452" y="-5916"/>
            <a:ext cx="6776938" cy="8190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669"/>
              </a:lnSpc>
            </a:pPr>
            <a:r>
              <a:rPr lang="en-US" sz="4764" b="1" u="sng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OCTOBER– WEEK 3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843960" y="130020"/>
            <a:ext cx="2486920" cy="516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Self: Activities that work on the individual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843960" y="706239"/>
            <a:ext cx="2600955" cy="516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Relationships: Activities that work with peers/families/friends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843960" y="1245329"/>
            <a:ext cx="2486920" cy="766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Society: Activities contributing to the community outside of the CFO Activity Hub</a:t>
            </a:r>
          </a:p>
        </p:txBody>
      </p:sp>
      <p:sp>
        <p:nvSpPr>
          <p:cNvPr id="74" name="Freeform 74"/>
          <p:cNvSpPr/>
          <p:nvPr/>
        </p:nvSpPr>
        <p:spPr>
          <a:xfrm>
            <a:off x="11545026" y="3359051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0ED8DF1C-2132-8B75-14E1-F22799E89E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082292" y="142649"/>
            <a:ext cx="1972008" cy="545615"/>
          </a:xfrm>
          <a:prstGeom prst="rect">
            <a:avLst/>
          </a:prstGeom>
        </p:spPr>
      </p:pic>
      <p:sp>
        <p:nvSpPr>
          <p:cNvPr id="92" name="Freeform 11" descr="Boardroom outline">
            <a:extLst>
              <a:ext uri="{FF2B5EF4-FFF2-40B4-BE49-F238E27FC236}">
                <a16:creationId xmlns:a16="http://schemas.microsoft.com/office/drawing/2014/main" id="{935AF7B5-AF50-99FC-5388-AF0CECE15465}"/>
              </a:ext>
            </a:extLst>
          </p:cNvPr>
          <p:cNvSpPr/>
          <p:nvPr/>
        </p:nvSpPr>
        <p:spPr>
          <a:xfrm>
            <a:off x="7563249" y="8492935"/>
            <a:ext cx="1127366" cy="1127365"/>
          </a:xfrm>
          <a:custGeom>
            <a:avLst/>
            <a:gdLst/>
            <a:ahLst/>
            <a:cxnLst/>
            <a:rect l="l" t="t" r="r" b="b"/>
            <a:pathLst>
              <a:path w="1127366" h="1127365">
                <a:moveTo>
                  <a:pt x="0" y="0"/>
                </a:moveTo>
                <a:lnTo>
                  <a:pt x="1127366" y="0"/>
                </a:lnTo>
                <a:lnTo>
                  <a:pt x="1127366" y="1127366"/>
                </a:lnTo>
                <a:lnTo>
                  <a:pt x="0" y="112736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16" name="Graphic 15" descr="Group of women outline">
            <a:extLst>
              <a:ext uri="{FF2B5EF4-FFF2-40B4-BE49-F238E27FC236}">
                <a16:creationId xmlns:a16="http://schemas.microsoft.com/office/drawing/2014/main" id="{C749999B-1A02-E30D-15FD-781CAE39CA7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114110" y="6429251"/>
            <a:ext cx="627009" cy="627009"/>
          </a:xfrm>
          <a:prstGeom prst="rect">
            <a:avLst/>
          </a:prstGeom>
        </p:spPr>
      </p:pic>
      <p:pic>
        <p:nvPicPr>
          <p:cNvPr id="68" name="Graphic 67" descr="Presentation with media with solid fill">
            <a:extLst>
              <a:ext uri="{FF2B5EF4-FFF2-40B4-BE49-F238E27FC236}">
                <a16:creationId xmlns:a16="http://schemas.microsoft.com/office/drawing/2014/main" id="{ECCF22BE-CCF1-E1F8-1B95-28C149A753B7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126079" y="4100374"/>
            <a:ext cx="674581" cy="674581"/>
          </a:xfrm>
          <a:prstGeom prst="rect">
            <a:avLst/>
          </a:prstGeom>
        </p:spPr>
      </p:pic>
      <p:sp>
        <p:nvSpPr>
          <p:cNvPr id="76" name="Freeform 11" descr="Boardroom outline">
            <a:extLst>
              <a:ext uri="{FF2B5EF4-FFF2-40B4-BE49-F238E27FC236}">
                <a16:creationId xmlns:a16="http://schemas.microsoft.com/office/drawing/2014/main" id="{9E97816C-2E3D-582A-BA44-ED6D7AAE360B}"/>
              </a:ext>
            </a:extLst>
          </p:cNvPr>
          <p:cNvSpPr/>
          <p:nvPr/>
        </p:nvSpPr>
        <p:spPr>
          <a:xfrm>
            <a:off x="13175826" y="3924300"/>
            <a:ext cx="997374" cy="1046165"/>
          </a:xfrm>
          <a:custGeom>
            <a:avLst/>
            <a:gdLst/>
            <a:ahLst/>
            <a:cxnLst/>
            <a:rect l="l" t="t" r="r" b="b"/>
            <a:pathLst>
              <a:path w="1127366" h="1127365">
                <a:moveTo>
                  <a:pt x="0" y="0"/>
                </a:moveTo>
                <a:lnTo>
                  <a:pt x="1127366" y="0"/>
                </a:lnTo>
                <a:lnTo>
                  <a:pt x="1127366" y="1127366"/>
                </a:lnTo>
                <a:lnTo>
                  <a:pt x="0" y="112736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83" name="Graphic 82" descr="Blackboard outline">
            <a:extLst>
              <a:ext uri="{FF2B5EF4-FFF2-40B4-BE49-F238E27FC236}">
                <a16:creationId xmlns:a16="http://schemas.microsoft.com/office/drawing/2014/main" id="{6DC6A2D5-C719-35E3-2DA4-F5B04BD25138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0390915" y="4532868"/>
            <a:ext cx="793952" cy="793952"/>
          </a:xfrm>
          <a:prstGeom prst="rect">
            <a:avLst/>
          </a:prstGeom>
        </p:spPr>
      </p:pic>
      <p:pic>
        <p:nvPicPr>
          <p:cNvPr id="95" name="Graphic 94" descr="Alterations &amp; Tailoring with solid fill">
            <a:extLst>
              <a:ext uri="{FF2B5EF4-FFF2-40B4-BE49-F238E27FC236}">
                <a16:creationId xmlns:a16="http://schemas.microsoft.com/office/drawing/2014/main" id="{504B7EAC-D050-A77E-E865-D54517542EA1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3094018" y="8692277"/>
            <a:ext cx="914400" cy="914400"/>
          </a:xfrm>
          <a:prstGeom prst="rect">
            <a:avLst/>
          </a:prstGeom>
        </p:spPr>
      </p:pic>
      <p:pic>
        <p:nvPicPr>
          <p:cNvPr id="98" name="Graphic 97" descr="Document with solid fill">
            <a:extLst>
              <a:ext uri="{FF2B5EF4-FFF2-40B4-BE49-F238E27FC236}">
                <a16:creationId xmlns:a16="http://schemas.microsoft.com/office/drawing/2014/main" id="{97ADB047-860B-8B5C-FA2E-3233314A7738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6135565" y="4698377"/>
            <a:ext cx="621756" cy="621756"/>
          </a:xfrm>
          <a:prstGeom prst="rect">
            <a:avLst/>
          </a:prstGeom>
        </p:spPr>
      </p:pic>
      <p:sp>
        <p:nvSpPr>
          <p:cNvPr id="99" name="Freeform 11" descr="Boardroom outline">
            <a:extLst>
              <a:ext uri="{FF2B5EF4-FFF2-40B4-BE49-F238E27FC236}">
                <a16:creationId xmlns:a16="http://schemas.microsoft.com/office/drawing/2014/main" id="{AF1FE454-C511-A8B6-E0AA-FE782DB2EAA7}"/>
              </a:ext>
            </a:extLst>
          </p:cNvPr>
          <p:cNvSpPr/>
          <p:nvPr/>
        </p:nvSpPr>
        <p:spPr>
          <a:xfrm>
            <a:off x="15880171" y="2516709"/>
            <a:ext cx="1000442" cy="920245"/>
          </a:xfrm>
          <a:custGeom>
            <a:avLst/>
            <a:gdLst/>
            <a:ahLst/>
            <a:cxnLst/>
            <a:rect l="l" t="t" r="r" b="b"/>
            <a:pathLst>
              <a:path w="1127366" h="1127365">
                <a:moveTo>
                  <a:pt x="0" y="0"/>
                </a:moveTo>
                <a:lnTo>
                  <a:pt x="1127366" y="0"/>
                </a:lnTo>
                <a:lnTo>
                  <a:pt x="1127366" y="1127366"/>
                </a:lnTo>
                <a:lnTo>
                  <a:pt x="0" y="112736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12" name="Graphic 11" descr="Right And Left Brain with solid fill">
            <a:extLst>
              <a:ext uri="{FF2B5EF4-FFF2-40B4-BE49-F238E27FC236}">
                <a16:creationId xmlns:a16="http://schemas.microsoft.com/office/drawing/2014/main" id="{B08B6E3A-E159-20BD-A7CD-8B28D93F0C58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10462858" y="2612138"/>
            <a:ext cx="623315" cy="623315"/>
          </a:xfrm>
          <a:prstGeom prst="rect">
            <a:avLst/>
          </a:prstGeom>
        </p:spPr>
      </p:pic>
      <p:pic>
        <p:nvPicPr>
          <p:cNvPr id="15" name="Graphic 14" descr="Puzzle pieces with solid fill">
            <a:extLst>
              <a:ext uri="{FF2B5EF4-FFF2-40B4-BE49-F238E27FC236}">
                <a16:creationId xmlns:a16="http://schemas.microsoft.com/office/drawing/2014/main" id="{58B7BBAB-B055-3F48-B7A7-94B94858F970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5966213" y="8914382"/>
            <a:ext cx="914400" cy="914400"/>
          </a:xfrm>
          <a:prstGeom prst="rect">
            <a:avLst/>
          </a:prstGeom>
        </p:spPr>
      </p:pic>
      <p:pic>
        <p:nvPicPr>
          <p:cNvPr id="17" name="Graphic 16" descr="Open hand outline">
            <a:extLst>
              <a:ext uri="{FF2B5EF4-FFF2-40B4-BE49-F238E27FC236}">
                <a16:creationId xmlns:a16="http://schemas.microsoft.com/office/drawing/2014/main" id="{F986D49A-4755-F020-D2E5-CA4FBFE151C4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8304190" y="4059525"/>
            <a:ext cx="914400" cy="914400"/>
          </a:xfrm>
          <a:prstGeom prst="rect">
            <a:avLst/>
          </a:prstGeom>
        </p:spPr>
      </p:pic>
      <p:sp>
        <p:nvSpPr>
          <p:cNvPr id="18" name="Freeform 58" descr="Sprouting Seed outline">
            <a:extLst>
              <a:ext uri="{FF2B5EF4-FFF2-40B4-BE49-F238E27FC236}">
                <a16:creationId xmlns:a16="http://schemas.microsoft.com/office/drawing/2014/main" id="{B51F7498-80CE-12ED-8D00-ADCC6AE70AE2}"/>
              </a:ext>
            </a:extLst>
          </p:cNvPr>
          <p:cNvSpPr/>
          <p:nvPr/>
        </p:nvSpPr>
        <p:spPr>
          <a:xfrm>
            <a:off x="5328697" y="8521296"/>
            <a:ext cx="995872" cy="859197"/>
          </a:xfrm>
          <a:custGeom>
            <a:avLst/>
            <a:gdLst/>
            <a:ahLst/>
            <a:cxnLst/>
            <a:rect l="l" t="t" r="r" b="b"/>
            <a:pathLst>
              <a:path w="633849" h="633849">
                <a:moveTo>
                  <a:pt x="0" y="0"/>
                </a:moveTo>
                <a:lnTo>
                  <a:pt x="633849" y="0"/>
                </a:lnTo>
                <a:lnTo>
                  <a:pt x="633849" y="633849"/>
                </a:lnTo>
                <a:lnTo>
                  <a:pt x="0" y="633849"/>
                </a:lnTo>
                <a:lnTo>
                  <a:pt x="0" y="0"/>
                </a:lnTo>
                <a:close/>
              </a:path>
            </a:pathLst>
          </a:custGeom>
          <a:blipFill>
            <a:blip r:embed="rId31">
              <a:extLst>
                <a:ext uri="{96DAC541-7B7A-43D3-8B79-37D633B846F1}">
                  <asvg:svgBlip xmlns:asvg="http://schemas.microsoft.com/office/drawing/2016/SVG/main" r:embed="rId3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 descr="Boardroom outline">
            <a:extLst>
              <a:ext uri="{FF2B5EF4-FFF2-40B4-BE49-F238E27FC236}">
                <a16:creationId xmlns:a16="http://schemas.microsoft.com/office/drawing/2014/main" id="{573B158F-611C-D044-9336-8AE0D1F5BC9E}"/>
              </a:ext>
            </a:extLst>
          </p:cNvPr>
          <p:cNvSpPr/>
          <p:nvPr/>
        </p:nvSpPr>
        <p:spPr>
          <a:xfrm>
            <a:off x="5410200" y="3924300"/>
            <a:ext cx="997374" cy="1046165"/>
          </a:xfrm>
          <a:custGeom>
            <a:avLst/>
            <a:gdLst/>
            <a:ahLst/>
            <a:cxnLst/>
            <a:rect l="l" t="t" r="r" b="b"/>
            <a:pathLst>
              <a:path w="1127366" h="1127365">
                <a:moveTo>
                  <a:pt x="0" y="0"/>
                </a:moveTo>
                <a:lnTo>
                  <a:pt x="1127366" y="0"/>
                </a:lnTo>
                <a:lnTo>
                  <a:pt x="1127366" y="1127366"/>
                </a:lnTo>
                <a:lnTo>
                  <a:pt x="0" y="1127366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14" name="Graphic 13" descr="Document with solid fill">
            <a:extLst>
              <a:ext uri="{FF2B5EF4-FFF2-40B4-BE49-F238E27FC236}">
                <a16:creationId xmlns:a16="http://schemas.microsoft.com/office/drawing/2014/main" id="{88749FF3-2644-6184-4125-FF334BAEA195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515600" y="8801100"/>
            <a:ext cx="621756" cy="621756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D9AFDD8-359A-8072-E7F7-F6704549EC3C}"/>
              </a:ext>
            </a:extLst>
          </p:cNvPr>
          <p:cNvSpPr txBox="1"/>
          <p:nvPr/>
        </p:nvSpPr>
        <p:spPr>
          <a:xfrm>
            <a:off x="546603" y="3401080"/>
            <a:ext cx="3644397" cy="492443"/>
          </a:xfrm>
          <a:prstGeom prst="rect">
            <a:avLst/>
          </a:prstGeom>
          <a:solidFill>
            <a:srgbClr val="34586E"/>
          </a:solidFill>
        </p:spPr>
        <p:txBody>
          <a:bodyPr wrap="square" rtlCol="0">
            <a:spAutoFit/>
          </a:bodyPr>
          <a:lstStyle/>
          <a:p>
            <a:r>
              <a:rPr lang="en-GB" sz="1300" dirty="0">
                <a:solidFill>
                  <a:schemeClr val="bg1"/>
                </a:solidFill>
              </a:rPr>
              <a:t>Blackpool Enterprise Centre, Lytham Rd, Blackpool FY4 1EW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49ADD58-F654-E5A0-5BD4-9F0598EA781A}"/>
              </a:ext>
            </a:extLst>
          </p:cNvPr>
          <p:cNvSpPr txBox="1"/>
          <p:nvPr/>
        </p:nvSpPr>
        <p:spPr>
          <a:xfrm>
            <a:off x="1333737" y="4176980"/>
            <a:ext cx="2539953" cy="661720"/>
          </a:xfrm>
          <a:prstGeom prst="rect">
            <a:avLst/>
          </a:prstGeom>
          <a:solidFill>
            <a:srgbClr val="34586E"/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DM Sans" pitchFamily="2" charset="0"/>
              </a:rPr>
              <a:t>07467296781</a:t>
            </a:r>
            <a:r>
              <a:rPr lang="en-US" sz="1200" dirty="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 (Sam)</a:t>
            </a:r>
          </a:p>
          <a:p>
            <a:r>
              <a:rPr lang="en-US" sz="1200" dirty="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07714 916595 (Christine</a:t>
            </a:r>
          </a:p>
          <a:p>
            <a:endParaRPr lang="en-GB" sz="1300" dirty="0">
              <a:latin typeface="DM Sans" pitchFamily="2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FFC6B6E-ADFE-D131-38B8-3315DBBEAD28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206315" y="2261586"/>
            <a:ext cx="4390657" cy="671198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933768"/>
              </p:ext>
            </p:extLst>
          </p:nvPr>
        </p:nvGraphicFramePr>
        <p:xfrm>
          <a:off x="4847834" y="964868"/>
          <a:ext cx="13187791" cy="8946828"/>
        </p:xfrm>
        <a:graphic>
          <a:graphicData uri="http://schemas.openxmlformats.org/drawingml/2006/table">
            <a:tbl>
              <a:tblPr/>
              <a:tblGrid>
                <a:gridCol w="2300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3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6354">
                  <a:extLst>
                    <a:ext uri="{9D8B030D-6E8A-4147-A177-3AD203B41FA5}">
                      <a16:colId xmlns:a16="http://schemas.microsoft.com/office/drawing/2014/main" val="3750193752"/>
                    </a:ext>
                  </a:extLst>
                </a:gridCol>
                <a:gridCol w="23298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484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281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88666"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9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20</a:t>
                      </a:r>
                      <a:r>
                        <a:rPr lang="en-US" sz="195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95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21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st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 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22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nd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23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rd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24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18th</a:t>
                      </a:r>
                      <a:endParaRPr lang="en-US" sz="110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6792"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Enrolments</a:t>
                      </a: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10am-12pm 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Media Project 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10:30am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12:30pm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CBT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10am-4pm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Neurodiversity Job Club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10:00am – 12:00pm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3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1673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1673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1673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Digital College</a:t>
                      </a:r>
                    </a:p>
                    <a:p>
                      <a:pPr algn="ctr">
                        <a:lnSpc>
                          <a:spcPts val="1673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673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 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1-to-1 Support</a:t>
                      </a: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10am-12pm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Goal Setting</a:t>
                      </a: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10am-12pm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6750"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1"/>
                        </a:lnSpc>
                        <a:defRPr/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Hub Closed</a:t>
                      </a:r>
                      <a:endParaRPr lang="en-US" sz="1100" b="1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12:30pm – 1:00pm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2689"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Diwali</a:t>
                      </a:r>
                      <a:endParaRPr lang="en-US" sz="1100" dirty="0"/>
                    </a:p>
                    <a:p>
                      <a:pPr algn="ctr">
                        <a:lnSpc>
                          <a:spcPts val="2204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1889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400" b="1" dirty="0"/>
                        <a:t>Women's Only Afternoon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Arts &amp; Crafts</a:t>
                      </a:r>
                    </a:p>
                    <a:p>
                      <a:pPr algn="ctr">
                        <a:lnSpc>
                          <a:spcPts val="2204"/>
                        </a:lnSpc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- 4pm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400" b="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400" b="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CV Session</a:t>
                      </a: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1:00pm-4pm</a:t>
                      </a:r>
                      <a:endParaRPr lang="en-US" sz="1100"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Women Only</a:t>
                      </a:r>
                      <a:endParaRPr lang="en-US" sz="1100" b="1" dirty="0"/>
                    </a:p>
                    <a:p>
                      <a:pPr algn="ctr">
                        <a:lnSpc>
                          <a:spcPts val="2204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CV Writing</a:t>
                      </a:r>
                    </a:p>
                    <a:p>
                      <a:pPr algn="ctr">
                        <a:lnSpc>
                          <a:spcPts val="2204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– 3pm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714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1714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1714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1714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1714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Quiz</a:t>
                      </a:r>
                      <a:endParaRPr lang="en-US" sz="1100" dirty="0"/>
                    </a:p>
                    <a:p>
                      <a:pPr algn="ctr">
                        <a:lnSpc>
                          <a:spcPts val="1714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1pm-4pm </a:t>
                      </a: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3" name="Group 3"/>
          <p:cNvGrpSpPr/>
          <p:nvPr/>
        </p:nvGrpSpPr>
        <p:grpSpPr>
          <a:xfrm>
            <a:off x="358102" y="2234611"/>
            <a:ext cx="4093234" cy="6763104"/>
            <a:chOff x="0" y="0"/>
            <a:chExt cx="5457646" cy="9017472"/>
          </a:xfrm>
        </p:grpSpPr>
        <p:sp>
          <p:nvSpPr>
            <p:cNvPr id="4" name="Freeform 4"/>
            <p:cNvSpPr/>
            <p:nvPr/>
          </p:nvSpPr>
          <p:spPr>
            <a:xfrm>
              <a:off x="9525" y="9525"/>
              <a:ext cx="5438648" cy="8998458"/>
            </a:xfrm>
            <a:custGeom>
              <a:avLst/>
              <a:gdLst/>
              <a:ahLst/>
              <a:cxnLst/>
              <a:rect l="l" t="t" r="r" b="b"/>
              <a:pathLst>
                <a:path w="5438648" h="8998458">
                  <a:moveTo>
                    <a:pt x="0" y="0"/>
                  </a:moveTo>
                  <a:lnTo>
                    <a:pt x="5438648" y="0"/>
                  </a:lnTo>
                  <a:lnTo>
                    <a:pt x="5438648" y="8998458"/>
                  </a:lnTo>
                  <a:lnTo>
                    <a:pt x="0" y="8998458"/>
                  </a:lnTo>
                  <a:close/>
                </a:path>
              </a:pathLst>
            </a:custGeom>
            <a:solidFill>
              <a:srgbClr val="34586E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Freeform 5"/>
            <p:cNvSpPr/>
            <p:nvPr/>
          </p:nvSpPr>
          <p:spPr>
            <a:xfrm>
              <a:off x="0" y="0"/>
              <a:ext cx="5457698" cy="9017508"/>
            </a:xfrm>
            <a:custGeom>
              <a:avLst/>
              <a:gdLst/>
              <a:ahLst/>
              <a:cxnLst/>
              <a:rect l="l" t="t" r="r" b="b"/>
              <a:pathLst>
                <a:path w="5457698" h="9017508">
                  <a:moveTo>
                    <a:pt x="9525" y="0"/>
                  </a:moveTo>
                  <a:lnTo>
                    <a:pt x="5448173" y="0"/>
                  </a:lnTo>
                  <a:cubicBezTo>
                    <a:pt x="5453380" y="0"/>
                    <a:pt x="5457698" y="4318"/>
                    <a:pt x="5457698" y="9525"/>
                  </a:cubicBezTo>
                  <a:lnTo>
                    <a:pt x="5457698" y="9007983"/>
                  </a:lnTo>
                  <a:cubicBezTo>
                    <a:pt x="5457698" y="9013189"/>
                    <a:pt x="5453380" y="9017508"/>
                    <a:pt x="5448173" y="9017508"/>
                  </a:cubicBezTo>
                  <a:lnTo>
                    <a:pt x="9525" y="9017508"/>
                  </a:lnTo>
                  <a:cubicBezTo>
                    <a:pt x="4318" y="9017508"/>
                    <a:pt x="0" y="9013189"/>
                    <a:pt x="0" y="9007983"/>
                  </a:cubicBezTo>
                  <a:lnTo>
                    <a:pt x="0" y="9525"/>
                  </a:lnTo>
                  <a:cubicBezTo>
                    <a:pt x="0" y="4318"/>
                    <a:pt x="4318" y="0"/>
                    <a:pt x="9525" y="0"/>
                  </a:cubicBezTo>
                  <a:moveTo>
                    <a:pt x="9525" y="19050"/>
                  </a:moveTo>
                  <a:lnTo>
                    <a:pt x="9525" y="9525"/>
                  </a:lnTo>
                  <a:lnTo>
                    <a:pt x="19050" y="9525"/>
                  </a:lnTo>
                  <a:lnTo>
                    <a:pt x="19050" y="9007983"/>
                  </a:lnTo>
                  <a:lnTo>
                    <a:pt x="9525" y="9007983"/>
                  </a:lnTo>
                  <a:lnTo>
                    <a:pt x="9525" y="8998458"/>
                  </a:lnTo>
                  <a:lnTo>
                    <a:pt x="5448173" y="8998458"/>
                  </a:lnTo>
                  <a:lnTo>
                    <a:pt x="5448173" y="9007983"/>
                  </a:lnTo>
                  <a:lnTo>
                    <a:pt x="5438648" y="9007983"/>
                  </a:lnTo>
                  <a:lnTo>
                    <a:pt x="5438648" y="9525"/>
                  </a:lnTo>
                  <a:lnTo>
                    <a:pt x="5448173" y="9525"/>
                  </a:lnTo>
                  <a:lnTo>
                    <a:pt x="5448173" y="19050"/>
                  </a:lnTo>
                  <a:lnTo>
                    <a:pt x="9525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Freeform 6"/>
          <p:cNvSpPr/>
          <p:nvPr/>
        </p:nvSpPr>
        <p:spPr>
          <a:xfrm>
            <a:off x="173521" y="1340572"/>
            <a:ext cx="565714" cy="565714"/>
          </a:xfrm>
          <a:custGeom>
            <a:avLst/>
            <a:gdLst/>
            <a:ahLst/>
            <a:cxnLst/>
            <a:rect l="l" t="t" r="r" b="b"/>
            <a:pathLst>
              <a:path w="565714" h="565714">
                <a:moveTo>
                  <a:pt x="0" y="0"/>
                </a:moveTo>
                <a:lnTo>
                  <a:pt x="565714" y="0"/>
                </a:lnTo>
                <a:lnTo>
                  <a:pt x="565714" y="565714"/>
                </a:lnTo>
                <a:lnTo>
                  <a:pt x="0" y="5657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7" name="Group 7"/>
          <p:cNvGrpSpPr/>
          <p:nvPr/>
        </p:nvGrpSpPr>
        <p:grpSpPr>
          <a:xfrm>
            <a:off x="1333738" y="9113970"/>
            <a:ext cx="1778275" cy="745078"/>
            <a:chOff x="0" y="0"/>
            <a:chExt cx="2371034" cy="993437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371090" cy="993394"/>
            </a:xfrm>
            <a:custGeom>
              <a:avLst/>
              <a:gdLst/>
              <a:ahLst/>
              <a:cxnLst/>
              <a:rect l="l" t="t" r="r" b="b"/>
              <a:pathLst>
                <a:path w="2371090" h="993394">
                  <a:moveTo>
                    <a:pt x="0" y="0"/>
                  </a:moveTo>
                  <a:lnTo>
                    <a:pt x="2371090" y="0"/>
                  </a:lnTo>
                  <a:lnTo>
                    <a:pt x="2371090" y="993394"/>
                  </a:lnTo>
                  <a:lnTo>
                    <a:pt x="0" y="9933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453" r="-2451" b="-4"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" name="Freeform 9"/>
          <p:cNvSpPr/>
          <p:nvPr/>
        </p:nvSpPr>
        <p:spPr>
          <a:xfrm>
            <a:off x="252375" y="79163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9"/>
                </a:lnTo>
                <a:lnTo>
                  <a:pt x="0" y="3307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>
            <a:off x="251505" y="248081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 descr="GC_Landscape_RGB"/>
          <p:cNvSpPr/>
          <p:nvPr/>
        </p:nvSpPr>
        <p:spPr>
          <a:xfrm>
            <a:off x="16265053" y="123006"/>
            <a:ext cx="1575975" cy="672086"/>
          </a:xfrm>
          <a:custGeom>
            <a:avLst/>
            <a:gdLst/>
            <a:ahLst/>
            <a:cxnLst/>
            <a:rect l="l" t="t" r="r" b="b"/>
            <a:pathLst>
              <a:path w="1575975" h="672086">
                <a:moveTo>
                  <a:pt x="0" y="0"/>
                </a:moveTo>
                <a:lnTo>
                  <a:pt x="1575975" y="0"/>
                </a:lnTo>
                <a:lnTo>
                  <a:pt x="1575975" y="672086"/>
                </a:lnTo>
                <a:lnTo>
                  <a:pt x="0" y="67208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b="-692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>
            <a:off x="6675397" y="1758142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9" y="0"/>
                </a:lnTo>
                <a:lnTo>
                  <a:pt x="300629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>
            <a:off x="6683112" y="6091055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>
            <a:off x="9316893" y="1691798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>
            <a:off x="6663413" y="2143875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>
            <a:off x="9331963" y="2046209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3" name="Freeform 33"/>
          <p:cNvSpPr/>
          <p:nvPr/>
        </p:nvSpPr>
        <p:spPr>
          <a:xfrm>
            <a:off x="10666836" y="1691798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4" name="Freeform 34"/>
          <p:cNvSpPr/>
          <p:nvPr/>
        </p:nvSpPr>
        <p:spPr>
          <a:xfrm>
            <a:off x="10359962" y="1725656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5" name="Freeform 35"/>
          <p:cNvSpPr/>
          <p:nvPr/>
        </p:nvSpPr>
        <p:spPr>
          <a:xfrm>
            <a:off x="12016779" y="2131832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6" name="Freeform 36"/>
          <p:cNvSpPr/>
          <p:nvPr/>
        </p:nvSpPr>
        <p:spPr>
          <a:xfrm>
            <a:off x="12016779" y="1715440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9"/>
                </a:lnTo>
                <a:lnTo>
                  <a:pt x="0" y="3307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9" name="Freeform 39"/>
          <p:cNvSpPr/>
          <p:nvPr/>
        </p:nvSpPr>
        <p:spPr>
          <a:xfrm>
            <a:off x="14235643" y="1715440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0" name="Freeform 40"/>
          <p:cNvSpPr/>
          <p:nvPr/>
        </p:nvSpPr>
        <p:spPr>
          <a:xfrm>
            <a:off x="14205503" y="2064114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1" name="Freeform 41"/>
          <p:cNvSpPr/>
          <p:nvPr/>
        </p:nvSpPr>
        <p:spPr>
          <a:xfrm>
            <a:off x="13722721" y="1606811"/>
            <a:ext cx="565714" cy="565714"/>
          </a:xfrm>
          <a:custGeom>
            <a:avLst/>
            <a:gdLst/>
            <a:ahLst/>
            <a:cxnLst/>
            <a:rect l="l" t="t" r="r" b="b"/>
            <a:pathLst>
              <a:path w="565714" h="565714">
                <a:moveTo>
                  <a:pt x="0" y="0"/>
                </a:moveTo>
                <a:lnTo>
                  <a:pt x="565713" y="0"/>
                </a:lnTo>
                <a:lnTo>
                  <a:pt x="565713" y="565713"/>
                </a:lnTo>
                <a:lnTo>
                  <a:pt x="0" y="56571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2" name="Freeform 42"/>
          <p:cNvSpPr/>
          <p:nvPr/>
        </p:nvSpPr>
        <p:spPr>
          <a:xfrm>
            <a:off x="17540400" y="1744327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3" name="Freeform 43"/>
          <p:cNvSpPr/>
          <p:nvPr/>
        </p:nvSpPr>
        <p:spPr>
          <a:xfrm>
            <a:off x="12046918" y="6061559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9" y="0"/>
                </a:lnTo>
                <a:lnTo>
                  <a:pt x="300629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4" name="Freeform 44"/>
          <p:cNvSpPr/>
          <p:nvPr/>
        </p:nvSpPr>
        <p:spPr>
          <a:xfrm>
            <a:off x="12016779" y="6380188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9"/>
                </a:lnTo>
                <a:lnTo>
                  <a:pt x="0" y="3307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5" name="Freeform 45"/>
          <p:cNvSpPr/>
          <p:nvPr/>
        </p:nvSpPr>
        <p:spPr>
          <a:xfrm>
            <a:off x="12046918" y="8128768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9" y="0"/>
                </a:lnTo>
                <a:lnTo>
                  <a:pt x="300629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6" name="Freeform 46"/>
          <p:cNvSpPr/>
          <p:nvPr/>
        </p:nvSpPr>
        <p:spPr>
          <a:xfrm>
            <a:off x="14616825" y="6099649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7" name="Freeform 47"/>
          <p:cNvSpPr/>
          <p:nvPr/>
        </p:nvSpPr>
        <p:spPr>
          <a:xfrm>
            <a:off x="14190063" y="8107709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8" name="Freeform 48"/>
          <p:cNvSpPr/>
          <p:nvPr/>
        </p:nvSpPr>
        <p:spPr>
          <a:xfrm>
            <a:off x="14190063" y="8491758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9" name="Freeform 49"/>
          <p:cNvSpPr/>
          <p:nvPr/>
        </p:nvSpPr>
        <p:spPr>
          <a:xfrm>
            <a:off x="16045023" y="6099649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0" name="Freeform 50"/>
          <p:cNvSpPr/>
          <p:nvPr/>
        </p:nvSpPr>
        <p:spPr>
          <a:xfrm>
            <a:off x="15683243" y="610813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0" name="Freeform 60"/>
          <p:cNvSpPr/>
          <p:nvPr/>
        </p:nvSpPr>
        <p:spPr>
          <a:xfrm>
            <a:off x="530536" y="2077811"/>
            <a:ext cx="3804234" cy="7078069"/>
          </a:xfrm>
          <a:custGeom>
            <a:avLst/>
            <a:gdLst/>
            <a:ahLst/>
            <a:cxnLst/>
            <a:rect l="l" t="t" r="r" b="b"/>
            <a:pathLst>
              <a:path w="3804234" h="7078069">
                <a:moveTo>
                  <a:pt x="0" y="0"/>
                </a:moveTo>
                <a:lnTo>
                  <a:pt x="3804234" y="0"/>
                </a:lnTo>
                <a:lnTo>
                  <a:pt x="3804234" y="7078069"/>
                </a:lnTo>
                <a:lnTo>
                  <a:pt x="0" y="7078069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1" name="Freeform 61"/>
          <p:cNvSpPr/>
          <p:nvPr/>
        </p:nvSpPr>
        <p:spPr>
          <a:xfrm>
            <a:off x="9331963" y="6117138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3" name="Freeform 63"/>
          <p:cNvSpPr/>
          <p:nvPr/>
        </p:nvSpPr>
        <p:spPr>
          <a:xfrm>
            <a:off x="6347495" y="6099649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4" name="Freeform 64"/>
          <p:cNvSpPr/>
          <p:nvPr/>
        </p:nvSpPr>
        <p:spPr>
          <a:xfrm>
            <a:off x="9311348" y="6437338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9"/>
                </a:lnTo>
                <a:lnTo>
                  <a:pt x="0" y="3307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2" name="TextBox 72"/>
          <p:cNvSpPr txBox="1"/>
          <p:nvPr/>
        </p:nvSpPr>
        <p:spPr>
          <a:xfrm>
            <a:off x="9714336" y="1468292"/>
            <a:ext cx="2668199" cy="8577642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446"/>
              </a:lnSpc>
            </a:pPr>
            <a:endParaRPr lang="en-US" sz="2461" b="1" dirty="0">
              <a:solidFill>
                <a:srgbClr val="000000"/>
              </a:solidFill>
              <a:latin typeface="DM Sans Bold"/>
              <a:ea typeface="DM Sans Bold"/>
              <a:cs typeface="DM Sans Bold"/>
              <a:sym typeface="DM Sans Bold"/>
            </a:endParaRPr>
          </a:p>
        </p:txBody>
      </p:sp>
      <p:sp>
        <p:nvSpPr>
          <p:cNvPr id="73" name="TextBox 73"/>
          <p:cNvSpPr txBox="1"/>
          <p:nvPr/>
        </p:nvSpPr>
        <p:spPr>
          <a:xfrm>
            <a:off x="812062" y="10045934"/>
            <a:ext cx="2812554" cy="1443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3"/>
              </a:lnSpc>
            </a:pPr>
            <a:r>
              <a:rPr lang="en-US" sz="1021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This programme is delivered by HMPPS CFO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4742927" y="95796"/>
            <a:ext cx="6776938" cy="8190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669"/>
              </a:lnSpc>
            </a:pPr>
            <a:r>
              <a:rPr lang="en-US" sz="4764" b="1" u="sng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OCTOBER – WEEK 4 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843960" y="130020"/>
            <a:ext cx="2486920" cy="516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Self: Activities that work on the individual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843960" y="706239"/>
            <a:ext cx="2600955" cy="516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Relationships: Activities that work with peers/families/friends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843960" y="1245329"/>
            <a:ext cx="2486920" cy="766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Society: Activities contributing to the community outside of the CFO Activity Hub</a:t>
            </a:r>
          </a:p>
        </p:txBody>
      </p:sp>
      <p:sp>
        <p:nvSpPr>
          <p:cNvPr id="78" name="Freeform 78"/>
          <p:cNvSpPr/>
          <p:nvPr/>
        </p:nvSpPr>
        <p:spPr>
          <a:xfrm>
            <a:off x="15952832" y="1736608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9" name="Freeform 79"/>
          <p:cNvSpPr/>
          <p:nvPr/>
        </p:nvSpPr>
        <p:spPr>
          <a:xfrm>
            <a:off x="15922692" y="2163265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id="{EC58BC0D-FE67-80E5-0A71-EAECDA1247E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175762" y="200222"/>
            <a:ext cx="1972008" cy="545615"/>
          </a:xfrm>
          <a:prstGeom prst="rect">
            <a:avLst/>
          </a:prstGeom>
        </p:spPr>
      </p:pic>
      <p:sp>
        <p:nvSpPr>
          <p:cNvPr id="84" name="Freeform 42">
            <a:extLst>
              <a:ext uri="{FF2B5EF4-FFF2-40B4-BE49-F238E27FC236}">
                <a16:creationId xmlns:a16="http://schemas.microsoft.com/office/drawing/2014/main" id="{0A71667C-EE04-33AA-AD5C-846D25875582}"/>
              </a:ext>
            </a:extLst>
          </p:cNvPr>
          <p:cNvSpPr/>
          <p:nvPr/>
        </p:nvSpPr>
        <p:spPr>
          <a:xfrm>
            <a:off x="17555041" y="6091056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5" name="Freeform 42">
            <a:extLst>
              <a:ext uri="{FF2B5EF4-FFF2-40B4-BE49-F238E27FC236}">
                <a16:creationId xmlns:a16="http://schemas.microsoft.com/office/drawing/2014/main" id="{302CB9AD-B0AE-70EA-7215-774B50F8A62E}"/>
              </a:ext>
            </a:extLst>
          </p:cNvPr>
          <p:cNvSpPr/>
          <p:nvPr/>
        </p:nvSpPr>
        <p:spPr>
          <a:xfrm>
            <a:off x="17589915" y="8128769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1" name="Freeform 67"/>
          <p:cNvSpPr/>
          <p:nvPr/>
        </p:nvSpPr>
        <p:spPr>
          <a:xfrm>
            <a:off x="15922692" y="8439714"/>
            <a:ext cx="967082" cy="914400"/>
          </a:xfrm>
          <a:custGeom>
            <a:avLst/>
            <a:gdLst/>
            <a:ahLst/>
            <a:cxnLst/>
            <a:rect l="l" t="t" r="r" b="b"/>
            <a:pathLst>
              <a:path w="504947" h="504947">
                <a:moveTo>
                  <a:pt x="0" y="0"/>
                </a:moveTo>
                <a:lnTo>
                  <a:pt x="504947" y="0"/>
                </a:lnTo>
                <a:lnTo>
                  <a:pt x="504947" y="504947"/>
                </a:lnTo>
                <a:lnTo>
                  <a:pt x="0" y="504947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pic>
        <p:nvPicPr>
          <p:cNvPr id="37" name="Graphic 36" descr="Presentation with media with solid fill">
            <a:extLst>
              <a:ext uri="{FF2B5EF4-FFF2-40B4-BE49-F238E27FC236}">
                <a16:creationId xmlns:a16="http://schemas.microsoft.com/office/drawing/2014/main" id="{D3638B61-2A82-0B63-1870-1F46F6EC250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133337" y="3776826"/>
            <a:ext cx="698659" cy="698659"/>
          </a:xfrm>
          <a:prstGeom prst="rect">
            <a:avLst/>
          </a:prstGeom>
        </p:spPr>
      </p:pic>
      <p:pic>
        <p:nvPicPr>
          <p:cNvPr id="55" name="Graphic 54" descr="Chef female outline">
            <a:extLst>
              <a:ext uri="{FF2B5EF4-FFF2-40B4-BE49-F238E27FC236}">
                <a16:creationId xmlns:a16="http://schemas.microsoft.com/office/drawing/2014/main" id="{CBF1F4BC-0C98-4695-9210-C8EE9CF69A5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8033294" y="8128768"/>
            <a:ext cx="914400" cy="914400"/>
          </a:xfrm>
          <a:prstGeom prst="rect">
            <a:avLst/>
          </a:prstGeom>
        </p:spPr>
      </p:pic>
      <p:sp>
        <p:nvSpPr>
          <p:cNvPr id="71" name="Freeform 69">
            <a:extLst>
              <a:ext uri="{FF2B5EF4-FFF2-40B4-BE49-F238E27FC236}">
                <a16:creationId xmlns:a16="http://schemas.microsoft.com/office/drawing/2014/main" id="{13410F1A-DFBE-2FAA-0C5C-2892A02109DE}"/>
              </a:ext>
            </a:extLst>
          </p:cNvPr>
          <p:cNvSpPr/>
          <p:nvPr/>
        </p:nvSpPr>
        <p:spPr>
          <a:xfrm>
            <a:off x="13195777" y="8710909"/>
            <a:ext cx="794752" cy="573666"/>
          </a:xfrm>
          <a:custGeom>
            <a:avLst/>
            <a:gdLst/>
            <a:ahLst/>
            <a:cxnLst/>
            <a:rect l="l" t="t" r="r" b="b"/>
            <a:pathLst>
              <a:path w="794752" h="573666">
                <a:moveTo>
                  <a:pt x="0" y="0"/>
                </a:moveTo>
                <a:lnTo>
                  <a:pt x="794752" y="0"/>
                </a:lnTo>
                <a:lnTo>
                  <a:pt x="794752" y="573666"/>
                </a:lnTo>
                <a:lnTo>
                  <a:pt x="0" y="573666"/>
                </a:lnTo>
                <a:lnTo>
                  <a:pt x="0" y="0"/>
                </a:lnTo>
                <a:close/>
              </a:path>
            </a:pathLst>
          </a:custGeom>
          <a:blipFill>
            <a:blip r:embed="rId19">
              <a:extLs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pic>
        <p:nvPicPr>
          <p:cNvPr id="82" name="Graphic 81" descr="Open hand outline">
            <a:extLst>
              <a:ext uri="{FF2B5EF4-FFF2-40B4-BE49-F238E27FC236}">
                <a16:creationId xmlns:a16="http://schemas.microsoft.com/office/drawing/2014/main" id="{0D72F742-879A-2014-C157-D750521659DB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5099611" y="3870100"/>
            <a:ext cx="914400" cy="914400"/>
          </a:xfrm>
          <a:prstGeom prst="rect">
            <a:avLst/>
          </a:prstGeom>
        </p:spPr>
      </p:pic>
      <p:pic>
        <p:nvPicPr>
          <p:cNvPr id="87" name="Graphic 86" descr="Aspiration outline">
            <a:extLst>
              <a:ext uri="{FF2B5EF4-FFF2-40B4-BE49-F238E27FC236}">
                <a16:creationId xmlns:a16="http://schemas.microsoft.com/office/drawing/2014/main" id="{B2626A3E-B6D7-CEEE-9A92-43F7383D7BE3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6722253" y="3782040"/>
            <a:ext cx="914400" cy="914400"/>
          </a:xfrm>
          <a:prstGeom prst="rect">
            <a:avLst/>
          </a:prstGeom>
        </p:spPr>
      </p:pic>
      <p:sp>
        <p:nvSpPr>
          <p:cNvPr id="11" name="Freeform 11" descr="Boardroom outline">
            <a:extLst>
              <a:ext uri="{FF2B5EF4-FFF2-40B4-BE49-F238E27FC236}">
                <a16:creationId xmlns:a16="http://schemas.microsoft.com/office/drawing/2014/main" id="{32B067BD-222D-E8D1-0F4D-61159B20C03C}"/>
              </a:ext>
            </a:extLst>
          </p:cNvPr>
          <p:cNvSpPr/>
          <p:nvPr/>
        </p:nvSpPr>
        <p:spPr>
          <a:xfrm>
            <a:off x="5418353" y="3657607"/>
            <a:ext cx="1127366" cy="1127366"/>
          </a:xfrm>
          <a:custGeom>
            <a:avLst/>
            <a:gdLst/>
            <a:ahLst/>
            <a:cxnLst/>
            <a:rect l="l" t="t" r="r" b="b"/>
            <a:pathLst>
              <a:path w="1127366" h="1127366">
                <a:moveTo>
                  <a:pt x="0" y="0"/>
                </a:moveTo>
                <a:lnTo>
                  <a:pt x="1127366" y="0"/>
                </a:lnTo>
                <a:lnTo>
                  <a:pt x="1127366" y="1127366"/>
                </a:lnTo>
                <a:lnTo>
                  <a:pt x="0" y="1127366"/>
                </a:lnTo>
                <a:lnTo>
                  <a:pt x="0" y="0"/>
                </a:lnTo>
                <a:close/>
              </a:path>
            </a:pathLst>
          </a:custGeom>
          <a:blipFill>
            <a:blip r:embed="rId25">
              <a:extLs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13" name="Freeform 11" descr="Boardroom outline">
            <a:extLst>
              <a:ext uri="{FF2B5EF4-FFF2-40B4-BE49-F238E27FC236}">
                <a16:creationId xmlns:a16="http://schemas.microsoft.com/office/drawing/2014/main" id="{83CA4989-7BBB-77A1-67AC-C87D7D1AB178}"/>
              </a:ext>
            </a:extLst>
          </p:cNvPr>
          <p:cNvSpPr/>
          <p:nvPr/>
        </p:nvSpPr>
        <p:spPr>
          <a:xfrm>
            <a:off x="9769234" y="3499469"/>
            <a:ext cx="1127366" cy="1127366"/>
          </a:xfrm>
          <a:custGeom>
            <a:avLst/>
            <a:gdLst/>
            <a:ahLst/>
            <a:cxnLst/>
            <a:rect l="l" t="t" r="r" b="b"/>
            <a:pathLst>
              <a:path w="1127366" h="1127366">
                <a:moveTo>
                  <a:pt x="0" y="0"/>
                </a:moveTo>
                <a:lnTo>
                  <a:pt x="1127366" y="0"/>
                </a:lnTo>
                <a:lnTo>
                  <a:pt x="1127366" y="1127366"/>
                </a:lnTo>
                <a:lnTo>
                  <a:pt x="0" y="1127366"/>
                </a:lnTo>
                <a:lnTo>
                  <a:pt x="0" y="0"/>
                </a:lnTo>
                <a:close/>
              </a:path>
            </a:pathLst>
          </a:custGeom>
          <a:blipFill>
            <a:blip r:embed="rId25">
              <a:extLs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pic>
        <p:nvPicPr>
          <p:cNvPr id="15" name="Graphic 14" descr="Scribble outline">
            <a:extLst>
              <a:ext uri="{FF2B5EF4-FFF2-40B4-BE49-F238E27FC236}">
                <a16:creationId xmlns:a16="http://schemas.microsoft.com/office/drawing/2014/main" id="{11BC0E5F-65CC-6ADD-2827-F2587DAA6A75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0755221" y="8416672"/>
            <a:ext cx="852249" cy="852249"/>
          </a:xfrm>
          <a:prstGeom prst="rect">
            <a:avLst/>
          </a:prstGeom>
        </p:spPr>
      </p:pic>
      <p:pic>
        <p:nvPicPr>
          <p:cNvPr id="17" name="Graphic 16" descr="Candle with solid fill">
            <a:extLst>
              <a:ext uri="{FF2B5EF4-FFF2-40B4-BE49-F238E27FC236}">
                <a16:creationId xmlns:a16="http://schemas.microsoft.com/office/drawing/2014/main" id="{0D45616A-3864-F87E-18D3-ECD69627B828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5534586" y="8107709"/>
            <a:ext cx="914400" cy="914400"/>
          </a:xfrm>
          <a:prstGeom prst="rect">
            <a:avLst/>
          </a:prstGeom>
        </p:spPr>
      </p:pic>
      <p:pic>
        <p:nvPicPr>
          <p:cNvPr id="18" name="Graphic 17" descr="Schoolhouse outline">
            <a:extLst>
              <a:ext uri="{FF2B5EF4-FFF2-40B4-BE49-F238E27FC236}">
                <a16:creationId xmlns:a16="http://schemas.microsoft.com/office/drawing/2014/main" id="{4487E22D-B817-EE44-1F41-8FAE2EE53333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3304170" y="3654906"/>
            <a:ext cx="788655" cy="788655"/>
          </a:xfrm>
          <a:prstGeom prst="rect">
            <a:avLst/>
          </a:prstGeom>
        </p:spPr>
      </p:pic>
      <p:sp>
        <p:nvSpPr>
          <p:cNvPr id="14" name="Freeform 11" descr="Boardroom outline">
            <a:extLst>
              <a:ext uri="{FF2B5EF4-FFF2-40B4-BE49-F238E27FC236}">
                <a16:creationId xmlns:a16="http://schemas.microsoft.com/office/drawing/2014/main" id="{7D2D3638-6E28-B2B0-5EC7-0BAC9339C33F}"/>
              </a:ext>
            </a:extLst>
          </p:cNvPr>
          <p:cNvSpPr/>
          <p:nvPr/>
        </p:nvSpPr>
        <p:spPr>
          <a:xfrm>
            <a:off x="11217034" y="3651869"/>
            <a:ext cx="1127366" cy="1127366"/>
          </a:xfrm>
          <a:custGeom>
            <a:avLst/>
            <a:gdLst/>
            <a:ahLst/>
            <a:cxnLst/>
            <a:rect l="l" t="t" r="r" b="b"/>
            <a:pathLst>
              <a:path w="1127366" h="1127366">
                <a:moveTo>
                  <a:pt x="0" y="0"/>
                </a:moveTo>
                <a:lnTo>
                  <a:pt x="1127366" y="0"/>
                </a:lnTo>
                <a:lnTo>
                  <a:pt x="1127366" y="1127366"/>
                </a:lnTo>
                <a:lnTo>
                  <a:pt x="0" y="1127366"/>
                </a:lnTo>
                <a:lnTo>
                  <a:pt x="0" y="0"/>
                </a:lnTo>
                <a:close/>
              </a:path>
            </a:pathLst>
          </a:custGeom>
          <a:blipFill>
            <a:blip r:embed="rId25">
              <a:extLst>
                <a:ext uri="{96DAC541-7B7A-43D3-8B79-37D633B846F1}">
                  <asvg:svgBlip xmlns:asvg="http://schemas.microsoft.com/office/drawing/2016/SVG/main" r:embed="rId2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E94858-B357-B151-A058-98FDF7C76E02}"/>
              </a:ext>
            </a:extLst>
          </p:cNvPr>
          <p:cNvSpPr txBox="1"/>
          <p:nvPr/>
        </p:nvSpPr>
        <p:spPr>
          <a:xfrm>
            <a:off x="699003" y="3401080"/>
            <a:ext cx="3644397" cy="492443"/>
          </a:xfrm>
          <a:prstGeom prst="rect">
            <a:avLst/>
          </a:prstGeom>
          <a:solidFill>
            <a:srgbClr val="34586E"/>
          </a:solidFill>
        </p:spPr>
        <p:txBody>
          <a:bodyPr wrap="square" rtlCol="0">
            <a:spAutoFit/>
          </a:bodyPr>
          <a:lstStyle/>
          <a:p>
            <a:r>
              <a:rPr lang="en-GB" sz="1300" dirty="0">
                <a:solidFill>
                  <a:schemeClr val="bg1"/>
                </a:solidFill>
              </a:rPr>
              <a:t>Blackpool Enterprise Centre, Lytham Rd, Blackpool FY4 1EW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8F1B0C-0F6B-85DB-C944-E117FF1D3A0E}"/>
              </a:ext>
            </a:extLst>
          </p:cNvPr>
          <p:cNvSpPr txBox="1"/>
          <p:nvPr/>
        </p:nvSpPr>
        <p:spPr>
          <a:xfrm>
            <a:off x="1333737" y="4176980"/>
            <a:ext cx="2539953" cy="661720"/>
          </a:xfrm>
          <a:prstGeom prst="rect">
            <a:avLst/>
          </a:prstGeom>
          <a:solidFill>
            <a:srgbClr val="34586E"/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DM Sans" pitchFamily="2" charset="0"/>
              </a:rPr>
              <a:t>07467296781</a:t>
            </a:r>
            <a:r>
              <a:rPr lang="en-US" sz="1200" dirty="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 (Sam)</a:t>
            </a:r>
          </a:p>
          <a:p>
            <a:r>
              <a:rPr lang="en-US" sz="1200" dirty="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07714 916595 (Christine</a:t>
            </a:r>
          </a:p>
          <a:p>
            <a:endParaRPr lang="en-GB" sz="1300" dirty="0">
              <a:latin typeface="DM Sans" pitchFamily="2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8E7ACB07-56E6-D7D4-D5B6-91E64D62173D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327206" y="1744250"/>
            <a:ext cx="4272791" cy="73697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267709"/>
              </p:ext>
            </p:extLst>
          </p:nvPr>
        </p:nvGraphicFramePr>
        <p:xfrm>
          <a:off x="4424530" y="990324"/>
          <a:ext cx="13354051" cy="9199973"/>
        </p:xfrm>
        <a:graphic>
          <a:graphicData uri="http://schemas.openxmlformats.org/drawingml/2006/table">
            <a:tbl>
              <a:tblPr/>
              <a:tblGrid>
                <a:gridCol w="2361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7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7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3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3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64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037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3511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28263"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9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27</a:t>
                      </a:r>
                      <a:r>
                        <a:rPr lang="en-US" sz="195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r>
                        <a:rPr lang="en-US" sz="19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28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22nd</a:t>
                      </a:r>
                      <a:endParaRPr lang="en-US" sz="110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29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23rd</a:t>
                      </a:r>
                      <a:endParaRPr lang="en-US" sz="110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30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24th</a:t>
                      </a:r>
                      <a:endParaRPr lang="en-US" sz="110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31</a:t>
                      </a:r>
                      <a:r>
                        <a:rPr lang="en-US" sz="1800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st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3022">
                <a:tc rowSpan="3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Enrolments</a:t>
                      </a: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50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10am-12pm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50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Digital College</a:t>
                      </a: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  <a:defRPr/>
                      </a:pPr>
                      <a:endParaRPr lang="en-US" sz="11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Media Project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10:30am-12:30pm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Enrolments</a:t>
                      </a: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10am–12pm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CBT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- 4pm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Digital College</a:t>
                      </a: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10am-12pm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Enrolments</a:t>
                      </a: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10:00am- 12:00pm 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Halloween Activities</a:t>
                      </a: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Drop in session</a:t>
                      </a:r>
                      <a:endParaRPr lang="en-US" sz="110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50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10am-11am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50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Coffee &amp; chat</a:t>
                      </a: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10am–11am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Photography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10:30am-12:30pm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Cover Letter</a:t>
                      </a: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– 12pm 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Arts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&amp;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Crafts Tipp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11am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Housing support</a:t>
                      </a:r>
                      <a:endParaRPr lang="en-US" sz="110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11am – 12pm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African </a:t>
                      </a: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Drums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Session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10:30am- 12:30pm 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Participant Inductions </a:t>
                      </a: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 – 11am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4275"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Photography</a:t>
                      </a:r>
                    </a:p>
                    <a:p>
                      <a:pPr algn="ctr">
                        <a:lnSpc>
                          <a:spcPts val="1620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10:30am-12:30pm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Life Skills</a:t>
                      </a:r>
                      <a:endParaRPr lang="en-US" sz="110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11pm – 12pm 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Arts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&amp;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Crafts Tipp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11am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Housing support</a:t>
                      </a:r>
                      <a:endParaRPr lang="en-US" sz="110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11am – 12pm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African </a:t>
                      </a: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Drums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Session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10:30am- 12:30pm 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CV Writing</a:t>
                      </a: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10am-12pm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2227"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1pm – 1:30pm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1pm – 1:30pm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9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Hub Closed</a:t>
                      </a:r>
                      <a:endParaRPr lang="en-US" sz="1100" dirty="0"/>
                    </a:p>
                    <a:p>
                      <a:pPr algn="ctr">
                        <a:lnSpc>
                          <a:spcPts val="2892"/>
                        </a:lnSpc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12:30pm - 1pm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2765"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sym typeface="DM Sans"/>
                        </a:rPr>
                        <a:t>Art Therapy</a:t>
                      </a:r>
                      <a:endParaRPr lang="en-US" sz="1100" dirty="0"/>
                    </a:p>
                    <a:p>
                      <a:pPr algn="ctr">
                        <a:lnSpc>
                          <a:spcPts val="2204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Women's only afternoon</a:t>
                      </a: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Interview skills</a:t>
                      </a: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1pm-4pm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Cooking on a Budget</a:t>
                      </a: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1pm-3pm</a:t>
                      </a: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Life Skills 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to 4pm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endParaRPr lang="en-US" sz="1100"/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205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Mindfulness 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to 3pm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 b="1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Women Only</a:t>
                      </a:r>
                      <a:endParaRPr lang="en-US" sz="1100" b="1" dirty="0"/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Nit and Natter</a:t>
                      </a:r>
                    </a:p>
                    <a:p>
                      <a:pPr algn="ctr">
                        <a:lnSpc>
                          <a:spcPts val="2205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– 4pm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defRPr/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Life Skills Self Esteem and Confidence</a:t>
                      </a:r>
                      <a:endParaRPr lang="en-US" sz="1100"/>
                    </a:p>
                    <a:p>
                      <a:pPr algn="ctr">
                        <a:lnSpc>
                          <a:spcPts val="2204"/>
                        </a:lnSpc>
                      </a:pPr>
                      <a:r>
                        <a:rPr lang="en-US" sz="135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- 3pm</a:t>
                      </a:r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4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2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Halloween Quiz</a:t>
                      </a: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1pm-4pm</a:t>
                      </a:r>
                    </a:p>
                    <a:p>
                      <a:pPr algn="ctr">
                        <a:lnSpc>
                          <a:spcPts val="2272"/>
                        </a:lnSpc>
                        <a:defRPr/>
                      </a:pPr>
                      <a:endParaRPr lang="en-US" sz="1100" dirty="0"/>
                    </a:p>
                    <a:p>
                      <a:pPr algn="ctr">
                        <a:lnSpc>
                          <a:spcPts val="2272"/>
                        </a:lnSpc>
                      </a:pPr>
                      <a:endParaRPr lang="en-US" sz="1350" dirty="0">
                        <a:solidFill>
                          <a:srgbClr val="000000"/>
                        </a:solidFill>
                        <a:latin typeface="DM Sans"/>
                        <a:sym typeface="DM Sans"/>
                      </a:endParaRPr>
                    </a:p>
                  </a:txBody>
                  <a:tcPr marL="127567" marR="127567" marT="127567" marB="127567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3" name="Group 3"/>
          <p:cNvGrpSpPr/>
          <p:nvPr/>
        </p:nvGrpSpPr>
        <p:grpSpPr>
          <a:xfrm>
            <a:off x="181126" y="2222557"/>
            <a:ext cx="4030899" cy="6694870"/>
            <a:chOff x="0" y="0"/>
            <a:chExt cx="5374532" cy="8926494"/>
          </a:xfrm>
        </p:grpSpPr>
        <p:sp>
          <p:nvSpPr>
            <p:cNvPr id="4" name="Freeform 4"/>
            <p:cNvSpPr/>
            <p:nvPr/>
          </p:nvSpPr>
          <p:spPr>
            <a:xfrm>
              <a:off x="9525" y="9525"/>
              <a:ext cx="5355463" cy="8907399"/>
            </a:xfrm>
            <a:custGeom>
              <a:avLst/>
              <a:gdLst/>
              <a:ahLst/>
              <a:cxnLst/>
              <a:rect l="l" t="t" r="r" b="b"/>
              <a:pathLst>
                <a:path w="5355463" h="8907399">
                  <a:moveTo>
                    <a:pt x="0" y="0"/>
                  </a:moveTo>
                  <a:lnTo>
                    <a:pt x="5355463" y="0"/>
                  </a:lnTo>
                  <a:lnTo>
                    <a:pt x="5355463" y="8907399"/>
                  </a:lnTo>
                  <a:lnTo>
                    <a:pt x="0" y="8907399"/>
                  </a:lnTo>
                  <a:close/>
                </a:path>
              </a:pathLst>
            </a:custGeom>
            <a:solidFill>
              <a:srgbClr val="34586E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Freeform 5"/>
            <p:cNvSpPr/>
            <p:nvPr/>
          </p:nvSpPr>
          <p:spPr>
            <a:xfrm>
              <a:off x="0" y="0"/>
              <a:ext cx="5374513" cy="8926449"/>
            </a:xfrm>
            <a:custGeom>
              <a:avLst/>
              <a:gdLst/>
              <a:ahLst/>
              <a:cxnLst/>
              <a:rect l="l" t="t" r="r" b="b"/>
              <a:pathLst>
                <a:path w="5374513" h="8926449">
                  <a:moveTo>
                    <a:pt x="9525" y="0"/>
                  </a:moveTo>
                  <a:lnTo>
                    <a:pt x="5364988" y="0"/>
                  </a:lnTo>
                  <a:cubicBezTo>
                    <a:pt x="5370195" y="0"/>
                    <a:pt x="5374513" y="4318"/>
                    <a:pt x="5374513" y="9525"/>
                  </a:cubicBezTo>
                  <a:lnTo>
                    <a:pt x="5374513" y="8916924"/>
                  </a:lnTo>
                  <a:cubicBezTo>
                    <a:pt x="5374513" y="8922131"/>
                    <a:pt x="5370195" y="8926449"/>
                    <a:pt x="5364988" y="8926449"/>
                  </a:cubicBezTo>
                  <a:lnTo>
                    <a:pt x="9525" y="8926449"/>
                  </a:lnTo>
                  <a:cubicBezTo>
                    <a:pt x="4318" y="8926449"/>
                    <a:pt x="0" y="8922131"/>
                    <a:pt x="0" y="8916924"/>
                  </a:cubicBezTo>
                  <a:lnTo>
                    <a:pt x="0" y="9525"/>
                  </a:lnTo>
                  <a:cubicBezTo>
                    <a:pt x="0" y="4318"/>
                    <a:pt x="4318" y="0"/>
                    <a:pt x="9525" y="0"/>
                  </a:cubicBezTo>
                  <a:moveTo>
                    <a:pt x="9525" y="19050"/>
                  </a:moveTo>
                  <a:lnTo>
                    <a:pt x="9525" y="9525"/>
                  </a:lnTo>
                  <a:lnTo>
                    <a:pt x="19050" y="9525"/>
                  </a:lnTo>
                  <a:lnTo>
                    <a:pt x="19050" y="8916924"/>
                  </a:lnTo>
                  <a:lnTo>
                    <a:pt x="9525" y="8916924"/>
                  </a:lnTo>
                  <a:lnTo>
                    <a:pt x="9525" y="8907399"/>
                  </a:lnTo>
                  <a:lnTo>
                    <a:pt x="5364988" y="8907399"/>
                  </a:lnTo>
                  <a:lnTo>
                    <a:pt x="5364988" y="8916924"/>
                  </a:lnTo>
                  <a:lnTo>
                    <a:pt x="5355463" y="8916924"/>
                  </a:lnTo>
                  <a:lnTo>
                    <a:pt x="5355463" y="9525"/>
                  </a:lnTo>
                  <a:lnTo>
                    <a:pt x="5364988" y="9525"/>
                  </a:lnTo>
                  <a:lnTo>
                    <a:pt x="5364988" y="19050"/>
                  </a:lnTo>
                  <a:lnTo>
                    <a:pt x="9525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Freeform 6"/>
          <p:cNvSpPr/>
          <p:nvPr/>
        </p:nvSpPr>
        <p:spPr>
          <a:xfrm>
            <a:off x="173521" y="1340572"/>
            <a:ext cx="565714" cy="565714"/>
          </a:xfrm>
          <a:custGeom>
            <a:avLst/>
            <a:gdLst/>
            <a:ahLst/>
            <a:cxnLst/>
            <a:rect l="l" t="t" r="r" b="b"/>
            <a:pathLst>
              <a:path w="565714" h="565714">
                <a:moveTo>
                  <a:pt x="0" y="0"/>
                </a:moveTo>
                <a:lnTo>
                  <a:pt x="565714" y="0"/>
                </a:lnTo>
                <a:lnTo>
                  <a:pt x="565714" y="565714"/>
                </a:lnTo>
                <a:lnTo>
                  <a:pt x="0" y="5657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7" name="Group 7"/>
          <p:cNvGrpSpPr/>
          <p:nvPr/>
        </p:nvGrpSpPr>
        <p:grpSpPr>
          <a:xfrm>
            <a:off x="1333738" y="9113970"/>
            <a:ext cx="1778275" cy="745078"/>
            <a:chOff x="0" y="0"/>
            <a:chExt cx="2371034" cy="993437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371090" cy="993394"/>
            </a:xfrm>
            <a:custGeom>
              <a:avLst/>
              <a:gdLst/>
              <a:ahLst/>
              <a:cxnLst/>
              <a:rect l="l" t="t" r="r" b="b"/>
              <a:pathLst>
                <a:path w="2371090" h="993394">
                  <a:moveTo>
                    <a:pt x="0" y="0"/>
                  </a:moveTo>
                  <a:lnTo>
                    <a:pt x="2371090" y="0"/>
                  </a:lnTo>
                  <a:lnTo>
                    <a:pt x="2371090" y="993394"/>
                  </a:lnTo>
                  <a:lnTo>
                    <a:pt x="0" y="9933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2453" r="-2451" b="-4"/>
              </a:stretch>
            </a:blip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" name="Freeform 9"/>
          <p:cNvSpPr/>
          <p:nvPr/>
        </p:nvSpPr>
        <p:spPr>
          <a:xfrm>
            <a:off x="252375" y="79163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9"/>
                </a:lnTo>
                <a:lnTo>
                  <a:pt x="0" y="3307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>
            <a:off x="251505" y="248081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TextBox 11"/>
          <p:cNvSpPr txBox="1"/>
          <p:nvPr/>
        </p:nvSpPr>
        <p:spPr>
          <a:xfrm>
            <a:off x="843960" y="1245329"/>
            <a:ext cx="2486920" cy="766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Society: Activities contributing to the community outside of the CFO Activity Hub</a:t>
            </a:r>
          </a:p>
        </p:txBody>
      </p:sp>
      <p:sp>
        <p:nvSpPr>
          <p:cNvPr id="12" name="Freeform 12" descr="Boardroom outline"/>
          <p:cNvSpPr/>
          <p:nvPr/>
        </p:nvSpPr>
        <p:spPr>
          <a:xfrm>
            <a:off x="13968633" y="4238124"/>
            <a:ext cx="1065850" cy="901812"/>
          </a:xfrm>
          <a:custGeom>
            <a:avLst/>
            <a:gdLst/>
            <a:ahLst/>
            <a:cxnLst/>
            <a:rect l="l" t="t" r="r" b="b"/>
            <a:pathLst>
              <a:path w="1127365" h="1127365">
                <a:moveTo>
                  <a:pt x="0" y="0"/>
                </a:moveTo>
                <a:lnTo>
                  <a:pt x="1127365" y="0"/>
                </a:lnTo>
                <a:lnTo>
                  <a:pt x="1127365" y="1127366"/>
                </a:lnTo>
                <a:lnTo>
                  <a:pt x="0" y="112736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 descr="GC_Landscape_RGB"/>
          <p:cNvSpPr/>
          <p:nvPr/>
        </p:nvSpPr>
        <p:spPr>
          <a:xfrm>
            <a:off x="16218700" y="66321"/>
            <a:ext cx="1575975" cy="672086"/>
          </a:xfrm>
          <a:custGeom>
            <a:avLst/>
            <a:gdLst/>
            <a:ahLst/>
            <a:cxnLst/>
            <a:rect l="l" t="t" r="r" b="b"/>
            <a:pathLst>
              <a:path w="1575975" h="672086">
                <a:moveTo>
                  <a:pt x="0" y="0"/>
                </a:moveTo>
                <a:lnTo>
                  <a:pt x="1575975" y="0"/>
                </a:lnTo>
                <a:lnTo>
                  <a:pt x="1575975" y="672085"/>
                </a:lnTo>
                <a:lnTo>
                  <a:pt x="0" y="672085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b="-692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 descr="Boardroom outline"/>
          <p:cNvSpPr/>
          <p:nvPr/>
        </p:nvSpPr>
        <p:spPr>
          <a:xfrm>
            <a:off x="7626145" y="8732993"/>
            <a:ext cx="1127366" cy="1127365"/>
          </a:xfrm>
          <a:custGeom>
            <a:avLst/>
            <a:gdLst/>
            <a:ahLst/>
            <a:cxnLst/>
            <a:rect l="l" t="t" r="r" b="b"/>
            <a:pathLst>
              <a:path w="1127366" h="1127365">
                <a:moveTo>
                  <a:pt x="0" y="0"/>
                </a:moveTo>
                <a:lnTo>
                  <a:pt x="1127365" y="0"/>
                </a:lnTo>
                <a:lnTo>
                  <a:pt x="1127365" y="1127365"/>
                </a:lnTo>
                <a:lnTo>
                  <a:pt x="0" y="112736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15" name="Freeform 15" descr="Boardroom outline"/>
          <p:cNvSpPr/>
          <p:nvPr/>
        </p:nvSpPr>
        <p:spPr>
          <a:xfrm>
            <a:off x="9668877" y="2673338"/>
            <a:ext cx="1127365" cy="1127365"/>
          </a:xfrm>
          <a:custGeom>
            <a:avLst/>
            <a:gdLst/>
            <a:ahLst/>
            <a:cxnLst/>
            <a:rect l="l" t="t" r="r" b="b"/>
            <a:pathLst>
              <a:path w="1127365" h="1127365">
                <a:moveTo>
                  <a:pt x="0" y="0"/>
                </a:moveTo>
                <a:lnTo>
                  <a:pt x="1127366" y="0"/>
                </a:lnTo>
                <a:lnTo>
                  <a:pt x="1127366" y="1127366"/>
                </a:lnTo>
                <a:lnTo>
                  <a:pt x="0" y="112736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>
            <a:off x="7819611" y="1836063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>
            <a:off x="6465981" y="1827669"/>
            <a:ext cx="300629" cy="263050"/>
          </a:xfrm>
          <a:custGeom>
            <a:avLst/>
            <a:gdLst/>
            <a:ahLst/>
            <a:cxnLst/>
            <a:rect l="l" t="t" r="r" b="b"/>
            <a:pathLst>
              <a:path w="300629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>
            <a:off x="6450204" y="6430654"/>
            <a:ext cx="300629" cy="263051"/>
          </a:xfrm>
          <a:custGeom>
            <a:avLst/>
            <a:gdLst/>
            <a:ahLst/>
            <a:cxnLst/>
            <a:rect l="l" t="t" r="r" b="b"/>
            <a:pathLst>
              <a:path w="300629" h="263051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>
            <a:off x="9156267" y="1780713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3" name="Freeform 33"/>
          <p:cNvSpPr/>
          <p:nvPr/>
        </p:nvSpPr>
        <p:spPr>
          <a:xfrm>
            <a:off x="9179785" y="2153528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4" name="Freeform 34"/>
          <p:cNvSpPr/>
          <p:nvPr/>
        </p:nvSpPr>
        <p:spPr>
          <a:xfrm>
            <a:off x="10565923" y="1780713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5" name="Freeform 35"/>
          <p:cNvSpPr/>
          <p:nvPr/>
        </p:nvSpPr>
        <p:spPr>
          <a:xfrm>
            <a:off x="10198859" y="1811759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6" name="Freeform 36"/>
          <p:cNvSpPr/>
          <p:nvPr/>
        </p:nvSpPr>
        <p:spPr>
          <a:xfrm>
            <a:off x="11613678" y="1748461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7" name="Freeform 37"/>
          <p:cNvSpPr/>
          <p:nvPr/>
        </p:nvSpPr>
        <p:spPr>
          <a:xfrm>
            <a:off x="11963400" y="1780713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8" name="Freeform 38"/>
          <p:cNvSpPr/>
          <p:nvPr/>
        </p:nvSpPr>
        <p:spPr>
          <a:xfrm>
            <a:off x="13304148" y="1720269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9" name="Freeform 39"/>
          <p:cNvSpPr/>
          <p:nvPr/>
        </p:nvSpPr>
        <p:spPr>
          <a:xfrm>
            <a:off x="13314937" y="2090719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0" name="Freeform 40"/>
          <p:cNvSpPr/>
          <p:nvPr/>
        </p:nvSpPr>
        <p:spPr>
          <a:xfrm>
            <a:off x="14201428" y="1705669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1" name="Freeform 41"/>
          <p:cNvSpPr/>
          <p:nvPr/>
        </p:nvSpPr>
        <p:spPr>
          <a:xfrm>
            <a:off x="14524279" y="1662285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2" name="Freeform 42"/>
          <p:cNvSpPr/>
          <p:nvPr/>
        </p:nvSpPr>
        <p:spPr>
          <a:xfrm>
            <a:off x="14406806" y="1915811"/>
            <a:ext cx="565714" cy="565714"/>
          </a:xfrm>
          <a:custGeom>
            <a:avLst/>
            <a:gdLst/>
            <a:ahLst/>
            <a:cxnLst/>
            <a:rect l="l" t="t" r="r" b="b"/>
            <a:pathLst>
              <a:path w="565714" h="565714">
                <a:moveTo>
                  <a:pt x="0" y="0"/>
                </a:moveTo>
                <a:lnTo>
                  <a:pt x="565714" y="0"/>
                </a:lnTo>
                <a:lnTo>
                  <a:pt x="565714" y="565714"/>
                </a:lnTo>
                <a:lnTo>
                  <a:pt x="0" y="5657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3" name="Freeform 43"/>
          <p:cNvSpPr/>
          <p:nvPr/>
        </p:nvSpPr>
        <p:spPr>
          <a:xfrm>
            <a:off x="16260561" y="1623429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4" name="Freeform 44"/>
          <p:cNvSpPr/>
          <p:nvPr/>
        </p:nvSpPr>
        <p:spPr>
          <a:xfrm>
            <a:off x="9174140" y="6480649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5" name="Freeform 45"/>
          <p:cNvSpPr/>
          <p:nvPr/>
        </p:nvSpPr>
        <p:spPr>
          <a:xfrm>
            <a:off x="8794182" y="648913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7" name="Freeform 47"/>
          <p:cNvSpPr/>
          <p:nvPr/>
        </p:nvSpPr>
        <p:spPr>
          <a:xfrm>
            <a:off x="11937528" y="6480650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8" name="Freeform 48"/>
          <p:cNvSpPr/>
          <p:nvPr/>
        </p:nvSpPr>
        <p:spPr>
          <a:xfrm>
            <a:off x="11914306" y="6819900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0" name="Freeform 50"/>
          <p:cNvSpPr/>
          <p:nvPr/>
        </p:nvSpPr>
        <p:spPr>
          <a:xfrm>
            <a:off x="14191903" y="6438900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1" name="Freeform 51"/>
          <p:cNvSpPr/>
          <p:nvPr/>
        </p:nvSpPr>
        <p:spPr>
          <a:xfrm>
            <a:off x="14524279" y="641293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3" name="Freeform 53"/>
          <p:cNvSpPr/>
          <p:nvPr/>
        </p:nvSpPr>
        <p:spPr>
          <a:xfrm>
            <a:off x="17436191" y="6817578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5" name="Freeform 55"/>
          <p:cNvSpPr/>
          <p:nvPr/>
        </p:nvSpPr>
        <p:spPr>
          <a:xfrm>
            <a:off x="10513779" y="3593419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6" name="Freeform 56"/>
          <p:cNvSpPr/>
          <p:nvPr/>
        </p:nvSpPr>
        <p:spPr>
          <a:xfrm>
            <a:off x="9701158" y="3620326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8" y="0"/>
                </a:lnTo>
                <a:lnTo>
                  <a:pt x="300628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7" name="Freeform 57"/>
          <p:cNvSpPr/>
          <p:nvPr/>
        </p:nvSpPr>
        <p:spPr>
          <a:xfrm>
            <a:off x="9973855" y="3457844"/>
            <a:ext cx="565714" cy="565714"/>
          </a:xfrm>
          <a:custGeom>
            <a:avLst/>
            <a:gdLst/>
            <a:ahLst/>
            <a:cxnLst/>
            <a:rect l="l" t="t" r="r" b="b"/>
            <a:pathLst>
              <a:path w="565714" h="565714">
                <a:moveTo>
                  <a:pt x="0" y="0"/>
                </a:moveTo>
                <a:lnTo>
                  <a:pt x="565713" y="0"/>
                </a:lnTo>
                <a:lnTo>
                  <a:pt x="565713" y="565713"/>
                </a:lnTo>
                <a:lnTo>
                  <a:pt x="0" y="56571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8" name="Freeform 58" descr="Sprouting Seed outline"/>
          <p:cNvSpPr/>
          <p:nvPr/>
        </p:nvSpPr>
        <p:spPr>
          <a:xfrm>
            <a:off x="10388341" y="8572093"/>
            <a:ext cx="995872" cy="859197"/>
          </a:xfrm>
          <a:custGeom>
            <a:avLst/>
            <a:gdLst/>
            <a:ahLst/>
            <a:cxnLst/>
            <a:rect l="l" t="t" r="r" b="b"/>
            <a:pathLst>
              <a:path w="633849" h="633849">
                <a:moveTo>
                  <a:pt x="0" y="0"/>
                </a:moveTo>
                <a:lnTo>
                  <a:pt x="633849" y="0"/>
                </a:lnTo>
                <a:lnTo>
                  <a:pt x="633849" y="633849"/>
                </a:lnTo>
                <a:lnTo>
                  <a:pt x="0" y="633849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0" name="Freeform 60"/>
          <p:cNvSpPr/>
          <p:nvPr/>
        </p:nvSpPr>
        <p:spPr>
          <a:xfrm>
            <a:off x="15939318" y="387260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64" name="Group 64"/>
          <p:cNvGrpSpPr/>
          <p:nvPr/>
        </p:nvGrpSpPr>
        <p:grpSpPr>
          <a:xfrm>
            <a:off x="371361" y="1939488"/>
            <a:ext cx="3722955" cy="7078026"/>
            <a:chOff x="0" y="0"/>
            <a:chExt cx="4963940" cy="9437368"/>
          </a:xfrm>
        </p:grpSpPr>
        <p:sp>
          <p:nvSpPr>
            <p:cNvPr id="65" name="Freeform 65"/>
            <p:cNvSpPr/>
            <p:nvPr/>
          </p:nvSpPr>
          <p:spPr>
            <a:xfrm>
              <a:off x="0" y="0"/>
              <a:ext cx="4963940" cy="9437368"/>
            </a:xfrm>
            <a:custGeom>
              <a:avLst/>
              <a:gdLst/>
              <a:ahLst/>
              <a:cxnLst/>
              <a:rect l="l" t="t" r="r" b="b"/>
              <a:pathLst>
                <a:path w="4963940" h="9437368">
                  <a:moveTo>
                    <a:pt x="0" y="0"/>
                  </a:moveTo>
                  <a:lnTo>
                    <a:pt x="4963940" y="0"/>
                  </a:lnTo>
                  <a:lnTo>
                    <a:pt x="4963940" y="9437368"/>
                  </a:lnTo>
                  <a:lnTo>
                    <a:pt x="0" y="943736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0" y="-76200"/>
              <a:ext cx="4963940" cy="951356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3238"/>
                </a:lnSpc>
              </a:pPr>
              <a:r>
                <a:rPr lang="en-US" sz="2100" u="sng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Information</a:t>
              </a:r>
            </a:p>
            <a:p>
              <a:pPr algn="ctr">
                <a:lnSpc>
                  <a:spcPts val="3238"/>
                </a:lnSpc>
              </a:pPr>
              <a:r>
                <a:rPr lang="en-US" sz="1350" b="1" dirty="0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Address:</a:t>
              </a:r>
            </a:p>
            <a:p>
              <a:pPr algn="ctr">
                <a:lnSpc>
                  <a:spcPts val="3238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 20 Queen Street, Blackpool, FY1 1PD.</a:t>
              </a:r>
            </a:p>
            <a:p>
              <a:pPr algn="ctr">
                <a:lnSpc>
                  <a:spcPts val="1800"/>
                </a:lnSpc>
              </a:pPr>
              <a:r>
                <a:rPr lang="en-US" sz="1350" b="1" dirty="0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 </a:t>
              </a:r>
            </a:p>
            <a:p>
              <a:pPr algn="ctr">
                <a:lnSpc>
                  <a:spcPts val="1800"/>
                </a:lnSpc>
              </a:pPr>
              <a:r>
                <a:rPr lang="en-US" sz="1350" b="1" dirty="0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Contact Information:</a:t>
              </a:r>
            </a:p>
            <a:p>
              <a:pPr algn="ctr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07467 830570 (Hannah)</a:t>
              </a:r>
            </a:p>
            <a:p>
              <a:pPr algn="ctr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07714 916595 (Christine</a:t>
              </a:r>
            </a:p>
            <a:p>
              <a:pPr algn="just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 </a:t>
              </a:r>
            </a:p>
            <a:p>
              <a:pPr algn="ctr">
                <a:lnSpc>
                  <a:spcPts val="1800"/>
                </a:lnSpc>
              </a:pPr>
              <a:r>
                <a:rPr lang="en-US" sz="1350" b="1" i="1" dirty="0">
                  <a:solidFill>
                    <a:srgbClr val="FFFFFF"/>
                  </a:solidFill>
                  <a:latin typeface="DM Sans Bold Italics"/>
                  <a:ea typeface="DM Sans Bold Italics"/>
                  <a:cs typeface="DM Sans Bold Italics"/>
                  <a:sym typeface="DM Sans Bold Italics"/>
                </a:rPr>
                <a:t>Enrolments are needed to do any of the activities.</a:t>
              </a:r>
            </a:p>
            <a:p>
              <a:pPr algn="just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 </a:t>
              </a:r>
            </a:p>
            <a:p>
              <a:pPr algn="just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Our 1:1 activities include; Housing, Employment, Training, Money Management, Healthcare and Enrolment, or you can book specific 1-1 support session with your support worker.</a:t>
              </a:r>
            </a:p>
            <a:p>
              <a:pPr algn="just">
                <a:lnSpc>
                  <a:spcPts val="1800"/>
                </a:lnSpc>
              </a:pPr>
              <a:r>
                <a:rPr lang="en-US" sz="1350" b="1" dirty="0">
                  <a:solidFill>
                    <a:srgbClr val="FFFFFF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They are appointment only!</a:t>
              </a:r>
            </a:p>
            <a:p>
              <a:pPr algn="just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 </a:t>
              </a:r>
            </a:p>
            <a:p>
              <a:pPr algn="just">
                <a:lnSpc>
                  <a:spcPts val="1800"/>
                </a:lnSpc>
              </a:pPr>
              <a:r>
                <a:rPr lang="en-US" sz="1350" dirty="0">
                  <a:solidFill>
                    <a:srgbClr val="FFFFFF"/>
                  </a:solidFill>
                  <a:latin typeface="DM Sans"/>
                  <a:ea typeface="DM Sans"/>
                  <a:cs typeface="DM Sans"/>
                  <a:sym typeface="DM Sans"/>
                </a:rPr>
                <a:t>We offer group sessions such as Hub Walks around Corporation Park, Coffee &amp; Chat Sessions, a Hub Quiz, various Arts and Craft sessions, and Cooking Sessions. Employment activities included Interview Prep, Completing Application Forms or just simply support with Job Searching/Training.</a:t>
              </a:r>
            </a:p>
          </p:txBody>
        </p:sp>
      </p:grpSp>
      <p:sp>
        <p:nvSpPr>
          <p:cNvPr id="67" name="Freeform 67"/>
          <p:cNvSpPr/>
          <p:nvPr/>
        </p:nvSpPr>
        <p:spPr>
          <a:xfrm>
            <a:off x="16270086" y="3848588"/>
            <a:ext cx="300628" cy="263051"/>
          </a:xfrm>
          <a:custGeom>
            <a:avLst/>
            <a:gdLst/>
            <a:ahLst/>
            <a:cxnLst/>
            <a:rect l="l" t="t" r="r" b="b"/>
            <a:pathLst>
              <a:path w="300628" h="263051">
                <a:moveTo>
                  <a:pt x="0" y="0"/>
                </a:moveTo>
                <a:lnTo>
                  <a:pt x="300628" y="0"/>
                </a:lnTo>
                <a:lnTo>
                  <a:pt x="300628" y="263051"/>
                </a:lnTo>
                <a:lnTo>
                  <a:pt x="0" y="26305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6" name="TextBox 76"/>
          <p:cNvSpPr txBox="1"/>
          <p:nvPr/>
        </p:nvSpPr>
        <p:spPr>
          <a:xfrm>
            <a:off x="812062" y="10045934"/>
            <a:ext cx="2812554" cy="1443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3"/>
              </a:lnSpc>
            </a:pPr>
            <a:r>
              <a:rPr lang="en-US" sz="1021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This programme is delivered by HMPPS CFO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4472440" y="8255"/>
            <a:ext cx="6776938" cy="8190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669"/>
              </a:lnSpc>
            </a:pPr>
            <a:r>
              <a:rPr lang="en-US" sz="4764" b="1" u="sng" dirty="0">
                <a:solidFill>
                  <a:srgbClr val="000000"/>
                </a:solidFill>
                <a:latin typeface="DM Sans Bold"/>
                <a:ea typeface="DM Sans Bold"/>
                <a:cs typeface="DM Sans Bold"/>
                <a:sym typeface="DM Sans Bold"/>
              </a:rPr>
              <a:t>OCTOBER  – WEEK 5 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843960" y="130020"/>
            <a:ext cx="2486920" cy="516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Self: Activities that work on the individual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843960" y="706239"/>
            <a:ext cx="2600955" cy="5161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06"/>
              </a:lnSpc>
            </a:pPr>
            <a:r>
              <a:rPr lang="en-US" sz="1362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Relationships: Activities that work with peers/families/friends</a:t>
            </a:r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id="{FF2A2866-D210-F177-56AE-DC99EE4126A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4169216" y="138744"/>
            <a:ext cx="1972008" cy="545615"/>
          </a:xfrm>
          <a:prstGeom prst="rect">
            <a:avLst/>
          </a:prstGeom>
        </p:spPr>
      </p:pic>
      <p:sp>
        <p:nvSpPr>
          <p:cNvPr id="82" name="Freeform 43">
            <a:extLst>
              <a:ext uri="{FF2B5EF4-FFF2-40B4-BE49-F238E27FC236}">
                <a16:creationId xmlns:a16="http://schemas.microsoft.com/office/drawing/2014/main" id="{8E33EAD7-8D75-F07F-A402-D2792BEF9F79}"/>
              </a:ext>
            </a:extLst>
          </p:cNvPr>
          <p:cNvSpPr/>
          <p:nvPr/>
        </p:nvSpPr>
        <p:spPr>
          <a:xfrm>
            <a:off x="17436191" y="1642291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3" name="Freeform 43">
            <a:extLst>
              <a:ext uri="{FF2B5EF4-FFF2-40B4-BE49-F238E27FC236}">
                <a16:creationId xmlns:a16="http://schemas.microsoft.com/office/drawing/2014/main" id="{25E80E95-6197-90CE-69D0-A42F9B0D80FD}"/>
              </a:ext>
            </a:extLst>
          </p:cNvPr>
          <p:cNvSpPr/>
          <p:nvPr/>
        </p:nvSpPr>
        <p:spPr>
          <a:xfrm>
            <a:off x="17441681" y="3828043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4" name="Freeform 43">
            <a:extLst>
              <a:ext uri="{FF2B5EF4-FFF2-40B4-BE49-F238E27FC236}">
                <a16:creationId xmlns:a16="http://schemas.microsoft.com/office/drawing/2014/main" id="{52F5471E-5502-8BE8-75B7-DB5B9D3854DC}"/>
              </a:ext>
            </a:extLst>
          </p:cNvPr>
          <p:cNvSpPr/>
          <p:nvPr/>
        </p:nvSpPr>
        <p:spPr>
          <a:xfrm>
            <a:off x="17441681" y="6391466"/>
            <a:ext cx="300628" cy="263050"/>
          </a:xfrm>
          <a:custGeom>
            <a:avLst/>
            <a:gdLst/>
            <a:ahLst/>
            <a:cxnLst/>
            <a:rect l="l" t="t" r="r" b="b"/>
            <a:pathLst>
              <a:path w="300628" h="263050">
                <a:moveTo>
                  <a:pt x="0" y="0"/>
                </a:moveTo>
                <a:lnTo>
                  <a:pt x="300629" y="0"/>
                </a:lnTo>
                <a:lnTo>
                  <a:pt x="300629" y="263050"/>
                </a:lnTo>
                <a:lnTo>
                  <a:pt x="0" y="2630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90" name="Graphic 89" descr="Open envelope with solid fill">
            <a:extLst>
              <a:ext uri="{FF2B5EF4-FFF2-40B4-BE49-F238E27FC236}">
                <a16:creationId xmlns:a16="http://schemas.microsoft.com/office/drawing/2014/main" id="{25E5E09B-8A52-D22A-4599-04D4174E6236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965225" y="4747691"/>
            <a:ext cx="603730" cy="603730"/>
          </a:xfrm>
          <a:prstGeom prst="rect">
            <a:avLst/>
          </a:prstGeom>
        </p:spPr>
      </p:pic>
      <p:sp>
        <p:nvSpPr>
          <p:cNvPr id="91" name="Freeform 12" descr="Boardroom outline">
            <a:extLst>
              <a:ext uri="{FF2B5EF4-FFF2-40B4-BE49-F238E27FC236}">
                <a16:creationId xmlns:a16="http://schemas.microsoft.com/office/drawing/2014/main" id="{05D1E0A4-82B0-2D90-FE70-F2F81C0B16DE}"/>
              </a:ext>
            </a:extLst>
          </p:cNvPr>
          <p:cNvSpPr/>
          <p:nvPr/>
        </p:nvSpPr>
        <p:spPr>
          <a:xfrm>
            <a:off x="5060471" y="3910734"/>
            <a:ext cx="1027178" cy="1004166"/>
          </a:xfrm>
          <a:custGeom>
            <a:avLst/>
            <a:gdLst/>
            <a:ahLst/>
            <a:cxnLst/>
            <a:rect l="l" t="t" r="r" b="b"/>
            <a:pathLst>
              <a:path w="1127365" h="1127365">
                <a:moveTo>
                  <a:pt x="0" y="0"/>
                </a:moveTo>
                <a:lnTo>
                  <a:pt x="1127365" y="0"/>
                </a:lnTo>
                <a:lnTo>
                  <a:pt x="1127365" y="1127366"/>
                </a:lnTo>
                <a:lnTo>
                  <a:pt x="0" y="112736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24" name="Graphic 23" descr="Palette outline">
            <a:extLst>
              <a:ext uri="{FF2B5EF4-FFF2-40B4-BE49-F238E27FC236}">
                <a16:creationId xmlns:a16="http://schemas.microsoft.com/office/drawing/2014/main" id="{0C7376DE-C6F2-F5EE-6239-04F52FCBD23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053731" y="8572093"/>
            <a:ext cx="914400" cy="914400"/>
          </a:xfrm>
          <a:prstGeom prst="rect">
            <a:avLst/>
          </a:prstGeom>
        </p:spPr>
      </p:pic>
      <p:pic>
        <p:nvPicPr>
          <p:cNvPr id="61" name="Graphic 60" descr="Presentation with media with solid fill">
            <a:extLst>
              <a:ext uri="{FF2B5EF4-FFF2-40B4-BE49-F238E27FC236}">
                <a16:creationId xmlns:a16="http://schemas.microsoft.com/office/drawing/2014/main" id="{AD89A104-0A08-2BAC-5992-8D7813F85EB8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8421872" y="4255155"/>
            <a:ext cx="888344" cy="888344"/>
          </a:xfrm>
          <a:prstGeom prst="rect">
            <a:avLst/>
          </a:prstGeom>
        </p:spPr>
      </p:pic>
      <p:pic>
        <p:nvPicPr>
          <p:cNvPr id="80" name="Graphic 79" descr="Schoolhouse outline">
            <a:extLst>
              <a:ext uri="{FF2B5EF4-FFF2-40B4-BE49-F238E27FC236}">
                <a16:creationId xmlns:a16="http://schemas.microsoft.com/office/drawing/2014/main" id="{D84A36A6-648B-502D-65FA-C65332EC9024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7091351" y="4317241"/>
            <a:ext cx="914400" cy="914400"/>
          </a:xfrm>
          <a:prstGeom prst="rect">
            <a:avLst/>
          </a:prstGeom>
        </p:spPr>
      </p:pic>
      <p:pic>
        <p:nvPicPr>
          <p:cNvPr id="87" name="Graphic 86" descr="Alterations &amp; Tailoring with solid fill">
            <a:extLst>
              <a:ext uri="{FF2B5EF4-FFF2-40B4-BE49-F238E27FC236}">
                <a16:creationId xmlns:a16="http://schemas.microsoft.com/office/drawing/2014/main" id="{5206B056-BC97-A103-32CC-BB123F0CEE96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3492406" y="8839475"/>
            <a:ext cx="914400" cy="914400"/>
          </a:xfrm>
          <a:prstGeom prst="rect">
            <a:avLst/>
          </a:prstGeom>
        </p:spPr>
      </p:pic>
      <p:pic>
        <p:nvPicPr>
          <p:cNvPr id="89" name="Graphic 88" descr="Right And Left Brain outline">
            <a:extLst>
              <a:ext uri="{FF2B5EF4-FFF2-40B4-BE49-F238E27FC236}">
                <a16:creationId xmlns:a16="http://schemas.microsoft.com/office/drawing/2014/main" id="{75131F2C-17FE-3EA1-1211-AB56F9D5A990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227089" y="4317241"/>
            <a:ext cx="914400" cy="914400"/>
          </a:xfrm>
          <a:prstGeom prst="rect">
            <a:avLst/>
          </a:prstGeom>
        </p:spPr>
      </p:pic>
      <p:pic>
        <p:nvPicPr>
          <p:cNvPr id="93" name="Graphic 92" descr="Schoolhouse outline">
            <a:extLst>
              <a:ext uri="{FF2B5EF4-FFF2-40B4-BE49-F238E27FC236}">
                <a16:creationId xmlns:a16="http://schemas.microsoft.com/office/drawing/2014/main" id="{7D11A021-015F-AEAE-1EBF-FF0B28AA612F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2528429" y="4255155"/>
            <a:ext cx="788655" cy="788655"/>
          </a:xfrm>
          <a:prstGeom prst="rect">
            <a:avLst/>
          </a:prstGeom>
        </p:spPr>
      </p:pic>
      <p:pic>
        <p:nvPicPr>
          <p:cNvPr id="95" name="Graphic 94" descr="Scribble outline">
            <a:extLst>
              <a:ext uri="{FF2B5EF4-FFF2-40B4-BE49-F238E27FC236}">
                <a16:creationId xmlns:a16="http://schemas.microsoft.com/office/drawing/2014/main" id="{D483EE32-E19C-7724-8C87-A5392A8E7840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6260561" y="4689030"/>
            <a:ext cx="805426" cy="805426"/>
          </a:xfrm>
          <a:prstGeom prst="rect">
            <a:avLst/>
          </a:prstGeom>
        </p:spPr>
      </p:pic>
      <p:pic>
        <p:nvPicPr>
          <p:cNvPr id="17" name="Graphic 16" descr="Puzzle pieces outline">
            <a:extLst>
              <a:ext uri="{FF2B5EF4-FFF2-40B4-BE49-F238E27FC236}">
                <a16:creationId xmlns:a16="http://schemas.microsoft.com/office/drawing/2014/main" id="{95FA7AB1-21B3-0AE3-4B8F-71B4AC85960F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16260561" y="8535698"/>
            <a:ext cx="914400" cy="914400"/>
          </a:xfrm>
          <a:prstGeom prst="rect">
            <a:avLst/>
          </a:prstGeom>
        </p:spPr>
      </p:pic>
      <p:pic>
        <p:nvPicPr>
          <p:cNvPr id="20" name="Graphic 19" descr="Jack-O-Lantern with solid fill">
            <a:extLst>
              <a:ext uri="{FF2B5EF4-FFF2-40B4-BE49-F238E27FC236}">
                <a16:creationId xmlns:a16="http://schemas.microsoft.com/office/drawing/2014/main" id="{D88E2FD8-281F-4DEC-7137-3D3AADCD11CB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16113514" y="2738025"/>
            <a:ext cx="914400" cy="914400"/>
          </a:xfrm>
          <a:prstGeom prst="rect">
            <a:avLst/>
          </a:prstGeom>
        </p:spPr>
      </p:pic>
      <p:sp>
        <p:nvSpPr>
          <p:cNvPr id="16" name="Freeform 31">
            <a:extLst>
              <a:ext uri="{FF2B5EF4-FFF2-40B4-BE49-F238E27FC236}">
                <a16:creationId xmlns:a16="http://schemas.microsoft.com/office/drawing/2014/main" id="{D0EEB281-0DAC-1558-9EA3-4069FFA330B2}"/>
              </a:ext>
            </a:extLst>
          </p:cNvPr>
          <p:cNvSpPr/>
          <p:nvPr/>
        </p:nvSpPr>
        <p:spPr>
          <a:xfrm>
            <a:off x="5993832" y="1840932"/>
            <a:ext cx="330768" cy="330768"/>
          </a:xfrm>
          <a:custGeom>
            <a:avLst/>
            <a:gdLst/>
            <a:ahLst/>
            <a:cxnLst/>
            <a:rect l="l" t="t" r="r" b="b"/>
            <a:pathLst>
              <a:path w="330768" h="330768">
                <a:moveTo>
                  <a:pt x="0" y="0"/>
                </a:moveTo>
                <a:lnTo>
                  <a:pt x="330768" y="0"/>
                </a:lnTo>
                <a:lnTo>
                  <a:pt x="330768" y="330768"/>
                </a:lnTo>
                <a:lnTo>
                  <a:pt x="0" y="3307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2BB27B-A087-F68D-FE5D-3368CDA111F0}"/>
              </a:ext>
            </a:extLst>
          </p:cNvPr>
          <p:cNvSpPr txBox="1"/>
          <p:nvPr/>
        </p:nvSpPr>
        <p:spPr>
          <a:xfrm>
            <a:off x="457200" y="3401080"/>
            <a:ext cx="3644397" cy="492443"/>
          </a:xfrm>
          <a:prstGeom prst="rect">
            <a:avLst/>
          </a:prstGeom>
          <a:solidFill>
            <a:srgbClr val="34586E"/>
          </a:solidFill>
        </p:spPr>
        <p:txBody>
          <a:bodyPr wrap="square" rtlCol="0">
            <a:spAutoFit/>
          </a:bodyPr>
          <a:lstStyle/>
          <a:p>
            <a:r>
              <a:rPr lang="en-GB" sz="1300" dirty="0">
                <a:solidFill>
                  <a:schemeClr val="bg1"/>
                </a:solidFill>
              </a:rPr>
              <a:t>Blackpool Enterprise Centre, Lytham Rd, Blackpool FY4 1EW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3B0EA8-A8BF-B54C-F8B6-27276EB30E50}"/>
              </a:ext>
            </a:extLst>
          </p:cNvPr>
          <p:cNvSpPr txBox="1"/>
          <p:nvPr/>
        </p:nvSpPr>
        <p:spPr>
          <a:xfrm>
            <a:off x="1143000" y="4076700"/>
            <a:ext cx="2539953" cy="661720"/>
          </a:xfrm>
          <a:prstGeom prst="rect">
            <a:avLst/>
          </a:prstGeom>
          <a:solidFill>
            <a:srgbClr val="34586E"/>
          </a:solidFill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DM Sans" pitchFamily="2" charset="0"/>
              </a:rPr>
              <a:t>07467296781</a:t>
            </a:r>
            <a:r>
              <a:rPr lang="en-US" sz="1200" dirty="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 (Sam)</a:t>
            </a:r>
          </a:p>
          <a:p>
            <a:r>
              <a:rPr lang="en-US" sz="1200" dirty="0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07714 916595 (Christine</a:t>
            </a:r>
          </a:p>
          <a:p>
            <a:endParaRPr lang="en-GB" sz="1300" dirty="0">
              <a:latin typeface="DM Sans" pitchFamily="2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F91B090-9805-5913-B9A9-E63B2D800D9D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49378" y="2085922"/>
            <a:ext cx="4187366" cy="688862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f4d787a-f0cb-46ec-890d-842ec557415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C45B99ACAA16458C5D7730A2242477" ma:contentTypeVersion="16" ma:contentTypeDescription="Create a new document." ma:contentTypeScope="" ma:versionID="f516b270ccc2eae872e332f56aa73775">
  <xsd:schema xmlns:xsd="http://www.w3.org/2001/XMLSchema" xmlns:xs="http://www.w3.org/2001/XMLSchema" xmlns:p="http://schemas.microsoft.com/office/2006/metadata/properties" xmlns:ns3="bf4d787a-f0cb-46ec-890d-842ec557415e" xmlns:ns4="4fc55833-8905-475c-8697-46f1e9c5cea6" targetNamespace="http://schemas.microsoft.com/office/2006/metadata/properties" ma:root="true" ma:fieldsID="e938d7ac3240a99cfb77175d16b81e15" ns3:_="" ns4:_="">
    <xsd:import namespace="bf4d787a-f0cb-46ec-890d-842ec557415e"/>
    <xsd:import namespace="4fc55833-8905-475c-8697-46f1e9c5ce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ystemTag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4d787a-f0cb-46ec-890d-842ec5574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c55833-8905-475c-8697-46f1e9c5cea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51BDB7-E57A-44BD-B3F0-62A58E00D4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F7B277-AE8D-4427-B694-3CCBA4C2BED9}">
  <ds:schemaRefs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4fc55833-8905-475c-8697-46f1e9c5cea6"/>
    <ds:schemaRef ds:uri="bf4d787a-f0cb-46ec-890d-842ec557415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3A3804A-EA00-493D-9CAD-E56980DBB3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4d787a-f0cb-46ec-890d-842ec557415e"/>
    <ds:schemaRef ds:uri="4fc55833-8905-475c-8697-46f1e9c5ce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1014</Words>
  <Application>Microsoft Office PowerPoint</Application>
  <PresentationFormat>Custom</PresentationFormat>
  <Paragraphs>373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DM Sans Bold Italics</vt:lpstr>
      <vt:lpstr>Arial</vt:lpstr>
      <vt:lpstr>DM Sans Italics</vt:lpstr>
      <vt:lpstr>DM Sans Bold</vt:lpstr>
      <vt:lpstr>DM Sans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Blackpool Activity Hub June 2025 Timetable.pptx</dc:title>
  <dc:creator>Cavallo, Gabriella (Growth Company)</dc:creator>
  <cp:lastModifiedBy>Couldstone, Ellie (Growth Company)</cp:lastModifiedBy>
  <cp:revision>23</cp:revision>
  <dcterms:created xsi:type="dcterms:W3CDTF">2006-08-16T00:00:00Z</dcterms:created>
  <dcterms:modified xsi:type="dcterms:W3CDTF">2025-10-02T13:39:25Z</dcterms:modified>
  <dc:identifier>DAGqPl2vl8o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0x010100F0C45B99ACAA16458C5D7730A2242477</vt:lpwstr>
  </property>
  <property fmtid="{D5CDD505-2E9C-101B-9397-08002B2CF9AE}" pid="4" name="MSIP_Label_2656b772-261f-468c-b0a8-3000dd0c1d91_Enabled">
    <vt:lpwstr>true</vt:lpwstr>
  </property>
  <property fmtid="{D5CDD505-2E9C-101B-9397-08002B2CF9AE}" pid="5" name="MSIP_Label_2656b772-261f-468c-b0a8-3000dd0c1d91_SetDate">
    <vt:lpwstr>2025-07-10T15:44:35Z</vt:lpwstr>
  </property>
  <property fmtid="{D5CDD505-2E9C-101B-9397-08002B2CF9AE}" pid="6" name="MSIP_Label_2656b772-261f-468c-b0a8-3000dd0c1d91_Method">
    <vt:lpwstr>Privileged</vt:lpwstr>
  </property>
  <property fmtid="{D5CDD505-2E9C-101B-9397-08002B2CF9AE}" pid="7" name="MSIP_Label_2656b772-261f-468c-b0a8-3000dd0c1d91_Name">
    <vt:lpwstr>Internal Personal and Confidential</vt:lpwstr>
  </property>
  <property fmtid="{D5CDD505-2E9C-101B-9397-08002B2CF9AE}" pid="8" name="MSIP_Label_2656b772-261f-468c-b0a8-3000dd0c1d91_SiteId">
    <vt:lpwstr>08103169-4a6e-4778-9735-09cc96096d8f</vt:lpwstr>
  </property>
  <property fmtid="{D5CDD505-2E9C-101B-9397-08002B2CF9AE}" pid="9" name="MSIP_Label_2656b772-261f-468c-b0a8-3000dd0c1d91_ActionId">
    <vt:lpwstr>3ad6bd31-4a83-43c8-8b6b-f96b1838672c</vt:lpwstr>
  </property>
  <property fmtid="{D5CDD505-2E9C-101B-9397-08002B2CF9AE}" pid="10" name="MSIP_Label_2656b772-261f-468c-b0a8-3000dd0c1d91_ContentBits">
    <vt:lpwstr>1</vt:lpwstr>
  </property>
  <property fmtid="{D5CDD505-2E9C-101B-9397-08002B2CF9AE}" pid="11" name="MSIP_Label_2656b772-261f-468c-b0a8-3000dd0c1d91_Tag">
    <vt:lpwstr>10, 0, 1, 1</vt:lpwstr>
  </property>
  <property fmtid="{D5CDD505-2E9C-101B-9397-08002B2CF9AE}" pid="12" name="ClassificationContentMarkingHeaderLocations">
    <vt:lpwstr>Office Theme:8</vt:lpwstr>
  </property>
  <property fmtid="{D5CDD505-2E9C-101B-9397-08002B2CF9AE}" pid="13" name="ClassificationContentMarkingHeaderText">
    <vt:lpwstr>Classified: Internal Personal and Confidential</vt:lpwstr>
  </property>
</Properties>
</file>