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0"/>
  </p:notesMasterIdLst>
  <p:sldIdLst>
    <p:sldId id="261" r:id="rId5"/>
    <p:sldId id="262" r:id="rId6"/>
    <p:sldId id="263" r:id="rId7"/>
    <p:sldId id="264" r:id="rId8"/>
    <p:sldId id="265" r:id="rId9"/>
  </p:sldIdLst>
  <p:sldSz cx="10693400" cy="7556500"/>
  <p:notesSz cx="6797675" cy="9926638"/>
  <p:embeddedFontLst>
    <p:embeddedFont>
      <p:font typeface="DM Sans" pitchFamily="2" charset="0"/>
      <p:regular r:id="rId11"/>
      <p:bold r:id="rId12"/>
      <p:italic r:id="rId13"/>
      <p:boldItalic r:id="rId14"/>
    </p:embeddedFont>
    <p:embeddedFont>
      <p:font typeface="DM Sans Bold" charset="0"/>
      <p:regular r:id="rId15"/>
      <p:bold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E7"/>
    <a:srgbClr val="FFFFCC"/>
    <a:srgbClr val="FFE4C9"/>
    <a:srgbClr val="FFCC66"/>
    <a:srgbClr val="B6C6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474C09-97CA-4217-AD54-02EB9F5BD1EC}" v="1" dt="2025-06-13T14:18:15.2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440"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 Type="http://schemas.openxmlformats.org/officeDocument/2006/relationships/slide" Target="slides/slide1.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61" tIns="47781" rIns="95561" bIns="47781" rtlCol="0"/>
          <a:lstStyle>
            <a:lvl1pPr algn="l">
              <a:defRPr sz="1300"/>
            </a:lvl1pPr>
          </a:lstStyle>
          <a:p>
            <a:endParaRPr lang="en-GB"/>
          </a:p>
        </p:txBody>
      </p:sp>
      <p:sp>
        <p:nvSpPr>
          <p:cNvPr id="3" name="Date Placeholder 2"/>
          <p:cNvSpPr>
            <a:spLocks noGrp="1"/>
          </p:cNvSpPr>
          <p:nvPr>
            <p:ph type="dt" idx="1"/>
          </p:nvPr>
        </p:nvSpPr>
        <p:spPr>
          <a:xfrm>
            <a:off x="3850442" y="0"/>
            <a:ext cx="2945659" cy="498056"/>
          </a:xfrm>
          <a:prstGeom prst="rect">
            <a:avLst/>
          </a:prstGeom>
        </p:spPr>
        <p:txBody>
          <a:bodyPr vert="horz" lIns="95561" tIns="47781" rIns="95561" bIns="47781" rtlCol="0"/>
          <a:lstStyle>
            <a:lvl1pPr algn="r">
              <a:defRPr sz="1300"/>
            </a:lvl1pPr>
          </a:lstStyle>
          <a:p>
            <a:fld id="{A016004F-67E9-434D-8D28-B26DA7AC46C2}" type="datetimeFigureOut">
              <a:rPr lang="en-GB" smtClean="0"/>
              <a:t>23/06/2025</a:t>
            </a:fld>
            <a:endParaRPr lang="en-GB"/>
          </a:p>
        </p:txBody>
      </p:sp>
      <p:sp>
        <p:nvSpPr>
          <p:cNvPr id="4" name="Slide Image Placeholder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5561" tIns="47781" rIns="95561" bIns="47781" rtlCol="0" anchor="ctr"/>
          <a:lstStyle/>
          <a:p>
            <a:endParaRPr lang="en-GB"/>
          </a:p>
        </p:txBody>
      </p:sp>
      <p:sp>
        <p:nvSpPr>
          <p:cNvPr id="5" name="Notes Placeholder 4"/>
          <p:cNvSpPr>
            <a:spLocks noGrp="1"/>
          </p:cNvSpPr>
          <p:nvPr>
            <p:ph type="body" sz="quarter" idx="3"/>
          </p:nvPr>
        </p:nvSpPr>
        <p:spPr>
          <a:xfrm>
            <a:off x="679768" y="4777195"/>
            <a:ext cx="5438140" cy="3908613"/>
          </a:xfrm>
          <a:prstGeom prst="rect">
            <a:avLst/>
          </a:prstGeom>
        </p:spPr>
        <p:txBody>
          <a:bodyPr vert="horz" lIns="95561" tIns="47781" rIns="95561" bIns="477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5561" tIns="47781" rIns="95561" bIns="47781" rtlCol="0" anchor="b"/>
          <a:lstStyle>
            <a:lvl1pPr algn="l">
              <a:defRPr sz="1300"/>
            </a:lvl1pPr>
          </a:lstStyle>
          <a:p>
            <a:endParaRPr lang="en-GB"/>
          </a:p>
        </p:txBody>
      </p:sp>
      <p:sp>
        <p:nvSpPr>
          <p:cNvPr id="7" name="Slide Number Placeholder 6"/>
          <p:cNvSpPr>
            <a:spLocks noGrp="1"/>
          </p:cNvSpPr>
          <p:nvPr>
            <p:ph type="sldNum" sz="quarter" idx="5"/>
          </p:nvPr>
        </p:nvSpPr>
        <p:spPr>
          <a:xfrm>
            <a:off x="3850442" y="9428584"/>
            <a:ext cx="2945659" cy="498055"/>
          </a:xfrm>
          <a:prstGeom prst="rect">
            <a:avLst/>
          </a:prstGeom>
        </p:spPr>
        <p:txBody>
          <a:bodyPr vert="horz" lIns="95561" tIns="47781" rIns="95561" bIns="47781" rtlCol="0" anchor="b"/>
          <a:lstStyle>
            <a:lvl1pPr algn="r">
              <a:defRPr sz="1300"/>
            </a:lvl1pPr>
          </a:lstStyle>
          <a:p>
            <a:fld id="{2F7DE565-BD42-4930-8EFE-519E4858926F}" type="slidenum">
              <a:rPr lang="en-GB" smtClean="0"/>
              <a:t>‹#›</a:t>
            </a:fld>
            <a:endParaRPr lang="en-GB"/>
          </a:p>
        </p:txBody>
      </p:sp>
    </p:spTree>
    <p:extLst>
      <p:ext uri="{BB962C8B-B14F-4D97-AF65-F5344CB8AC3E}">
        <p14:creationId xmlns:p14="http://schemas.microsoft.com/office/powerpoint/2010/main" val="2268488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F7DE565-BD42-4930-8EFE-519E4858926F}" type="slidenum">
              <a:rPr lang="en-GB" smtClean="0"/>
              <a:t>1</a:t>
            </a:fld>
            <a:endParaRPr lang="en-GB"/>
          </a:p>
        </p:txBody>
      </p:sp>
    </p:spTree>
    <p:extLst>
      <p:ext uri="{BB962C8B-B14F-4D97-AF65-F5344CB8AC3E}">
        <p14:creationId xmlns:p14="http://schemas.microsoft.com/office/powerpoint/2010/main" val="3432659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7998F-C0AB-FF0C-654A-6048E6C8E3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287ED8-8F72-ACE5-4AA1-305417B82B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245936-31D9-BD03-DAAD-8273AC2D6767}"/>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1EFAF12E-C00E-11CA-F20F-6FF4CF6CB0BB}"/>
              </a:ext>
            </a:extLst>
          </p:cNvPr>
          <p:cNvSpPr>
            <a:spLocks noGrp="1"/>
          </p:cNvSpPr>
          <p:nvPr>
            <p:ph type="sldNum" sz="quarter" idx="5"/>
          </p:nvPr>
        </p:nvSpPr>
        <p:spPr/>
        <p:txBody>
          <a:bodyPr/>
          <a:lstStyle/>
          <a:p>
            <a:fld id="{2F7DE565-BD42-4930-8EFE-519E4858926F}" type="slidenum">
              <a:rPr lang="en-GB" smtClean="0"/>
              <a:t>2</a:t>
            </a:fld>
            <a:endParaRPr lang="en-GB"/>
          </a:p>
        </p:txBody>
      </p:sp>
    </p:spTree>
    <p:extLst>
      <p:ext uri="{BB962C8B-B14F-4D97-AF65-F5344CB8AC3E}">
        <p14:creationId xmlns:p14="http://schemas.microsoft.com/office/powerpoint/2010/main" val="3964324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AFAD9-FB16-37DA-0093-759034E816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0A8997-8C74-E3A4-03B7-F97A4C09F1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70EDE9-1695-4C95-65AE-75C95317FEA7}"/>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0405A84C-BCE8-B09C-E657-9DAFE248305B}"/>
              </a:ext>
            </a:extLst>
          </p:cNvPr>
          <p:cNvSpPr>
            <a:spLocks noGrp="1"/>
          </p:cNvSpPr>
          <p:nvPr>
            <p:ph type="sldNum" sz="quarter" idx="5"/>
          </p:nvPr>
        </p:nvSpPr>
        <p:spPr/>
        <p:txBody>
          <a:bodyPr/>
          <a:lstStyle/>
          <a:p>
            <a:fld id="{2F7DE565-BD42-4930-8EFE-519E4858926F}" type="slidenum">
              <a:rPr lang="en-GB" smtClean="0"/>
              <a:t>3</a:t>
            </a:fld>
            <a:endParaRPr lang="en-GB"/>
          </a:p>
        </p:txBody>
      </p:sp>
    </p:spTree>
    <p:extLst>
      <p:ext uri="{BB962C8B-B14F-4D97-AF65-F5344CB8AC3E}">
        <p14:creationId xmlns:p14="http://schemas.microsoft.com/office/powerpoint/2010/main" val="2801905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EE1D1-61B5-DF70-8B57-CB05110833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1815E7-43AD-B065-22AF-2B43944E1E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A1F16E-D5D3-9758-3FA7-AD93DDA7E59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BE59F02-E2F6-9D70-492A-68C441F5EFCC}"/>
              </a:ext>
            </a:extLst>
          </p:cNvPr>
          <p:cNvSpPr>
            <a:spLocks noGrp="1"/>
          </p:cNvSpPr>
          <p:nvPr>
            <p:ph type="sldNum" sz="quarter" idx="5"/>
          </p:nvPr>
        </p:nvSpPr>
        <p:spPr/>
        <p:txBody>
          <a:bodyPr/>
          <a:lstStyle/>
          <a:p>
            <a:fld id="{2F7DE565-BD42-4930-8EFE-519E4858926F}" type="slidenum">
              <a:rPr lang="en-GB" smtClean="0"/>
              <a:t>4</a:t>
            </a:fld>
            <a:endParaRPr lang="en-GB"/>
          </a:p>
        </p:txBody>
      </p:sp>
    </p:spTree>
    <p:extLst>
      <p:ext uri="{BB962C8B-B14F-4D97-AF65-F5344CB8AC3E}">
        <p14:creationId xmlns:p14="http://schemas.microsoft.com/office/powerpoint/2010/main" val="414874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AF11E-2C22-4771-7C0F-AA6374F3FC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AB6481-9734-5FA3-BDCA-6BF577284A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E76DDC-E6B4-A4D6-250E-ADD5589CA8D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1EE7149-4138-C759-9649-88CE79DFE6C6}"/>
              </a:ext>
            </a:extLst>
          </p:cNvPr>
          <p:cNvSpPr>
            <a:spLocks noGrp="1"/>
          </p:cNvSpPr>
          <p:nvPr>
            <p:ph type="sldNum" sz="quarter" idx="5"/>
          </p:nvPr>
        </p:nvSpPr>
        <p:spPr/>
        <p:txBody>
          <a:bodyPr/>
          <a:lstStyle/>
          <a:p>
            <a:fld id="{2F7DE565-BD42-4930-8EFE-519E4858926F}" type="slidenum">
              <a:rPr lang="en-GB" smtClean="0"/>
              <a:t>5</a:t>
            </a:fld>
            <a:endParaRPr lang="en-GB"/>
          </a:p>
        </p:txBody>
      </p:sp>
    </p:spTree>
    <p:extLst>
      <p:ext uri="{BB962C8B-B14F-4D97-AF65-F5344CB8AC3E}">
        <p14:creationId xmlns:p14="http://schemas.microsoft.com/office/powerpoint/2010/main" val="423096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svg"/><Relationship Id="rId26" Type="http://schemas.openxmlformats.org/officeDocument/2006/relationships/image" Target="../media/image24.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notesSlide" Target="../notesSlides/notesSlide1.xml"/><Relationship Id="rId16" Type="http://schemas.openxmlformats.org/officeDocument/2006/relationships/image" Target="../media/image14.svg"/><Relationship Id="rId20" Type="http://schemas.openxmlformats.org/officeDocument/2006/relationships/image" Target="../media/image18.svg"/><Relationship Id="rId29" Type="http://schemas.openxmlformats.org/officeDocument/2006/relationships/image" Target="../media/image27.sv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svg"/><Relationship Id="rId32" Type="http://schemas.openxmlformats.org/officeDocument/2006/relationships/image" Target="../media/image30.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10" Type="http://schemas.openxmlformats.org/officeDocument/2006/relationships/image" Target="../media/image8.svg"/><Relationship Id="rId19" Type="http://schemas.openxmlformats.org/officeDocument/2006/relationships/image" Target="../media/image17.png"/><Relationship Id="rId31" Type="http://schemas.openxmlformats.org/officeDocument/2006/relationships/image" Target="../media/image29.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image" Target="../media/image20.svg"/><Relationship Id="rId27" Type="http://schemas.openxmlformats.org/officeDocument/2006/relationships/image" Target="../media/image25.svg"/><Relationship Id="rId30" Type="http://schemas.openxmlformats.org/officeDocument/2006/relationships/image" Target="../media/image28.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18" Type="http://schemas.openxmlformats.org/officeDocument/2006/relationships/image" Target="../media/image35.png"/><Relationship Id="rId26" Type="http://schemas.openxmlformats.org/officeDocument/2006/relationships/image" Target="../media/image23.png"/><Relationship Id="rId3" Type="http://schemas.openxmlformats.org/officeDocument/2006/relationships/image" Target="../media/image31.png"/><Relationship Id="rId21" Type="http://schemas.openxmlformats.org/officeDocument/2006/relationships/image" Target="../media/image38.svg"/><Relationship Id="rId7" Type="http://schemas.openxmlformats.org/officeDocument/2006/relationships/image" Target="../media/image3.png"/><Relationship Id="rId12" Type="http://schemas.openxmlformats.org/officeDocument/2006/relationships/image" Target="../media/image9.png"/><Relationship Id="rId17" Type="http://schemas.openxmlformats.org/officeDocument/2006/relationships/image" Target="../media/image16.svg"/><Relationship Id="rId25" Type="http://schemas.openxmlformats.org/officeDocument/2006/relationships/image" Target="../media/image40.svg"/><Relationship Id="rId2" Type="http://schemas.openxmlformats.org/officeDocument/2006/relationships/notesSlide" Target="../notesSlides/notesSlide2.xml"/><Relationship Id="rId16" Type="http://schemas.openxmlformats.org/officeDocument/2006/relationships/image" Target="../media/image15.png"/><Relationship Id="rId20" Type="http://schemas.openxmlformats.org/officeDocument/2006/relationships/image" Target="../media/image37.png"/><Relationship Id="rId29" Type="http://schemas.openxmlformats.org/officeDocument/2006/relationships/image" Target="../media/image43.png"/><Relationship Id="rId1" Type="http://schemas.openxmlformats.org/officeDocument/2006/relationships/slideLayout" Target="../slideLayouts/slideLayout7.xml"/><Relationship Id="rId6" Type="http://schemas.openxmlformats.org/officeDocument/2006/relationships/image" Target="../media/image32.jpeg"/><Relationship Id="rId11" Type="http://schemas.openxmlformats.org/officeDocument/2006/relationships/image" Target="../media/image34.svg"/><Relationship Id="rId24" Type="http://schemas.openxmlformats.org/officeDocument/2006/relationships/image" Target="../media/image39.png"/><Relationship Id="rId32" Type="http://schemas.openxmlformats.org/officeDocument/2006/relationships/image" Target="../media/image46.svg"/><Relationship Id="rId5" Type="http://schemas.openxmlformats.org/officeDocument/2006/relationships/image" Target="../media/image2.png"/><Relationship Id="rId15" Type="http://schemas.openxmlformats.org/officeDocument/2006/relationships/image" Target="../media/image8.svg"/><Relationship Id="rId23" Type="http://schemas.openxmlformats.org/officeDocument/2006/relationships/image" Target="../media/image12.svg"/><Relationship Id="rId28" Type="http://schemas.openxmlformats.org/officeDocument/2006/relationships/image" Target="../media/image42.svg"/><Relationship Id="rId10" Type="http://schemas.openxmlformats.org/officeDocument/2006/relationships/image" Target="../media/image33.png"/><Relationship Id="rId19" Type="http://schemas.openxmlformats.org/officeDocument/2006/relationships/image" Target="../media/image36.svg"/><Relationship Id="rId31" Type="http://schemas.openxmlformats.org/officeDocument/2006/relationships/image" Target="../media/image45.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7.png"/><Relationship Id="rId22" Type="http://schemas.openxmlformats.org/officeDocument/2006/relationships/image" Target="../media/image11.png"/><Relationship Id="rId27" Type="http://schemas.openxmlformats.org/officeDocument/2006/relationships/image" Target="../media/image41.png"/><Relationship Id="rId30" Type="http://schemas.openxmlformats.org/officeDocument/2006/relationships/image" Target="../media/image44.svg"/></Relationships>
</file>

<file path=ppt/slides/_rels/slide3.xml.rels><?xml version="1.0" encoding="UTF-8" standalone="yes"?>
<Relationships xmlns="http://schemas.openxmlformats.org/package/2006/relationships"><Relationship Id="rId13" Type="http://schemas.openxmlformats.org/officeDocument/2006/relationships/image" Target="../media/image10.svg"/><Relationship Id="rId18" Type="http://schemas.openxmlformats.org/officeDocument/2006/relationships/image" Target="../media/image54.png"/><Relationship Id="rId26" Type="http://schemas.openxmlformats.org/officeDocument/2006/relationships/image" Target="../media/image17.png"/><Relationship Id="rId3" Type="http://schemas.openxmlformats.org/officeDocument/2006/relationships/image" Target="../media/image47.png"/><Relationship Id="rId21" Type="http://schemas.openxmlformats.org/officeDocument/2006/relationships/image" Target="../media/image12.svg"/><Relationship Id="rId34" Type="http://schemas.openxmlformats.org/officeDocument/2006/relationships/image" Target="../media/image59.svg"/><Relationship Id="rId7" Type="http://schemas.openxmlformats.org/officeDocument/2006/relationships/image" Target="../media/image3.png"/><Relationship Id="rId12" Type="http://schemas.openxmlformats.org/officeDocument/2006/relationships/image" Target="../media/image9.png"/><Relationship Id="rId17" Type="http://schemas.openxmlformats.org/officeDocument/2006/relationships/image" Target="../media/image53.svg"/><Relationship Id="rId25" Type="http://schemas.openxmlformats.org/officeDocument/2006/relationships/image" Target="../media/image22.svg"/><Relationship Id="rId33" Type="http://schemas.openxmlformats.org/officeDocument/2006/relationships/image" Target="../media/image58.png"/><Relationship Id="rId2" Type="http://schemas.openxmlformats.org/officeDocument/2006/relationships/notesSlide" Target="../notesSlides/notesSlide3.xml"/><Relationship Id="rId16" Type="http://schemas.openxmlformats.org/officeDocument/2006/relationships/image" Target="../media/image52.png"/><Relationship Id="rId20" Type="http://schemas.openxmlformats.org/officeDocument/2006/relationships/image" Target="../media/image11.png"/><Relationship Id="rId29"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32.jpeg"/><Relationship Id="rId11" Type="http://schemas.openxmlformats.org/officeDocument/2006/relationships/image" Target="../media/image49.svg"/><Relationship Id="rId24" Type="http://schemas.openxmlformats.org/officeDocument/2006/relationships/image" Target="../media/image21.png"/><Relationship Id="rId32" Type="http://schemas.openxmlformats.org/officeDocument/2006/relationships/image" Target="../media/image25.svg"/><Relationship Id="rId5" Type="http://schemas.openxmlformats.org/officeDocument/2006/relationships/image" Target="../media/image2.png"/><Relationship Id="rId15" Type="http://schemas.openxmlformats.org/officeDocument/2006/relationships/image" Target="../media/image51.svg"/><Relationship Id="rId23" Type="http://schemas.openxmlformats.org/officeDocument/2006/relationships/image" Target="../media/image57.svg"/><Relationship Id="rId28" Type="http://schemas.openxmlformats.org/officeDocument/2006/relationships/image" Target="../media/image23.png"/><Relationship Id="rId10" Type="http://schemas.openxmlformats.org/officeDocument/2006/relationships/image" Target="../media/image48.png"/><Relationship Id="rId19" Type="http://schemas.openxmlformats.org/officeDocument/2006/relationships/image" Target="../media/image55.svg"/><Relationship Id="rId31" Type="http://schemas.openxmlformats.org/officeDocument/2006/relationships/image" Target="../media/image24.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50.png"/><Relationship Id="rId22" Type="http://schemas.openxmlformats.org/officeDocument/2006/relationships/image" Target="../media/image56.png"/><Relationship Id="rId27" Type="http://schemas.openxmlformats.org/officeDocument/2006/relationships/image" Target="../media/image18.svg"/><Relationship Id="rId30" Type="http://schemas.openxmlformats.org/officeDocument/2006/relationships/image" Target="../media/image20.svg"/><Relationship Id="rId8"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64.svg"/><Relationship Id="rId18" Type="http://schemas.openxmlformats.org/officeDocument/2006/relationships/image" Target="../media/image11.png"/><Relationship Id="rId26" Type="http://schemas.openxmlformats.org/officeDocument/2006/relationships/image" Target="../media/image23.png"/><Relationship Id="rId3" Type="http://schemas.openxmlformats.org/officeDocument/2006/relationships/image" Target="../media/image60.png"/><Relationship Id="rId21" Type="http://schemas.openxmlformats.org/officeDocument/2006/relationships/image" Target="../media/image66.svg"/><Relationship Id="rId7" Type="http://schemas.openxmlformats.org/officeDocument/2006/relationships/image" Target="../media/image3.png"/><Relationship Id="rId12" Type="http://schemas.openxmlformats.org/officeDocument/2006/relationships/image" Target="../media/image63.png"/><Relationship Id="rId17" Type="http://schemas.openxmlformats.org/officeDocument/2006/relationships/image" Target="../media/image57.svg"/><Relationship Id="rId25" Type="http://schemas.openxmlformats.org/officeDocument/2006/relationships/image" Target="../media/image20.svg"/><Relationship Id="rId2" Type="http://schemas.openxmlformats.org/officeDocument/2006/relationships/notesSlide" Target="../notesSlides/notesSlide4.xml"/><Relationship Id="rId16" Type="http://schemas.openxmlformats.org/officeDocument/2006/relationships/image" Target="../media/image56.png"/><Relationship Id="rId20" Type="http://schemas.openxmlformats.org/officeDocument/2006/relationships/image" Target="../media/image65.png"/><Relationship Id="rId29" Type="http://schemas.openxmlformats.org/officeDocument/2006/relationships/image" Target="../media/image67.png"/><Relationship Id="rId1" Type="http://schemas.openxmlformats.org/officeDocument/2006/relationships/slideLayout" Target="../slideLayouts/slideLayout7.xml"/><Relationship Id="rId6" Type="http://schemas.openxmlformats.org/officeDocument/2006/relationships/image" Target="../media/image32.jpeg"/><Relationship Id="rId11" Type="http://schemas.openxmlformats.org/officeDocument/2006/relationships/image" Target="../media/image62.svg"/><Relationship Id="rId24" Type="http://schemas.openxmlformats.org/officeDocument/2006/relationships/image" Target="../media/image19.png"/><Relationship Id="rId32" Type="http://schemas.openxmlformats.org/officeDocument/2006/relationships/image" Target="../media/image70.svg"/><Relationship Id="rId5" Type="http://schemas.openxmlformats.org/officeDocument/2006/relationships/image" Target="../media/image2.png"/><Relationship Id="rId15" Type="http://schemas.openxmlformats.org/officeDocument/2006/relationships/image" Target="../media/image10.svg"/><Relationship Id="rId23" Type="http://schemas.openxmlformats.org/officeDocument/2006/relationships/image" Target="../media/image22.svg"/><Relationship Id="rId28" Type="http://schemas.openxmlformats.org/officeDocument/2006/relationships/image" Target="../media/image8.svg"/><Relationship Id="rId10" Type="http://schemas.openxmlformats.org/officeDocument/2006/relationships/image" Target="../media/image61.png"/><Relationship Id="rId19" Type="http://schemas.openxmlformats.org/officeDocument/2006/relationships/image" Target="../media/image12.svg"/><Relationship Id="rId31" Type="http://schemas.openxmlformats.org/officeDocument/2006/relationships/image" Target="../media/image69.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9.png"/><Relationship Id="rId22" Type="http://schemas.openxmlformats.org/officeDocument/2006/relationships/image" Target="../media/image21.png"/><Relationship Id="rId27" Type="http://schemas.openxmlformats.org/officeDocument/2006/relationships/image" Target="../media/image7.png"/><Relationship Id="rId30" Type="http://schemas.openxmlformats.org/officeDocument/2006/relationships/image" Target="../media/image68.sv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18" Type="http://schemas.openxmlformats.org/officeDocument/2006/relationships/image" Target="../media/image11.png"/><Relationship Id="rId26" Type="http://schemas.openxmlformats.org/officeDocument/2006/relationships/image" Target="../media/image23.png"/><Relationship Id="rId3" Type="http://schemas.openxmlformats.org/officeDocument/2006/relationships/image" Target="../media/image71.png"/><Relationship Id="rId21" Type="http://schemas.openxmlformats.org/officeDocument/2006/relationships/image" Target="../media/image40.svg"/><Relationship Id="rId7" Type="http://schemas.openxmlformats.org/officeDocument/2006/relationships/image" Target="../media/image3.png"/><Relationship Id="rId12" Type="http://schemas.openxmlformats.org/officeDocument/2006/relationships/image" Target="../media/image9.png"/><Relationship Id="rId17" Type="http://schemas.openxmlformats.org/officeDocument/2006/relationships/image" Target="../media/image49.svg"/><Relationship Id="rId25" Type="http://schemas.openxmlformats.org/officeDocument/2006/relationships/image" Target="../media/image20.svg"/><Relationship Id="rId2" Type="http://schemas.openxmlformats.org/officeDocument/2006/relationships/notesSlide" Target="../notesSlides/notesSlide5.xml"/><Relationship Id="rId16" Type="http://schemas.openxmlformats.org/officeDocument/2006/relationships/image" Target="../media/image48.png"/><Relationship Id="rId20" Type="http://schemas.openxmlformats.org/officeDocument/2006/relationships/image" Target="../media/image39.png"/><Relationship Id="rId29" Type="http://schemas.openxmlformats.org/officeDocument/2006/relationships/image" Target="../media/image72.png"/><Relationship Id="rId1" Type="http://schemas.openxmlformats.org/officeDocument/2006/relationships/slideLayout" Target="../slideLayouts/slideLayout7.xml"/><Relationship Id="rId6" Type="http://schemas.openxmlformats.org/officeDocument/2006/relationships/image" Target="../media/image32.jpeg"/><Relationship Id="rId11" Type="http://schemas.openxmlformats.org/officeDocument/2006/relationships/image" Target="../media/image64.svg"/><Relationship Id="rId24" Type="http://schemas.openxmlformats.org/officeDocument/2006/relationships/image" Target="../media/image19.png"/><Relationship Id="rId5" Type="http://schemas.openxmlformats.org/officeDocument/2006/relationships/image" Target="../media/image2.png"/><Relationship Id="rId15" Type="http://schemas.openxmlformats.org/officeDocument/2006/relationships/image" Target="../media/image57.svg"/><Relationship Id="rId23" Type="http://schemas.openxmlformats.org/officeDocument/2006/relationships/image" Target="../media/image22.svg"/><Relationship Id="rId28" Type="http://schemas.openxmlformats.org/officeDocument/2006/relationships/image" Target="../media/image25.svg"/><Relationship Id="rId10" Type="http://schemas.openxmlformats.org/officeDocument/2006/relationships/image" Target="../media/image63.png"/><Relationship Id="rId19" Type="http://schemas.openxmlformats.org/officeDocument/2006/relationships/image" Target="../media/image12.sv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56.png"/><Relationship Id="rId22" Type="http://schemas.openxmlformats.org/officeDocument/2006/relationships/image" Target="../media/image21.png"/><Relationship Id="rId27" Type="http://schemas.openxmlformats.org/officeDocument/2006/relationships/image" Target="../media/image24.png"/><Relationship Id="rId30" Type="http://schemas.openxmlformats.org/officeDocument/2006/relationships/image" Target="../media/image7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p:cNvGrpSpPr/>
        <p:nvPr/>
      </p:nvGrpSpPr>
      <p:grpSpPr>
        <a:xfrm>
          <a:off x="0" y="0"/>
          <a:ext cx="0" cy="0"/>
          <a:chOff x="0" y="0"/>
          <a:chExt cx="0" cy="0"/>
        </a:xfrm>
      </p:grpSpPr>
      <p:grpSp>
        <p:nvGrpSpPr>
          <p:cNvPr id="3" name="Group 3"/>
          <p:cNvGrpSpPr/>
          <p:nvPr/>
        </p:nvGrpSpPr>
        <p:grpSpPr>
          <a:xfrm>
            <a:off x="107875" y="1077718"/>
            <a:ext cx="2142719" cy="5169553"/>
            <a:chOff x="-24" y="-1141"/>
            <a:chExt cx="939480" cy="1697876"/>
          </a:xfrm>
        </p:grpSpPr>
        <p:sp>
          <p:nvSpPr>
            <p:cNvPr id="4" name="Freeform 4"/>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p:cNvSpPr txBox="1"/>
            <p:nvPr/>
          </p:nvSpPr>
          <p:spPr>
            <a:xfrm>
              <a:off x="-24" y="-1141"/>
              <a:ext cx="939480" cy="1697876"/>
            </a:xfrm>
            <a:prstGeom prst="rect">
              <a:avLst/>
            </a:prstGeom>
          </p:spPr>
          <p:txBody>
            <a:bodyPr lIns="50800" tIns="50800" rIns="50800" bIns="50800" rtlCol="0" anchor="ctr"/>
            <a:lstStyle/>
            <a:p>
              <a:pPr algn="ctr"/>
              <a:endParaRPr lang="en-US" sz="1200" u="sng" dirty="0">
                <a:solidFill>
                  <a:srgbClr val="FFFFFF"/>
                </a:solidFill>
                <a:latin typeface="DM Sans"/>
              </a:endParaRPr>
            </a:p>
            <a:p>
              <a:pPr algn="ctr"/>
              <a:r>
                <a:rPr lang="en-US" sz="1100" b="1" dirty="0">
                  <a:solidFill>
                    <a:schemeClr val="bg1"/>
                  </a:solidFill>
                </a:rPr>
                <a:t>Address:</a:t>
              </a:r>
              <a:r>
                <a:rPr lang="en-US" sz="1100" b="1" dirty="0">
                  <a:solidFill>
                    <a:schemeClr val="bg1"/>
                  </a:solidFill>
                  <a:cs typeface="Calibri"/>
                </a:rPr>
                <a:t> </a:t>
              </a:r>
              <a:r>
                <a:rPr lang="en-US" sz="1100" b="1" dirty="0">
                  <a:solidFill>
                    <a:schemeClr val="bg1"/>
                  </a:solidFill>
                </a:rPr>
                <a:t>- </a:t>
              </a:r>
              <a:r>
                <a:rPr lang="en-GB" sz="1100" b="0" i="0" dirty="0">
                  <a:solidFill>
                    <a:schemeClr val="bg1"/>
                  </a:solidFill>
                  <a:effectLst/>
                </a:rPr>
                <a:t>Urban Exchange, Theatre Street/Mount Street, Preston, PR1 8BQ</a:t>
              </a:r>
              <a:endParaRPr lang="en-US" sz="1100" b="1" dirty="0">
                <a:solidFill>
                  <a:schemeClr val="bg1"/>
                </a:solidFill>
              </a:endParaRPr>
            </a:p>
            <a:p>
              <a:pPr algn="ctr"/>
              <a:endParaRPr lang="en-US" sz="1100" dirty="0">
                <a:solidFill>
                  <a:srgbClr val="FFFFFF"/>
                </a:solidFill>
              </a:endParaRPr>
            </a:p>
            <a:p>
              <a:pPr algn="ctr"/>
              <a:r>
                <a:rPr lang="en-US" sz="1100" b="1" dirty="0">
                  <a:solidFill>
                    <a:srgbClr val="FFFFFF"/>
                  </a:solidFill>
                </a:rPr>
                <a:t>Contact:</a:t>
              </a:r>
              <a:r>
                <a:rPr lang="en-US" sz="1100" dirty="0">
                  <a:solidFill>
                    <a:srgbClr val="FFFFFF"/>
                  </a:solidFill>
                </a:rPr>
                <a:t> 07850 955413 (</a:t>
              </a:r>
              <a:r>
                <a:rPr lang="en-US" sz="1100" b="1" i="1" dirty="0">
                  <a:solidFill>
                    <a:srgbClr val="FFFFFF"/>
                  </a:solidFill>
                </a:rPr>
                <a:t>AMY</a:t>
              </a:r>
              <a:r>
                <a:rPr lang="en-US" sz="1100" dirty="0">
                  <a:solidFill>
                    <a:srgbClr val="FFFFFF"/>
                  </a:solidFill>
                </a:rPr>
                <a:t>)</a:t>
              </a:r>
            </a:p>
            <a:p>
              <a:pPr algn="ctr"/>
              <a:r>
                <a:rPr lang="en-US" sz="1100" dirty="0">
                  <a:solidFill>
                    <a:srgbClr val="FFFFFF"/>
                  </a:solidFill>
                  <a:cs typeface="Calibri"/>
                </a:rPr>
                <a:t>                 </a:t>
              </a:r>
              <a:endParaRPr lang="en-US" sz="1100" dirty="0">
                <a:solidFill>
                  <a:srgbClr val="FFFFFF"/>
                </a:solidFill>
              </a:endParaRPr>
            </a:p>
            <a:p>
              <a:pPr algn="ctr"/>
              <a:r>
                <a:rPr lang="en-US" sz="1100" dirty="0">
                  <a:solidFill>
                    <a:srgbClr val="FFFFFF"/>
                  </a:solidFill>
                </a:rPr>
                <a:t>Enrolments to be completed before joining any sessions</a:t>
              </a:r>
            </a:p>
            <a:p>
              <a:pPr algn="ctr"/>
              <a:endParaRPr lang="en-US" sz="1100" dirty="0">
                <a:solidFill>
                  <a:srgbClr val="FFFFFF"/>
                </a:solidFill>
              </a:endParaRPr>
            </a:p>
            <a:p>
              <a:pPr algn="ctr"/>
              <a:endParaRPr lang="en-US" sz="1100" b="1" u="sng" dirty="0">
                <a:solidFill>
                  <a:schemeClr val="bg1"/>
                </a:solidFill>
                <a:cs typeface="Calibri"/>
              </a:endParaRPr>
            </a:p>
            <a:p>
              <a:pPr algn="ctr"/>
              <a:r>
                <a:rPr lang="en-US" sz="1100" dirty="0">
                  <a:solidFill>
                    <a:schemeClr val="bg1"/>
                  </a:solidFill>
                  <a:cs typeface="Calibri"/>
                </a:rPr>
                <a:t>Group Activity's this week include Arts and Crafts and Creative arts which will be run by an external provider as well as a cooking session (we advise you join the food safety course prior) – Please let your support worker know if you would like to sign up for any of these</a:t>
              </a:r>
              <a:r>
                <a:rPr lang="en-US" sz="1200" dirty="0">
                  <a:solidFill>
                    <a:schemeClr val="bg1"/>
                  </a:solidFill>
                  <a:cs typeface="Calibri"/>
                </a:rPr>
                <a:t>.</a:t>
              </a:r>
            </a:p>
            <a:p>
              <a:pPr algn="ctr"/>
              <a:endParaRPr lang="en-US" sz="12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p:cNvGrpSpPr/>
          <p:nvPr/>
        </p:nvGrpSpPr>
        <p:grpSpPr>
          <a:xfrm>
            <a:off x="107875" y="6464390"/>
            <a:ext cx="2066012" cy="747035"/>
            <a:chOff x="183080" y="0"/>
            <a:chExt cx="2754682" cy="996046"/>
          </a:xfrm>
        </p:grpSpPr>
        <p:sp>
          <p:nvSpPr>
            <p:cNvPr id="50" name="Freeform 50"/>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3"/>
              <a:stretch>
                <a:fillRect t="-974" b="-974"/>
              </a:stretch>
            </a:blipFill>
          </p:spPr>
          <p:txBody>
            <a:bodyPr/>
            <a:lstStyle/>
            <a:p>
              <a:endParaRPr lang="en-GB"/>
            </a:p>
          </p:txBody>
        </p:sp>
        <p:sp>
          <p:nvSpPr>
            <p:cNvPr id="52" name="TextBox 52"/>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JULY - WEEK 1</a:t>
            </a:r>
          </a:p>
        </p:txBody>
      </p:sp>
      <p:sp>
        <p:nvSpPr>
          <p:cNvPr id="53" name="TextBox 52">
            <a:extLst>
              <a:ext uri="{FF2B5EF4-FFF2-40B4-BE49-F238E27FC236}">
                <a16:creationId xmlns:a16="http://schemas.microsoft.com/office/drawing/2014/main" id="{3F2A7CC7-B907-D44C-7784-C0E9EDD8F46A}"/>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82136ECE-F6A6-0C0C-9952-014792A99A07}"/>
              </a:ext>
            </a:extLst>
          </p:cNvPr>
          <p:cNvPicPr>
            <a:picLocks noChangeAspect="1"/>
          </p:cNvPicPr>
          <p:nvPr/>
        </p:nvPicPr>
        <p:blipFill>
          <a:blip r:embed="rId4"/>
          <a:stretch>
            <a:fillRect/>
          </a:stretch>
        </p:blipFill>
        <p:spPr>
          <a:xfrm>
            <a:off x="9340178" y="175542"/>
            <a:ext cx="926316" cy="418300"/>
          </a:xfrm>
          <a:prstGeom prst="rect">
            <a:avLst/>
          </a:prstGeom>
        </p:spPr>
      </p:pic>
      <p:pic>
        <p:nvPicPr>
          <p:cNvPr id="117" name="Picture 116">
            <a:extLst>
              <a:ext uri="{FF2B5EF4-FFF2-40B4-BE49-F238E27FC236}">
                <a16:creationId xmlns:a16="http://schemas.microsoft.com/office/drawing/2014/main" id="{CACAFF39-F2CE-CD2E-1D0F-3C9BCC111DC8}"/>
              </a:ext>
            </a:extLst>
          </p:cNvPr>
          <p:cNvPicPr>
            <a:picLocks noChangeAspect="1"/>
          </p:cNvPicPr>
          <p:nvPr/>
        </p:nvPicPr>
        <p:blipFill>
          <a:blip r:embed="rId5"/>
          <a:stretch>
            <a:fillRect/>
          </a:stretch>
        </p:blipFill>
        <p:spPr>
          <a:xfrm>
            <a:off x="98398" y="89855"/>
            <a:ext cx="2177007" cy="866419"/>
          </a:xfrm>
          <a:prstGeom prst="rect">
            <a:avLst/>
          </a:prstGeom>
        </p:spPr>
      </p:pic>
      <p:grpSp>
        <p:nvGrpSpPr>
          <p:cNvPr id="7" name="Group 6">
            <a:extLst>
              <a:ext uri="{FF2B5EF4-FFF2-40B4-BE49-F238E27FC236}">
                <a16:creationId xmlns:a16="http://schemas.microsoft.com/office/drawing/2014/main" id="{AACEBDA7-7214-60B6-EEA4-EB48A967CF27}"/>
              </a:ext>
            </a:extLst>
          </p:cNvPr>
          <p:cNvGrpSpPr/>
          <p:nvPr/>
        </p:nvGrpSpPr>
        <p:grpSpPr>
          <a:xfrm>
            <a:off x="2355925" y="1025141"/>
            <a:ext cx="8296940" cy="6070868"/>
            <a:chOff x="2355925" y="1025141"/>
            <a:chExt cx="8296940" cy="6070868"/>
          </a:xfrm>
        </p:grpSpPr>
        <p:pic>
          <p:nvPicPr>
            <p:cNvPr id="12" name="Picture 11">
              <a:extLst>
                <a:ext uri="{FF2B5EF4-FFF2-40B4-BE49-F238E27FC236}">
                  <a16:creationId xmlns:a16="http://schemas.microsoft.com/office/drawing/2014/main" id="{0F85CEDA-7CC7-02D6-4806-03A27956DCF3}"/>
                </a:ext>
              </a:extLst>
            </p:cNvPr>
            <p:cNvPicPr>
              <a:picLocks noChangeAspect="1"/>
            </p:cNvPicPr>
            <p:nvPr/>
          </p:nvPicPr>
          <p:blipFill>
            <a:blip r:embed="rId6"/>
            <a:stretch>
              <a:fillRect/>
            </a:stretch>
          </p:blipFill>
          <p:spPr>
            <a:xfrm>
              <a:off x="2355925" y="1025141"/>
              <a:ext cx="8296940" cy="6070868"/>
            </a:xfrm>
            <a:prstGeom prst="rect">
              <a:avLst/>
            </a:prstGeom>
          </p:spPr>
        </p:pic>
        <p:pic>
          <p:nvPicPr>
            <p:cNvPr id="24" name="Graphic 23" descr="Drama outline">
              <a:extLst>
                <a:ext uri="{FF2B5EF4-FFF2-40B4-BE49-F238E27FC236}">
                  <a16:creationId xmlns:a16="http://schemas.microsoft.com/office/drawing/2014/main" id="{3C283287-1EAE-E268-8FB8-AC97396FE63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15631" y="3959596"/>
              <a:ext cx="777330" cy="777330"/>
            </a:xfrm>
            <a:prstGeom prst="rect">
              <a:avLst/>
            </a:prstGeom>
          </p:spPr>
        </p:pic>
        <p:pic>
          <p:nvPicPr>
            <p:cNvPr id="25" name="Graphic 24" descr="Easel outline">
              <a:extLst>
                <a:ext uri="{FF2B5EF4-FFF2-40B4-BE49-F238E27FC236}">
                  <a16:creationId xmlns:a16="http://schemas.microsoft.com/office/drawing/2014/main" id="{20FBB523-A193-2996-CE62-F4EF2AA95AC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17006" y="2262845"/>
              <a:ext cx="556014" cy="556014"/>
            </a:xfrm>
            <a:prstGeom prst="rect">
              <a:avLst/>
            </a:prstGeom>
          </p:spPr>
        </p:pic>
        <p:pic>
          <p:nvPicPr>
            <p:cNvPr id="35" name="Graphic 34" descr="Laptop outline">
              <a:extLst>
                <a:ext uri="{FF2B5EF4-FFF2-40B4-BE49-F238E27FC236}">
                  <a16:creationId xmlns:a16="http://schemas.microsoft.com/office/drawing/2014/main" id="{853E0A32-82F6-0EEA-CD91-8E2B9167F6F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932384" y="3789906"/>
              <a:ext cx="515724" cy="515724"/>
            </a:xfrm>
            <a:prstGeom prst="rect">
              <a:avLst/>
            </a:prstGeom>
          </p:spPr>
        </p:pic>
        <p:pic>
          <p:nvPicPr>
            <p:cNvPr id="43" name="Graphic 42" descr="Left Brain outline">
              <a:extLst>
                <a:ext uri="{FF2B5EF4-FFF2-40B4-BE49-F238E27FC236}">
                  <a16:creationId xmlns:a16="http://schemas.microsoft.com/office/drawing/2014/main" id="{6576429F-64CA-12B3-3F39-363293DAC76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540075" y="4736926"/>
              <a:ext cx="637694" cy="637694"/>
            </a:xfrm>
            <a:prstGeom prst="rect">
              <a:avLst/>
            </a:prstGeom>
          </p:spPr>
        </p:pic>
        <p:pic>
          <p:nvPicPr>
            <p:cNvPr id="44" name="Graphic 43" descr="Document outline">
              <a:extLst>
                <a:ext uri="{FF2B5EF4-FFF2-40B4-BE49-F238E27FC236}">
                  <a16:creationId xmlns:a16="http://schemas.microsoft.com/office/drawing/2014/main" id="{0AAD5310-62F2-9341-56D4-1F259E2B4429}"/>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305007" y="2540852"/>
              <a:ext cx="445867" cy="445867"/>
            </a:xfrm>
            <a:prstGeom prst="rect">
              <a:avLst/>
            </a:prstGeom>
          </p:spPr>
        </p:pic>
        <p:pic>
          <p:nvPicPr>
            <p:cNvPr id="48" name="Graphic 47" descr="Medical outline">
              <a:extLst>
                <a:ext uri="{FF2B5EF4-FFF2-40B4-BE49-F238E27FC236}">
                  <a16:creationId xmlns:a16="http://schemas.microsoft.com/office/drawing/2014/main" id="{1DFB0B2E-D7D4-CA23-9E22-06A07C5DFCCD}"/>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305061" y="5220508"/>
              <a:ext cx="414416" cy="414416"/>
            </a:xfrm>
            <a:prstGeom prst="rect">
              <a:avLst/>
            </a:prstGeom>
          </p:spPr>
        </p:pic>
        <p:pic>
          <p:nvPicPr>
            <p:cNvPr id="8" name="Graphic 7" descr="Cheers outline">
              <a:extLst>
                <a:ext uri="{FF2B5EF4-FFF2-40B4-BE49-F238E27FC236}">
                  <a16:creationId xmlns:a16="http://schemas.microsoft.com/office/drawing/2014/main" id="{83D78340-6C1E-6DC6-4732-3345CD929438}"/>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2605356" y="6614142"/>
              <a:ext cx="464920" cy="464920"/>
            </a:xfrm>
            <a:prstGeom prst="rect">
              <a:avLst/>
            </a:prstGeom>
          </p:spPr>
        </p:pic>
        <p:pic>
          <p:nvPicPr>
            <p:cNvPr id="9" name="Graphic 8" descr="Reflection outline">
              <a:extLst>
                <a:ext uri="{FF2B5EF4-FFF2-40B4-BE49-F238E27FC236}">
                  <a16:creationId xmlns:a16="http://schemas.microsoft.com/office/drawing/2014/main" id="{0739264F-FBF1-2D6E-8E76-BC1323E29E33}"/>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4305061" y="3790985"/>
              <a:ext cx="484010" cy="484010"/>
            </a:xfrm>
            <a:prstGeom prst="rect">
              <a:avLst/>
            </a:prstGeom>
          </p:spPr>
        </p:pic>
        <p:pic>
          <p:nvPicPr>
            <p:cNvPr id="11" name="Graphic 10" descr="Golden Ratio outline">
              <a:extLst>
                <a:ext uri="{FF2B5EF4-FFF2-40B4-BE49-F238E27FC236}">
                  <a16:creationId xmlns:a16="http://schemas.microsoft.com/office/drawing/2014/main" id="{06BE3299-B06A-114E-B754-8310E8CE9313}"/>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5975092" y="2540852"/>
              <a:ext cx="427597" cy="427597"/>
            </a:xfrm>
            <a:prstGeom prst="rect">
              <a:avLst/>
            </a:prstGeom>
          </p:spPr>
        </p:pic>
        <p:pic>
          <p:nvPicPr>
            <p:cNvPr id="15" name="Picture 14">
              <a:extLst>
                <a:ext uri="{FF2B5EF4-FFF2-40B4-BE49-F238E27FC236}">
                  <a16:creationId xmlns:a16="http://schemas.microsoft.com/office/drawing/2014/main" id="{FCCABE35-50FB-5F86-8A2C-7C82DDF5B8F7}"/>
                </a:ext>
              </a:extLst>
            </p:cNvPr>
            <p:cNvPicPr>
              <a:picLocks noChangeAspect="1"/>
            </p:cNvPicPr>
            <p:nvPr/>
          </p:nvPicPr>
          <p:blipFill>
            <a:blip r:embed="rId25"/>
            <a:stretch>
              <a:fillRect/>
            </a:stretch>
          </p:blipFill>
          <p:spPr>
            <a:xfrm>
              <a:off x="2432632" y="3645574"/>
              <a:ext cx="881902" cy="132676"/>
            </a:xfrm>
            <a:prstGeom prst="rect">
              <a:avLst/>
            </a:prstGeom>
          </p:spPr>
        </p:pic>
        <p:pic>
          <p:nvPicPr>
            <p:cNvPr id="19" name="Graphic 18" descr="Chef male outline">
              <a:extLst>
                <a:ext uri="{FF2B5EF4-FFF2-40B4-BE49-F238E27FC236}">
                  <a16:creationId xmlns:a16="http://schemas.microsoft.com/office/drawing/2014/main" id="{D28BCC01-92F5-FD24-4961-EFFCCC3F97AB}"/>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9305007" y="3845797"/>
              <a:ext cx="429555" cy="429555"/>
            </a:xfrm>
            <a:prstGeom prst="rect">
              <a:avLst/>
            </a:prstGeom>
          </p:spPr>
        </p:pic>
        <p:pic>
          <p:nvPicPr>
            <p:cNvPr id="23" name="Graphic 22" descr="Abacus outline">
              <a:extLst>
                <a:ext uri="{FF2B5EF4-FFF2-40B4-BE49-F238E27FC236}">
                  <a16:creationId xmlns:a16="http://schemas.microsoft.com/office/drawing/2014/main" id="{CD76997D-7753-755B-2D2B-9E1E2565A1D5}"/>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4255515" y="6531359"/>
              <a:ext cx="513507" cy="513507"/>
            </a:xfrm>
            <a:prstGeom prst="rect">
              <a:avLst/>
            </a:prstGeom>
          </p:spPr>
        </p:pic>
        <p:pic>
          <p:nvPicPr>
            <p:cNvPr id="27" name="Graphic 26" descr="Drawing Figure outline">
              <a:extLst>
                <a:ext uri="{FF2B5EF4-FFF2-40B4-BE49-F238E27FC236}">
                  <a16:creationId xmlns:a16="http://schemas.microsoft.com/office/drawing/2014/main" id="{680B742F-2A8D-674A-E025-16EE76F001D0}"/>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5980857" y="6007821"/>
              <a:ext cx="523538" cy="523538"/>
            </a:xfrm>
            <a:prstGeom prst="rect">
              <a:avLst/>
            </a:prstGeom>
          </p:spPr>
        </p:pic>
        <p:pic>
          <p:nvPicPr>
            <p:cNvPr id="28" name="Graphic 27" descr="Laptop outline">
              <a:extLst>
                <a:ext uri="{FF2B5EF4-FFF2-40B4-BE49-F238E27FC236}">
                  <a16:creationId xmlns:a16="http://schemas.microsoft.com/office/drawing/2014/main" id="{91703B70-9D0B-9746-4305-8FED64A493F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249243" y="5731547"/>
              <a:ext cx="515724" cy="515724"/>
            </a:xfrm>
            <a:prstGeom prst="rect">
              <a:avLst/>
            </a:prstGeom>
          </p:spPr>
        </p:pic>
        <p:sp>
          <p:nvSpPr>
            <p:cNvPr id="2" name="Rectangle 1">
              <a:extLst>
                <a:ext uri="{FF2B5EF4-FFF2-40B4-BE49-F238E27FC236}">
                  <a16:creationId xmlns:a16="http://schemas.microsoft.com/office/drawing/2014/main" id="{5C883332-7A9C-9440-5677-C719CFB1868F}"/>
                </a:ext>
              </a:extLst>
            </p:cNvPr>
            <p:cNvSpPr/>
            <p:nvPr/>
          </p:nvSpPr>
          <p:spPr>
            <a:xfrm>
              <a:off x="4023360" y="1583954"/>
              <a:ext cx="1699708" cy="2732814"/>
            </a:xfrm>
            <a:prstGeom prst="rect">
              <a:avLst/>
            </a:prstGeom>
            <a:solidFill>
              <a:schemeClr val="accent4">
                <a:lumMod val="40000"/>
                <a:lumOff val="60000"/>
              </a:schemeClr>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Sessions to be booked Via appointment</a:t>
              </a:r>
            </a:p>
            <a:p>
              <a:pPr algn="ctr"/>
              <a:endParaRPr lang="en-GB" sz="1100" dirty="0">
                <a:solidFill>
                  <a:schemeClr val="tx1"/>
                </a:solidFill>
              </a:endParaRPr>
            </a:p>
            <a:p>
              <a:pPr algn="ctr"/>
              <a:r>
                <a:rPr lang="en-GB" sz="1100" dirty="0">
                  <a:solidFill>
                    <a:schemeClr val="tx1"/>
                  </a:solidFill>
                </a:rPr>
                <a:t> 10am-12pm</a:t>
              </a:r>
            </a:p>
          </p:txBody>
        </p:sp>
      </p:grpSp>
      <p:pic>
        <p:nvPicPr>
          <p:cNvPr id="13" name="Picture 12" descr="A blue and white sign with white text&#10;&#10;AI-generated content may be incorrect.">
            <a:extLst>
              <a:ext uri="{FF2B5EF4-FFF2-40B4-BE49-F238E27FC236}">
                <a16:creationId xmlns:a16="http://schemas.microsoft.com/office/drawing/2014/main" id="{6473D8E2-2F5E-2936-3992-05E298E1F833}"/>
              </a:ext>
            </a:extLst>
          </p:cNvPr>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7727849" y="175542"/>
            <a:ext cx="1488896" cy="411947"/>
          </a:xfrm>
          <a:prstGeom prst="rect">
            <a:avLst/>
          </a:prstGeom>
        </p:spPr>
      </p:pic>
    </p:spTree>
    <p:extLst>
      <p:ext uri="{BB962C8B-B14F-4D97-AF65-F5344CB8AC3E}">
        <p14:creationId xmlns:p14="http://schemas.microsoft.com/office/powerpoint/2010/main" val="266003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D722D32A-C2FD-F571-6A87-7E0B03E3B4EB}"/>
            </a:ext>
          </a:extLst>
        </p:cNvPr>
        <p:cNvGrpSpPr/>
        <p:nvPr/>
      </p:nvGrpSpPr>
      <p:grpSpPr>
        <a:xfrm>
          <a:off x="0" y="0"/>
          <a:ext cx="0" cy="0"/>
          <a:chOff x="0" y="0"/>
          <a:chExt cx="0" cy="0"/>
        </a:xfrm>
      </p:grpSpPr>
      <p:pic>
        <p:nvPicPr>
          <p:cNvPr id="11" name="Picture 10">
            <a:extLst>
              <a:ext uri="{FF2B5EF4-FFF2-40B4-BE49-F238E27FC236}">
                <a16:creationId xmlns:a16="http://schemas.microsoft.com/office/drawing/2014/main" id="{D851F080-AD36-709E-7A3C-646160AFED03}"/>
              </a:ext>
            </a:extLst>
          </p:cNvPr>
          <p:cNvPicPr>
            <a:picLocks noChangeAspect="1"/>
          </p:cNvPicPr>
          <p:nvPr/>
        </p:nvPicPr>
        <p:blipFill>
          <a:blip r:embed="rId3"/>
          <a:stretch>
            <a:fillRect/>
          </a:stretch>
        </p:blipFill>
        <p:spPr>
          <a:xfrm>
            <a:off x="2275405" y="958456"/>
            <a:ext cx="8382223" cy="6252969"/>
          </a:xfrm>
          <a:prstGeom prst="rect">
            <a:avLst/>
          </a:prstGeom>
        </p:spPr>
      </p:pic>
      <p:grpSp>
        <p:nvGrpSpPr>
          <p:cNvPr id="3" name="Group 3">
            <a:extLst>
              <a:ext uri="{FF2B5EF4-FFF2-40B4-BE49-F238E27FC236}">
                <a16:creationId xmlns:a16="http://schemas.microsoft.com/office/drawing/2014/main" id="{13E7898E-31CE-3775-3CA5-2A406CBAE500}"/>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CBAB9789-BAE3-92E8-A290-E6978F6E3BAF}"/>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13C43C89-F9BE-7B16-1096-CD94B63804B6}"/>
                </a:ext>
              </a:extLst>
            </p:cNvPr>
            <p:cNvSpPr txBox="1"/>
            <p:nvPr/>
          </p:nvSpPr>
          <p:spPr>
            <a:xfrm>
              <a:off x="-24" y="-1141"/>
              <a:ext cx="939480" cy="1697876"/>
            </a:xfrm>
            <a:prstGeom prst="rect">
              <a:avLst/>
            </a:prstGeom>
          </p:spPr>
          <p:txBody>
            <a:bodyPr lIns="50800" tIns="50800" rIns="50800" bIns="50800" rtlCol="0" anchor="ctr"/>
            <a:lstStyle/>
            <a:p>
              <a:pPr algn="ctr"/>
              <a:endParaRPr lang="en-US" sz="1200" dirty="0">
                <a:cs typeface="Calibri"/>
              </a:endParaRPr>
            </a:p>
            <a:p>
              <a:pPr algn="ctr"/>
              <a:endParaRPr lang="en-US" sz="1200" u="sng" dirty="0">
                <a:solidFill>
                  <a:srgbClr val="FFFFFF"/>
                </a:solidFill>
                <a:latin typeface="DM Sans"/>
              </a:endParaRPr>
            </a:p>
            <a:p>
              <a:pPr algn="ctr"/>
              <a:r>
                <a:rPr lang="en-US" sz="1100" b="1" dirty="0">
                  <a:solidFill>
                    <a:schemeClr val="bg1"/>
                  </a:solidFill>
                </a:rPr>
                <a:t>Address:</a:t>
              </a:r>
              <a:r>
                <a:rPr lang="en-US" sz="1100" b="1" dirty="0">
                  <a:solidFill>
                    <a:schemeClr val="bg1"/>
                  </a:solidFill>
                  <a:cs typeface="Calibri"/>
                </a:rPr>
                <a:t> </a:t>
              </a:r>
              <a:r>
                <a:rPr lang="en-US" sz="1100" b="1" dirty="0">
                  <a:solidFill>
                    <a:schemeClr val="bg1"/>
                  </a:solidFill>
                </a:rPr>
                <a:t>- </a:t>
              </a:r>
              <a:r>
                <a:rPr lang="en-GB" sz="1100" b="0" i="0" dirty="0">
                  <a:solidFill>
                    <a:schemeClr val="bg1"/>
                  </a:solidFill>
                  <a:effectLst/>
                </a:rPr>
                <a:t>Urban Exchange, Theatre Street/Mount Street, Preston, PR1 8BQ</a:t>
              </a:r>
              <a:endParaRPr lang="en-US" sz="1100" b="1" dirty="0">
                <a:solidFill>
                  <a:schemeClr val="bg1"/>
                </a:solidFill>
              </a:endParaRPr>
            </a:p>
            <a:p>
              <a:pPr algn="ctr"/>
              <a:endParaRPr lang="en-US" sz="1100" dirty="0">
                <a:solidFill>
                  <a:srgbClr val="FFFFFF"/>
                </a:solidFill>
              </a:endParaRPr>
            </a:p>
            <a:p>
              <a:pPr algn="ctr"/>
              <a:r>
                <a:rPr lang="en-US" sz="1100" b="1" dirty="0">
                  <a:solidFill>
                    <a:srgbClr val="FFFFFF"/>
                  </a:solidFill>
                </a:rPr>
                <a:t>Contact:</a:t>
              </a:r>
              <a:r>
                <a:rPr lang="en-US" sz="1100" dirty="0">
                  <a:solidFill>
                    <a:srgbClr val="FFFFFF"/>
                  </a:solidFill>
                </a:rPr>
                <a:t> 07850 955413 (</a:t>
              </a:r>
              <a:r>
                <a:rPr lang="en-US" sz="1100" b="1" i="1" dirty="0">
                  <a:solidFill>
                    <a:srgbClr val="FFFFFF"/>
                  </a:solidFill>
                </a:rPr>
                <a:t>AMY</a:t>
              </a:r>
              <a:r>
                <a:rPr lang="en-US" sz="1100" dirty="0">
                  <a:solidFill>
                    <a:srgbClr val="FFFFFF"/>
                  </a:solidFill>
                </a:rPr>
                <a:t>)</a:t>
              </a:r>
            </a:p>
            <a:p>
              <a:pPr algn="ctr"/>
              <a:r>
                <a:rPr lang="en-US" sz="1100" dirty="0">
                  <a:solidFill>
                    <a:srgbClr val="FFFFFF"/>
                  </a:solidFill>
                  <a:cs typeface="Calibri"/>
                </a:rPr>
                <a:t>                 </a:t>
              </a:r>
              <a:endParaRPr lang="en-US" sz="1100" dirty="0">
                <a:solidFill>
                  <a:srgbClr val="FFFFFF"/>
                </a:solidFill>
              </a:endParaRPr>
            </a:p>
            <a:p>
              <a:pPr algn="ctr"/>
              <a:r>
                <a:rPr lang="en-US" sz="1100" dirty="0">
                  <a:solidFill>
                    <a:srgbClr val="FFFFFF"/>
                  </a:solidFill>
                </a:rPr>
                <a:t>Enrolments to be completed before joining any sessions</a:t>
              </a:r>
            </a:p>
            <a:p>
              <a:pPr algn="ctr"/>
              <a:endParaRPr lang="en-US" sz="1100" dirty="0">
                <a:solidFill>
                  <a:srgbClr val="FFFFFF"/>
                </a:solidFill>
              </a:endParaRPr>
            </a:p>
            <a:p>
              <a:pPr algn="ctr"/>
              <a:endParaRPr lang="en-US" sz="1100" b="1" u="sng" dirty="0">
                <a:solidFill>
                  <a:schemeClr val="bg1"/>
                </a:solidFill>
                <a:cs typeface="Calibri"/>
              </a:endParaRPr>
            </a:p>
            <a:p>
              <a:pPr algn="ctr"/>
              <a:r>
                <a:rPr lang="en-US" sz="1100" dirty="0">
                  <a:solidFill>
                    <a:schemeClr val="bg1"/>
                  </a:solidFill>
                  <a:cs typeface="Calibri"/>
                </a:rPr>
                <a:t>Group Activity's this week include Arts and Crafts and Creative arts which will be run by an external provider – Please let your support worker know if you would like to sign up for any of these.</a:t>
              </a:r>
            </a:p>
            <a:p>
              <a:pPr algn="ctr"/>
              <a:endParaRPr lang="en-US" sz="1100" dirty="0">
                <a:solidFill>
                  <a:schemeClr val="bg1"/>
                </a:solidFill>
                <a:cs typeface="Calibri"/>
              </a:endParaRPr>
            </a:p>
            <a:p>
              <a:pPr algn="ctr"/>
              <a:r>
                <a:rPr lang="en-US" sz="1100" dirty="0">
                  <a:solidFill>
                    <a:schemeClr val="bg1"/>
                  </a:solidFill>
                  <a:cs typeface="Calibri"/>
                </a:rPr>
                <a:t>Additionally, A men matter group will be run by one of the male support workers discussing men’s mental health struggles.</a:t>
              </a:r>
            </a:p>
            <a:p>
              <a:pPr algn="ctr"/>
              <a:endParaRPr lang="en-US" sz="1200" b="1" u="sng" dirty="0">
                <a:solidFill>
                  <a:schemeClr val="bg1"/>
                </a:solidFill>
                <a:cs typeface="Calibri"/>
              </a:endParaRPr>
            </a:p>
            <a:p>
              <a:pPr algn="ctr"/>
              <a:endParaRPr lang="en-US" sz="12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23B4CE5A-A47B-A468-C583-376731C22E32}"/>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D4EEDB78-9BD9-2FC2-9F63-1D18DC42CA5C}"/>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9B86C5D2-B27C-E1C8-39B9-EE66AFAAA74B}"/>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5931DAB8-B657-66B3-5FF2-9125B7A8F681}"/>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JULY - WEEK 2</a:t>
            </a:r>
          </a:p>
        </p:txBody>
      </p:sp>
      <p:sp>
        <p:nvSpPr>
          <p:cNvPr id="53" name="TextBox 52">
            <a:extLst>
              <a:ext uri="{FF2B5EF4-FFF2-40B4-BE49-F238E27FC236}">
                <a16:creationId xmlns:a16="http://schemas.microsoft.com/office/drawing/2014/main" id="{F151D288-AD96-E326-F183-F415B2A886C4}"/>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A9DB4EDB-1E1B-16CC-2EA3-6C1D4F330624}"/>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6" name="Picture 5" descr="A close up of a logo&#10;&#10;Description automatically generated">
            <a:extLst>
              <a:ext uri="{FF2B5EF4-FFF2-40B4-BE49-F238E27FC236}">
                <a16:creationId xmlns:a16="http://schemas.microsoft.com/office/drawing/2014/main" id="{17393F2F-7CE4-7DB2-ADCD-42E6AAEE07F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00932" y="228723"/>
            <a:ext cx="1148311" cy="365119"/>
          </a:xfrm>
          <a:prstGeom prst="rect">
            <a:avLst/>
          </a:prstGeom>
        </p:spPr>
      </p:pic>
      <p:pic>
        <p:nvPicPr>
          <p:cNvPr id="117" name="Picture 116">
            <a:extLst>
              <a:ext uri="{FF2B5EF4-FFF2-40B4-BE49-F238E27FC236}">
                <a16:creationId xmlns:a16="http://schemas.microsoft.com/office/drawing/2014/main" id="{5786024A-3682-3833-AAB2-11B69A1A097D}"/>
              </a:ext>
            </a:extLst>
          </p:cNvPr>
          <p:cNvPicPr>
            <a:picLocks noChangeAspect="1"/>
          </p:cNvPicPr>
          <p:nvPr/>
        </p:nvPicPr>
        <p:blipFill>
          <a:blip r:embed="rId7"/>
          <a:stretch>
            <a:fillRect/>
          </a:stretch>
        </p:blipFill>
        <p:spPr>
          <a:xfrm>
            <a:off x="98398" y="89855"/>
            <a:ext cx="2177007" cy="866419"/>
          </a:xfrm>
          <a:prstGeom prst="rect">
            <a:avLst/>
          </a:prstGeom>
        </p:spPr>
      </p:pic>
      <p:pic>
        <p:nvPicPr>
          <p:cNvPr id="28" name="Graphic 27" descr="Drama outline">
            <a:extLst>
              <a:ext uri="{FF2B5EF4-FFF2-40B4-BE49-F238E27FC236}">
                <a16:creationId xmlns:a16="http://schemas.microsoft.com/office/drawing/2014/main" id="{5A18A18C-54F9-C5A0-73C8-8F0EDEA3488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399578" y="4025117"/>
            <a:ext cx="777330" cy="777330"/>
          </a:xfrm>
          <a:prstGeom prst="rect">
            <a:avLst/>
          </a:prstGeom>
        </p:spPr>
      </p:pic>
      <p:pic>
        <p:nvPicPr>
          <p:cNvPr id="29" name="Graphic 28" descr="Head with gears outline">
            <a:extLst>
              <a:ext uri="{FF2B5EF4-FFF2-40B4-BE49-F238E27FC236}">
                <a16:creationId xmlns:a16="http://schemas.microsoft.com/office/drawing/2014/main" id="{C2618939-97B5-82EA-2AD1-FD74779562D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646118" y="6706565"/>
            <a:ext cx="362760" cy="362760"/>
          </a:xfrm>
          <a:prstGeom prst="rect">
            <a:avLst/>
          </a:prstGeom>
        </p:spPr>
      </p:pic>
      <p:pic>
        <p:nvPicPr>
          <p:cNvPr id="31" name="Graphic 30" descr="Laptop outline">
            <a:extLst>
              <a:ext uri="{FF2B5EF4-FFF2-40B4-BE49-F238E27FC236}">
                <a16:creationId xmlns:a16="http://schemas.microsoft.com/office/drawing/2014/main" id="{BFFE8C6D-E701-6688-2AE2-8D8E2A286F1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173711" y="3849595"/>
            <a:ext cx="515724" cy="515724"/>
          </a:xfrm>
          <a:prstGeom prst="rect">
            <a:avLst/>
          </a:prstGeom>
        </p:spPr>
      </p:pic>
      <p:pic>
        <p:nvPicPr>
          <p:cNvPr id="33" name="Graphic 32" descr="Easel outline">
            <a:extLst>
              <a:ext uri="{FF2B5EF4-FFF2-40B4-BE49-F238E27FC236}">
                <a16:creationId xmlns:a16="http://schemas.microsoft.com/office/drawing/2014/main" id="{9CA8ADB0-0F4B-81B1-8833-32AB7185CA26}"/>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175000" y="5120716"/>
            <a:ext cx="556014" cy="556014"/>
          </a:xfrm>
          <a:prstGeom prst="rect">
            <a:avLst/>
          </a:prstGeom>
        </p:spPr>
      </p:pic>
      <p:pic>
        <p:nvPicPr>
          <p:cNvPr id="35" name="Graphic 34" descr="Medical outline">
            <a:extLst>
              <a:ext uri="{FF2B5EF4-FFF2-40B4-BE49-F238E27FC236}">
                <a16:creationId xmlns:a16="http://schemas.microsoft.com/office/drawing/2014/main" id="{28A4F285-F3BC-7A9F-89AB-B0855E7A2065}"/>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5946315" y="2487832"/>
            <a:ext cx="444602" cy="444602"/>
          </a:xfrm>
          <a:prstGeom prst="rect">
            <a:avLst/>
          </a:prstGeom>
        </p:spPr>
      </p:pic>
      <p:pic>
        <p:nvPicPr>
          <p:cNvPr id="42" name="Graphic 41" descr="Question Mark with solid fill">
            <a:extLst>
              <a:ext uri="{FF2B5EF4-FFF2-40B4-BE49-F238E27FC236}">
                <a16:creationId xmlns:a16="http://schemas.microsoft.com/office/drawing/2014/main" id="{445F3B48-06AA-379C-C322-05014935945A}"/>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9302676" y="2463728"/>
            <a:ext cx="372667" cy="372667"/>
          </a:xfrm>
          <a:prstGeom prst="rect">
            <a:avLst/>
          </a:prstGeom>
        </p:spPr>
      </p:pic>
      <p:pic>
        <p:nvPicPr>
          <p:cNvPr id="43" name="Graphic 42" descr="Brainstorm outline">
            <a:extLst>
              <a:ext uri="{FF2B5EF4-FFF2-40B4-BE49-F238E27FC236}">
                <a16:creationId xmlns:a16="http://schemas.microsoft.com/office/drawing/2014/main" id="{B3A7E645-38B3-40DB-8938-6E66D214CF6F}"/>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250758" y="3844870"/>
            <a:ext cx="372667" cy="372667"/>
          </a:xfrm>
          <a:prstGeom prst="rect">
            <a:avLst/>
          </a:prstGeom>
        </p:spPr>
      </p:pic>
      <p:pic>
        <p:nvPicPr>
          <p:cNvPr id="47" name="Graphic 46" descr="Left Brain outline">
            <a:extLst>
              <a:ext uri="{FF2B5EF4-FFF2-40B4-BE49-F238E27FC236}">
                <a16:creationId xmlns:a16="http://schemas.microsoft.com/office/drawing/2014/main" id="{723169EE-8CFC-5983-025D-7BC0E510C3BE}"/>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7538867" y="4689453"/>
            <a:ext cx="637694" cy="637694"/>
          </a:xfrm>
          <a:prstGeom prst="rect">
            <a:avLst/>
          </a:prstGeom>
        </p:spPr>
      </p:pic>
      <p:pic>
        <p:nvPicPr>
          <p:cNvPr id="12" name="Graphic 11" descr="Address Book outline">
            <a:extLst>
              <a:ext uri="{FF2B5EF4-FFF2-40B4-BE49-F238E27FC236}">
                <a16:creationId xmlns:a16="http://schemas.microsoft.com/office/drawing/2014/main" id="{2C64D5CD-6071-8284-EAA7-15DB54F09570}"/>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4192482" y="6669916"/>
            <a:ext cx="483801" cy="483801"/>
          </a:xfrm>
          <a:prstGeom prst="rect">
            <a:avLst/>
          </a:prstGeom>
        </p:spPr>
      </p:pic>
      <p:pic>
        <p:nvPicPr>
          <p:cNvPr id="13" name="Picture 12">
            <a:extLst>
              <a:ext uri="{FF2B5EF4-FFF2-40B4-BE49-F238E27FC236}">
                <a16:creationId xmlns:a16="http://schemas.microsoft.com/office/drawing/2014/main" id="{7F8022EA-2FDF-905A-7040-D03186F9762A}"/>
              </a:ext>
            </a:extLst>
          </p:cNvPr>
          <p:cNvPicPr>
            <a:picLocks noChangeAspect="1"/>
          </p:cNvPicPr>
          <p:nvPr/>
        </p:nvPicPr>
        <p:blipFill>
          <a:blip r:embed="rId26"/>
          <a:stretch>
            <a:fillRect/>
          </a:stretch>
        </p:blipFill>
        <p:spPr>
          <a:xfrm>
            <a:off x="2352112" y="3667300"/>
            <a:ext cx="881902" cy="132676"/>
          </a:xfrm>
          <a:prstGeom prst="rect">
            <a:avLst/>
          </a:prstGeom>
        </p:spPr>
      </p:pic>
      <p:pic>
        <p:nvPicPr>
          <p:cNvPr id="16" name="Graphic 15" descr="Piggy Bank outline">
            <a:extLst>
              <a:ext uri="{FF2B5EF4-FFF2-40B4-BE49-F238E27FC236}">
                <a16:creationId xmlns:a16="http://schemas.microsoft.com/office/drawing/2014/main" id="{DDA60699-A3FA-DBCD-B7F5-39978B7BD5E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250758" y="5697282"/>
            <a:ext cx="564746" cy="564746"/>
          </a:xfrm>
          <a:prstGeom prst="rect">
            <a:avLst/>
          </a:prstGeom>
        </p:spPr>
      </p:pic>
      <p:pic>
        <p:nvPicPr>
          <p:cNvPr id="18" name="Graphic 17" descr="Piggy Bank outline">
            <a:extLst>
              <a:ext uri="{FF2B5EF4-FFF2-40B4-BE49-F238E27FC236}">
                <a16:creationId xmlns:a16="http://schemas.microsoft.com/office/drawing/2014/main" id="{DB03791E-5C5F-5A8D-7DA5-F41F61AFEEF7}"/>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4192482" y="2367688"/>
            <a:ext cx="564746" cy="564746"/>
          </a:xfrm>
          <a:prstGeom prst="rect">
            <a:avLst/>
          </a:prstGeom>
        </p:spPr>
      </p:pic>
      <p:pic>
        <p:nvPicPr>
          <p:cNvPr id="20" name="Graphic 19" descr="Palette outline">
            <a:extLst>
              <a:ext uri="{FF2B5EF4-FFF2-40B4-BE49-F238E27FC236}">
                <a16:creationId xmlns:a16="http://schemas.microsoft.com/office/drawing/2014/main" id="{6397CCAF-7F42-0B9F-36B9-3E1BFAF443D5}"/>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5876430" y="6006697"/>
            <a:ext cx="584372" cy="584372"/>
          </a:xfrm>
          <a:prstGeom prst="rect">
            <a:avLst/>
          </a:prstGeom>
        </p:spPr>
      </p:pic>
      <p:pic>
        <p:nvPicPr>
          <p:cNvPr id="22" name="Graphic 21" descr="Stars outline">
            <a:extLst>
              <a:ext uri="{FF2B5EF4-FFF2-40B4-BE49-F238E27FC236}">
                <a16:creationId xmlns:a16="http://schemas.microsoft.com/office/drawing/2014/main" id="{770C2A3B-F64D-4912-5CB8-6FD0DC2B23CC}"/>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5945078" y="3778250"/>
            <a:ext cx="515724" cy="515724"/>
          </a:xfrm>
          <a:prstGeom prst="rect">
            <a:avLst/>
          </a:prstGeom>
        </p:spPr>
      </p:pic>
    </p:spTree>
    <p:extLst>
      <p:ext uri="{BB962C8B-B14F-4D97-AF65-F5344CB8AC3E}">
        <p14:creationId xmlns:p14="http://schemas.microsoft.com/office/powerpoint/2010/main" val="1204274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9D0BC13E-F061-12EB-83B1-EA827FD69975}"/>
            </a:ext>
          </a:extLst>
        </p:cNvPr>
        <p:cNvGrpSpPr/>
        <p:nvPr/>
      </p:nvGrpSpPr>
      <p:grpSpPr>
        <a:xfrm>
          <a:off x="0" y="0"/>
          <a:ext cx="0" cy="0"/>
          <a:chOff x="0" y="0"/>
          <a:chExt cx="0" cy="0"/>
        </a:xfrm>
      </p:grpSpPr>
      <p:pic>
        <p:nvPicPr>
          <p:cNvPr id="9" name="Picture 8">
            <a:extLst>
              <a:ext uri="{FF2B5EF4-FFF2-40B4-BE49-F238E27FC236}">
                <a16:creationId xmlns:a16="http://schemas.microsoft.com/office/drawing/2014/main" id="{F486829B-DB67-D7FB-E8ED-4BE122C4E616}"/>
              </a:ext>
            </a:extLst>
          </p:cNvPr>
          <p:cNvPicPr>
            <a:picLocks noChangeAspect="1"/>
          </p:cNvPicPr>
          <p:nvPr/>
        </p:nvPicPr>
        <p:blipFill>
          <a:blip r:embed="rId3"/>
          <a:stretch>
            <a:fillRect/>
          </a:stretch>
        </p:blipFill>
        <p:spPr>
          <a:xfrm>
            <a:off x="2275405" y="1001325"/>
            <a:ext cx="8377460" cy="6210100"/>
          </a:xfrm>
          <a:prstGeom prst="rect">
            <a:avLst/>
          </a:prstGeom>
        </p:spPr>
      </p:pic>
      <p:grpSp>
        <p:nvGrpSpPr>
          <p:cNvPr id="3" name="Group 3">
            <a:extLst>
              <a:ext uri="{FF2B5EF4-FFF2-40B4-BE49-F238E27FC236}">
                <a16:creationId xmlns:a16="http://schemas.microsoft.com/office/drawing/2014/main" id="{FDED4488-AAFF-6A1F-8D5E-CA42AC3D628A}"/>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3AAC917F-29B8-D933-6BFB-1524C0EFFC39}"/>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E391D318-5880-06C9-CA18-B628CD971B02}"/>
                </a:ext>
              </a:extLst>
            </p:cNvPr>
            <p:cNvSpPr txBox="1"/>
            <p:nvPr/>
          </p:nvSpPr>
          <p:spPr>
            <a:xfrm>
              <a:off x="-24" y="-1141"/>
              <a:ext cx="939480" cy="1697876"/>
            </a:xfrm>
            <a:prstGeom prst="rect">
              <a:avLst/>
            </a:prstGeom>
          </p:spPr>
          <p:txBody>
            <a:bodyPr lIns="50800" tIns="50800" rIns="50800" bIns="50800" rtlCol="0" anchor="ctr"/>
            <a:lstStyle/>
            <a:p>
              <a:pPr algn="ctr"/>
              <a:endParaRPr lang="en-US" sz="1200" dirty="0">
                <a:cs typeface="Calibri"/>
              </a:endParaRPr>
            </a:p>
            <a:p>
              <a:pPr algn="ctr"/>
              <a:endParaRPr lang="en-US" sz="1200" u="sng" dirty="0">
                <a:solidFill>
                  <a:srgbClr val="FFFFFF"/>
                </a:solidFill>
                <a:latin typeface="DM Sans"/>
              </a:endParaRPr>
            </a:p>
            <a:p>
              <a:pPr algn="ctr"/>
              <a:r>
                <a:rPr lang="en-US" sz="1100" b="1" dirty="0">
                  <a:solidFill>
                    <a:schemeClr val="bg1"/>
                  </a:solidFill>
                </a:rPr>
                <a:t>Address:</a:t>
              </a:r>
              <a:r>
                <a:rPr lang="en-US" sz="1100" b="1" dirty="0">
                  <a:solidFill>
                    <a:schemeClr val="bg1"/>
                  </a:solidFill>
                  <a:cs typeface="Calibri"/>
                </a:rPr>
                <a:t> </a:t>
              </a:r>
              <a:r>
                <a:rPr lang="en-US" sz="1100" b="1" dirty="0">
                  <a:solidFill>
                    <a:schemeClr val="bg1"/>
                  </a:solidFill>
                </a:rPr>
                <a:t>- </a:t>
              </a:r>
              <a:r>
                <a:rPr lang="en-GB" sz="1100" b="0" i="0" dirty="0">
                  <a:solidFill>
                    <a:schemeClr val="bg1"/>
                  </a:solidFill>
                  <a:effectLst/>
                </a:rPr>
                <a:t>Urban Exchange, Theatre Street/Mount Street, Preston, PR1 8BQ</a:t>
              </a:r>
              <a:endParaRPr lang="en-US" sz="1100" b="1" dirty="0">
                <a:solidFill>
                  <a:schemeClr val="bg1"/>
                </a:solidFill>
              </a:endParaRPr>
            </a:p>
            <a:p>
              <a:pPr algn="ctr"/>
              <a:endParaRPr lang="en-US" sz="1100" dirty="0">
                <a:solidFill>
                  <a:srgbClr val="FFFFFF"/>
                </a:solidFill>
              </a:endParaRPr>
            </a:p>
            <a:p>
              <a:pPr algn="ctr"/>
              <a:r>
                <a:rPr lang="en-US" sz="1100" b="1" dirty="0">
                  <a:solidFill>
                    <a:srgbClr val="FFFFFF"/>
                  </a:solidFill>
                </a:rPr>
                <a:t>Contact:</a:t>
              </a:r>
              <a:r>
                <a:rPr lang="en-US" sz="1100" dirty="0">
                  <a:solidFill>
                    <a:srgbClr val="FFFFFF"/>
                  </a:solidFill>
                </a:rPr>
                <a:t> 07850 955413 (</a:t>
              </a:r>
              <a:r>
                <a:rPr lang="en-US" sz="1100" b="1" i="1" dirty="0">
                  <a:solidFill>
                    <a:srgbClr val="FFFFFF"/>
                  </a:solidFill>
                </a:rPr>
                <a:t>AMY</a:t>
              </a:r>
              <a:r>
                <a:rPr lang="en-US" sz="1100" dirty="0">
                  <a:solidFill>
                    <a:srgbClr val="FFFFFF"/>
                  </a:solidFill>
                </a:rPr>
                <a:t>)</a:t>
              </a:r>
            </a:p>
            <a:p>
              <a:pPr algn="ctr"/>
              <a:r>
                <a:rPr lang="en-US" sz="1100" dirty="0">
                  <a:solidFill>
                    <a:srgbClr val="FFFFFF"/>
                  </a:solidFill>
                  <a:cs typeface="Calibri"/>
                </a:rPr>
                <a:t>                 </a:t>
              </a:r>
              <a:endParaRPr lang="en-US" sz="1100" dirty="0">
                <a:solidFill>
                  <a:srgbClr val="FFFFFF"/>
                </a:solidFill>
              </a:endParaRPr>
            </a:p>
            <a:p>
              <a:pPr algn="ctr"/>
              <a:r>
                <a:rPr lang="en-US" sz="1100" dirty="0">
                  <a:solidFill>
                    <a:srgbClr val="FFFFFF"/>
                  </a:solidFill>
                </a:rPr>
                <a:t>Enrolments to be completed before joining any sessions</a:t>
              </a:r>
            </a:p>
            <a:p>
              <a:pPr algn="ctr"/>
              <a:endParaRPr lang="en-US" sz="1100" dirty="0">
                <a:solidFill>
                  <a:srgbClr val="FFFFFF"/>
                </a:solidFill>
              </a:endParaRPr>
            </a:p>
            <a:p>
              <a:pPr algn="ctr"/>
              <a:endParaRPr lang="en-US" sz="1100" b="1" u="sng" dirty="0">
                <a:solidFill>
                  <a:schemeClr val="bg1"/>
                </a:solidFill>
                <a:cs typeface="Calibri"/>
              </a:endParaRPr>
            </a:p>
            <a:p>
              <a:pPr algn="ctr"/>
              <a:r>
                <a:rPr lang="en-US" sz="1100" dirty="0">
                  <a:solidFill>
                    <a:schemeClr val="bg1"/>
                  </a:solidFill>
                  <a:cs typeface="Calibri"/>
                </a:rPr>
                <a:t>Group Activity's this week include Arts and Crafts, Table tennis and Creative arts which will be run by an external provider – Please let your support worker know if you would like to sign up for any of these.</a:t>
              </a:r>
            </a:p>
            <a:p>
              <a:pPr algn="ctr"/>
              <a:endParaRPr lang="en-US" sz="1100" b="1" u="sng" dirty="0">
                <a:solidFill>
                  <a:schemeClr val="bg1"/>
                </a:solidFill>
                <a:cs typeface="Calibri"/>
              </a:endParaRPr>
            </a:p>
            <a:p>
              <a:pPr algn="ctr"/>
              <a:endParaRPr lang="en-US" sz="1100" b="1" u="sng" dirty="0">
                <a:solidFill>
                  <a:schemeClr val="bg1"/>
                </a:solidFill>
                <a:cs typeface="Calibri"/>
              </a:endParaRPr>
            </a:p>
            <a:p>
              <a:pPr algn="ctr"/>
              <a:endParaRPr lang="en-US" sz="1100" b="1" u="sng" dirty="0">
                <a:solidFill>
                  <a:schemeClr val="bg1"/>
                </a:solidFill>
                <a:cs typeface="Calibri"/>
              </a:endParaRPr>
            </a:p>
            <a:p>
              <a:pPr algn="ctr"/>
              <a:r>
                <a:rPr lang="en-US" sz="1100" dirty="0">
                  <a:solidFill>
                    <a:schemeClr val="bg1"/>
                  </a:solidFill>
                  <a:cs typeface="Calibri"/>
                </a:rPr>
                <a:t>Each Month we will be running a </a:t>
              </a:r>
              <a:r>
                <a:rPr lang="en-US" sz="1100" b="1" dirty="0">
                  <a:solidFill>
                    <a:schemeClr val="bg1"/>
                  </a:solidFill>
                  <a:cs typeface="Calibri"/>
                </a:rPr>
                <a:t>Hub focus group </a:t>
              </a:r>
              <a:r>
                <a:rPr lang="en-US" sz="1100" dirty="0">
                  <a:solidFill>
                    <a:schemeClr val="bg1"/>
                  </a:solidFill>
                  <a:cs typeface="Calibri"/>
                </a:rPr>
                <a:t>during coffee and a chat</a:t>
              </a:r>
              <a:r>
                <a:rPr lang="en-US" sz="1100" b="1" dirty="0">
                  <a:solidFill>
                    <a:schemeClr val="bg1"/>
                  </a:solidFill>
                  <a:cs typeface="Calibri"/>
                </a:rPr>
                <a:t> </a:t>
              </a:r>
              <a:r>
                <a:rPr lang="en-US" sz="1100" dirty="0">
                  <a:solidFill>
                    <a:schemeClr val="bg1"/>
                  </a:solidFill>
                  <a:cs typeface="Calibri"/>
                </a:rPr>
                <a:t>giving you the opportunity to express your opinions and suggestions to improve the service.</a:t>
              </a:r>
            </a:p>
            <a:p>
              <a:pPr algn="ctr"/>
              <a:endParaRPr lang="en-US" sz="10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FAB0FEC3-8E7C-318C-E8C2-95B143BAFF87}"/>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87994B9F-24F4-FAA0-83E4-6CFDFE3491C6}"/>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1B0CF805-C530-1EE8-7341-43F505D3E895}"/>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09AD6E52-0E82-3071-7D1E-241025BC1245}"/>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JULY - WEEK 3</a:t>
            </a:r>
          </a:p>
        </p:txBody>
      </p:sp>
      <p:sp>
        <p:nvSpPr>
          <p:cNvPr id="53" name="TextBox 52">
            <a:extLst>
              <a:ext uri="{FF2B5EF4-FFF2-40B4-BE49-F238E27FC236}">
                <a16:creationId xmlns:a16="http://schemas.microsoft.com/office/drawing/2014/main" id="{5106EA9B-BE59-9366-FCD5-41697EF0B236}"/>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812613ED-31DD-4707-5DF8-2725EEE54A1D}"/>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6" name="Picture 5" descr="A close up of a logo&#10;&#10;Description automatically generated">
            <a:extLst>
              <a:ext uri="{FF2B5EF4-FFF2-40B4-BE49-F238E27FC236}">
                <a16:creationId xmlns:a16="http://schemas.microsoft.com/office/drawing/2014/main" id="{2EF97667-C506-03E7-318D-47D091B87F7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00932" y="228723"/>
            <a:ext cx="1148311" cy="365119"/>
          </a:xfrm>
          <a:prstGeom prst="rect">
            <a:avLst/>
          </a:prstGeom>
        </p:spPr>
      </p:pic>
      <p:pic>
        <p:nvPicPr>
          <p:cNvPr id="117" name="Picture 116">
            <a:extLst>
              <a:ext uri="{FF2B5EF4-FFF2-40B4-BE49-F238E27FC236}">
                <a16:creationId xmlns:a16="http://schemas.microsoft.com/office/drawing/2014/main" id="{BBEC95FF-7495-3907-B3A6-2C8B20F45902}"/>
              </a:ext>
            </a:extLst>
          </p:cNvPr>
          <p:cNvPicPr>
            <a:picLocks noChangeAspect="1"/>
          </p:cNvPicPr>
          <p:nvPr/>
        </p:nvPicPr>
        <p:blipFill>
          <a:blip r:embed="rId7"/>
          <a:stretch>
            <a:fillRect/>
          </a:stretch>
        </p:blipFill>
        <p:spPr>
          <a:xfrm>
            <a:off x="98398" y="89855"/>
            <a:ext cx="2177007" cy="866419"/>
          </a:xfrm>
          <a:prstGeom prst="rect">
            <a:avLst/>
          </a:prstGeom>
        </p:spPr>
      </p:pic>
      <p:pic>
        <p:nvPicPr>
          <p:cNvPr id="21" name="Graphic 20" descr="Drama outline">
            <a:extLst>
              <a:ext uri="{FF2B5EF4-FFF2-40B4-BE49-F238E27FC236}">
                <a16:creationId xmlns:a16="http://schemas.microsoft.com/office/drawing/2014/main" id="{D02CCE4B-41AC-6BCF-305A-5D47C6F1FEC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373788" y="4030567"/>
            <a:ext cx="777330" cy="777330"/>
          </a:xfrm>
          <a:prstGeom prst="rect">
            <a:avLst/>
          </a:prstGeom>
        </p:spPr>
      </p:pic>
      <p:pic>
        <p:nvPicPr>
          <p:cNvPr id="24" name="Graphic 23" descr="Table tennis paddle and ball outline">
            <a:extLst>
              <a:ext uri="{FF2B5EF4-FFF2-40B4-BE49-F238E27FC236}">
                <a16:creationId xmlns:a16="http://schemas.microsoft.com/office/drawing/2014/main" id="{A7EBAEC9-C8DE-73AE-5DBC-E2CAC2980B4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235667" y="6641914"/>
            <a:ext cx="445867" cy="445867"/>
          </a:xfrm>
          <a:prstGeom prst="rect">
            <a:avLst/>
          </a:prstGeom>
        </p:spPr>
      </p:pic>
      <p:pic>
        <p:nvPicPr>
          <p:cNvPr id="26" name="Graphic 25" descr="Laptop outline">
            <a:extLst>
              <a:ext uri="{FF2B5EF4-FFF2-40B4-BE49-F238E27FC236}">
                <a16:creationId xmlns:a16="http://schemas.microsoft.com/office/drawing/2014/main" id="{70425899-2306-1827-EEC3-CBE1CBA54D3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249243" y="2397418"/>
            <a:ext cx="515724" cy="515724"/>
          </a:xfrm>
          <a:prstGeom prst="rect">
            <a:avLst/>
          </a:prstGeom>
        </p:spPr>
      </p:pic>
      <p:pic>
        <p:nvPicPr>
          <p:cNvPr id="27" name="Graphic 26" descr="Coins outline">
            <a:extLst>
              <a:ext uri="{FF2B5EF4-FFF2-40B4-BE49-F238E27FC236}">
                <a16:creationId xmlns:a16="http://schemas.microsoft.com/office/drawing/2014/main" id="{9B14E464-8CBE-EE2D-2702-BDC8375FC5D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881878" y="3881787"/>
            <a:ext cx="510175" cy="510175"/>
          </a:xfrm>
          <a:prstGeom prst="rect">
            <a:avLst/>
          </a:prstGeom>
        </p:spPr>
      </p:pic>
      <p:pic>
        <p:nvPicPr>
          <p:cNvPr id="29" name="Graphic 28" descr="Coffee outline">
            <a:extLst>
              <a:ext uri="{FF2B5EF4-FFF2-40B4-BE49-F238E27FC236}">
                <a16:creationId xmlns:a16="http://schemas.microsoft.com/office/drawing/2014/main" id="{5316F5AA-ACC1-B0C0-EEFF-0B761C4CF8A7}"/>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5958844" y="2397418"/>
            <a:ext cx="505291" cy="505291"/>
          </a:xfrm>
          <a:prstGeom prst="rect">
            <a:avLst/>
          </a:prstGeom>
        </p:spPr>
      </p:pic>
      <p:pic>
        <p:nvPicPr>
          <p:cNvPr id="31" name="Graphic 30" descr="Boardroom outline">
            <a:extLst>
              <a:ext uri="{FF2B5EF4-FFF2-40B4-BE49-F238E27FC236}">
                <a16:creationId xmlns:a16="http://schemas.microsoft.com/office/drawing/2014/main" id="{06FA44DF-4A8E-545A-AB60-9C1BCA978C8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249243" y="6834040"/>
            <a:ext cx="422436" cy="422436"/>
          </a:xfrm>
          <a:prstGeom prst="rect">
            <a:avLst/>
          </a:prstGeom>
        </p:spPr>
      </p:pic>
      <p:pic>
        <p:nvPicPr>
          <p:cNvPr id="32" name="Graphic 31" descr="Left Brain outline">
            <a:extLst>
              <a:ext uri="{FF2B5EF4-FFF2-40B4-BE49-F238E27FC236}">
                <a16:creationId xmlns:a16="http://schemas.microsoft.com/office/drawing/2014/main" id="{6FE46C38-D6A3-0173-562D-C174BD0EA1E6}"/>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7513018" y="4807897"/>
            <a:ext cx="637694" cy="637694"/>
          </a:xfrm>
          <a:prstGeom prst="rect">
            <a:avLst/>
          </a:prstGeom>
        </p:spPr>
      </p:pic>
      <p:pic>
        <p:nvPicPr>
          <p:cNvPr id="34" name="Graphic 33" descr="Internet Banking outline">
            <a:extLst>
              <a:ext uri="{FF2B5EF4-FFF2-40B4-BE49-F238E27FC236}">
                <a16:creationId xmlns:a16="http://schemas.microsoft.com/office/drawing/2014/main" id="{713B0121-2A5E-D454-CF85-E1F020F885CA}"/>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4263223" y="3927902"/>
            <a:ext cx="417947" cy="417947"/>
          </a:xfrm>
          <a:prstGeom prst="rect">
            <a:avLst/>
          </a:prstGeom>
        </p:spPr>
      </p:pic>
      <p:pic>
        <p:nvPicPr>
          <p:cNvPr id="8" name="Graphic 7" descr="Golden Ratio outline">
            <a:extLst>
              <a:ext uri="{FF2B5EF4-FFF2-40B4-BE49-F238E27FC236}">
                <a16:creationId xmlns:a16="http://schemas.microsoft.com/office/drawing/2014/main" id="{2201FF60-9B82-00EA-3FED-92BC4FDF2AFF}"/>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4253573" y="2568715"/>
            <a:ext cx="427597" cy="427597"/>
          </a:xfrm>
          <a:prstGeom prst="rect">
            <a:avLst/>
          </a:prstGeom>
        </p:spPr>
      </p:pic>
      <p:pic>
        <p:nvPicPr>
          <p:cNvPr id="11" name="Graphic 10" descr="Cheers outline">
            <a:extLst>
              <a:ext uri="{FF2B5EF4-FFF2-40B4-BE49-F238E27FC236}">
                <a16:creationId xmlns:a16="http://schemas.microsoft.com/office/drawing/2014/main" id="{4F2DCBE5-6FF2-D544-20B3-573D3368B47B}"/>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4216250" y="5313717"/>
            <a:ext cx="464920" cy="464920"/>
          </a:xfrm>
          <a:prstGeom prst="rect">
            <a:avLst/>
          </a:prstGeom>
        </p:spPr>
      </p:pic>
      <p:pic>
        <p:nvPicPr>
          <p:cNvPr id="12" name="Picture 11">
            <a:extLst>
              <a:ext uri="{FF2B5EF4-FFF2-40B4-BE49-F238E27FC236}">
                <a16:creationId xmlns:a16="http://schemas.microsoft.com/office/drawing/2014/main" id="{8A8687C1-94AB-C79D-D314-5D763CB59F8E}"/>
              </a:ext>
            </a:extLst>
          </p:cNvPr>
          <p:cNvPicPr>
            <a:picLocks noChangeAspect="1"/>
          </p:cNvPicPr>
          <p:nvPr/>
        </p:nvPicPr>
        <p:blipFill>
          <a:blip r:embed="rId28"/>
          <a:stretch>
            <a:fillRect/>
          </a:stretch>
        </p:blipFill>
        <p:spPr>
          <a:xfrm>
            <a:off x="2381778" y="3701839"/>
            <a:ext cx="881902" cy="132676"/>
          </a:xfrm>
          <a:prstGeom prst="rect">
            <a:avLst/>
          </a:prstGeom>
        </p:spPr>
      </p:pic>
      <p:pic>
        <p:nvPicPr>
          <p:cNvPr id="13" name="Graphic 12" descr="Reflection outline">
            <a:extLst>
              <a:ext uri="{FF2B5EF4-FFF2-40B4-BE49-F238E27FC236}">
                <a16:creationId xmlns:a16="http://schemas.microsoft.com/office/drawing/2014/main" id="{F2D6E7F7-A33F-49B3-959A-3FE99E01E883}"/>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2602524" y="6669707"/>
            <a:ext cx="484010" cy="484010"/>
          </a:xfrm>
          <a:prstGeom prst="rect">
            <a:avLst/>
          </a:prstGeom>
        </p:spPr>
      </p:pic>
      <p:pic>
        <p:nvPicPr>
          <p:cNvPr id="14" name="Graphic 13" descr="Internet Banking outline">
            <a:extLst>
              <a:ext uri="{FF2B5EF4-FFF2-40B4-BE49-F238E27FC236}">
                <a16:creationId xmlns:a16="http://schemas.microsoft.com/office/drawing/2014/main" id="{6D7865F3-6605-42E0-526C-01E73975BE08}"/>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9671679" y="5313717"/>
            <a:ext cx="417947" cy="417947"/>
          </a:xfrm>
          <a:prstGeom prst="rect">
            <a:avLst/>
          </a:prstGeom>
        </p:spPr>
      </p:pic>
      <p:pic>
        <p:nvPicPr>
          <p:cNvPr id="15" name="Graphic 14" descr="Chef male outline">
            <a:extLst>
              <a:ext uri="{FF2B5EF4-FFF2-40B4-BE49-F238E27FC236}">
                <a16:creationId xmlns:a16="http://schemas.microsoft.com/office/drawing/2014/main" id="{B8423C1A-F965-4544-451A-FC590E1C6CFC}"/>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305007" y="3845797"/>
            <a:ext cx="429555" cy="429555"/>
          </a:xfrm>
          <a:prstGeom prst="rect">
            <a:avLst/>
          </a:prstGeom>
        </p:spPr>
      </p:pic>
      <p:pic>
        <p:nvPicPr>
          <p:cNvPr id="17" name="Graphic 16" descr="Artist male outline">
            <a:extLst>
              <a:ext uri="{FF2B5EF4-FFF2-40B4-BE49-F238E27FC236}">
                <a16:creationId xmlns:a16="http://schemas.microsoft.com/office/drawing/2014/main" id="{BF1D6299-6B43-9C3A-45C6-A27EEFCC64A9}"/>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5930524" y="6021564"/>
            <a:ext cx="533611" cy="533611"/>
          </a:xfrm>
          <a:prstGeom prst="rect">
            <a:avLst/>
          </a:prstGeom>
        </p:spPr>
      </p:pic>
      <p:sp>
        <p:nvSpPr>
          <p:cNvPr id="2" name="Rectangle 1">
            <a:extLst>
              <a:ext uri="{FF2B5EF4-FFF2-40B4-BE49-F238E27FC236}">
                <a16:creationId xmlns:a16="http://schemas.microsoft.com/office/drawing/2014/main" id="{71381BAA-57E3-020E-5D31-FDD4DFDF452A}"/>
              </a:ext>
            </a:extLst>
          </p:cNvPr>
          <p:cNvSpPr/>
          <p:nvPr/>
        </p:nvSpPr>
        <p:spPr>
          <a:xfrm>
            <a:off x="5669281" y="1549101"/>
            <a:ext cx="1656678" cy="5604616"/>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b="1" dirty="0">
                <a:solidFill>
                  <a:schemeClr val="tx1"/>
                </a:solidFill>
              </a:rPr>
              <a:t>Hub Closed </a:t>
            </a:r>
          </a:p>
          <a:p>
            <a:pPr algn="ctr"/>
            <a:r>
              <a:rPr lang="en-GB" sz="1100" b="1" dirty="0">
                <a:solidFill>
                  <a:schemeClr val="tx1"/>
                </a:solidFill>
              </a:rPr>
              <a:t>9am-5pm</a:t>
            </a:r>
          </a:p>
        </p:txBody>
      </p:sp>
    </p:spTree>
    <p:extLst>
      <p:ext uri="{BB962C8B-B14F-4D97-AF65-F5344CB8AC3E}">
        <p14:creationId xmlns:p14="http://schemas.microsoft.com/office/powerpoint/2010/main" val="839351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20945E10-E4C5-6B0D-DF72-AE28156E7BC1}"/>
            </a:ext>
          </a:extLst>
        </p:cNvPr>
        <p:cNvGrpSpPr/>
        <p:nvPr/>
      </p:nvGrpSpPr>
      <p:grpSpPr>
        <a:xfrm>
          <a:off x="0" y="0"/>
          <a:ext cx="0" cy="0"/>
          <a:chOff x="0" y="0"/>
          <a:chExt cx="0" cy="0"/>
        </a:xfrm>
      </p:grpSpPr>
      <p:pic>
        <p:nvPicPr>
          <p:cNvPr id="12" name="Picture 11">
            <a:extLst>
              <a:ext uri="{FF2B5EF4-FFF2-40B4-BE49-F238E27FC236}">
                <a16:creationId xmlns:a16="http://schemas.microsoft.com/office/drawing/2014/main" id="{6EF28AD3-ECF1-44BB-E8DA-DDAC1A73D432}"/>
              </a:ext>
            </a:extLst>
          </p:cNvPr>
          <p:cNvPicPr>
            <a:picLocks noChangeAspect="1"/>
          </p:cNvPicPr>
          <p:nvPr/>
        </p:nvPicPr>
        <p:blipFill>
          <a:blip r:embed="rId3"/>
          <a:stretch>
            <a:fillRect/>
          </a:stretch>
        </p:blipFill>
        <p:spPr>
          <a:xfrm>
            <a:off x="2287737" y="980451"/>
            <a:ext cx="8382223" cy="6128026"/>
          </a:xfrm>
          <a:prstGeom prst="rect">
            <a:avLst/>
          </a:prstGeom>
        </p:spPr>
      </p:pic>
      <p:grpSp>
        <p:nvGrpSpPr>
          <p:cNvPr id="3" name="Group 3">
            <a:extLst>
              <a:ext uri="{FF2B5EF4-FFF2-40B4-BE49-F238E27FC236}">
                <a16:creationId xmlns:a16="http://schemas.microsoft.com/office/drawing/2014/main" id="{09A69298-EC59-5201-CC9A-D52BEB65B44D}"/>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DEF10D02-C491-4FC1-D93D-7170B7615D68}"/>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BED96FD9-61E3-D7D1-3212-541435E28B81}"/>
                </a:ext>
              </a:extLst>
            </p:cNvPr>
            <p:cNvSpPr txBox="1"/>
            <p:nvPr/>
          </p:nvSpPr>
          <p:spPr>
            <a:xfrm>
              <a:off x="-24" y="-1141"/>
              <a:ext cx="939480" cy="1697876"/>
            </a:xfrm>
            <a:prstGeom prst="rect">
              <a:avLst/>
            </a:prstGeom>
          </p:spPr>
          <p:txBody>
            <a:bodyPr lIns="50800" tIns="50800" rIns="50800" bIns="50800" rtlCol="0" anchor="ctr"/>
            <a:lstStyle/>
            <a:p>
              <a:pPr algn="ctr"/>
              <a:endParaRPr lang="en-US" sz="1200" dirty="0">
                <a:cs typeface="Calibri"/>
              </a:endParaRPr>
            </a:p>
            <a:p>
              <a:pPr algn="ctr"/>
              <a:endParaRPr lang="en-US" sz="1200" u="sng" dirty="0">
                <a:solidFill>
                  <a:srgbClr val="FFFFFF"/>
                </a:solidFill>
                <a:latin typeface="DM Sans"/>
              </a:endParaRPr>
            </a:p>
            <a:p>
              <a:pPr algn="ctr"/>
              <a:r>
                <a:rPr lang="en-US" sz="1100" b="1" dirty="0">
                  <a:solidFill>
                    <a:schemeClr val="bg1"/>
                  </a:solidFill>
                </a:rPr>
                <a:t>Address:</a:t>
              </a:r>
              <a:r>
                <a:rPr lang="en-US" sz="1100" b="1" dirty="0">
                  <a:solidFill>
                    <a:schemeClr val="bg1"/>
                  </a:solidFill>
                  <a:cs typeface="Calibri"/>
                </a:rPr>
                <a:t> </a:t>
              </a:r>
              <a:r>
                <a:rPr lang="en-US" sz="1100" b="1" dirty="0">
                  <a:solidFill>
                    <a:schemeClr val="bg1"/>
                  </a:solidFill>
                </a:rPr>
                <a:t>- </a:t>
              </a:r>
              <a:r>
                <a:rPr lang="en-GB" sz="1100" b="0" i="0" dirty="0">
                  <a:solidFill>
                    <a:schemeClr val="bg1"/>
                  </a:solidFill>
                  <a:effectLst/>
                </a:rPr>
                <a:t>Urban Exchange, Theatre Street/Mount Street, Preston, PR1 8BQ</a:t>
              </a:r>
              <a:endParaRPr lang="en-US" sz="1100" b="1" dirty="0">
                <a:solidFill>
                  <a:schemeClr val="bg1"/>
                </a:solidFill>
              </a:endParaRPr>
            </a:p>
            <a:p>
              <a:pPr algn="ctr"/>
              <a:endParaRPr lang="en-US" sz="1100" dirty="0">
                <a:solidFill>
                  <a:srgbClr val="FFFFFF"/>
                </a:solidFill>
              </a:endParaRPr>
            </a:p>
            <a:p>
              <a:pPr algn="ctr"/>
              <a:r>
                <a:rPr lang="en-US" sz="1100" b="1" dirty="0">
                  <a:solidFill>
                    <a:srgbClr val="FFFFFF"/>
                  </a:solidFill>
                </a:rPr>
                <a:t>Contact:</a:t>
              </a:r>
              <a:r>
                <a:rPr lang="en-US" sz="1100" dirty="0">
                  <a:solidFill>
                    <a:srgbClr val="FFFFFF"/>
                  </a:solidFill>
                </a:rPr>
                <a:t> 07850 955413 (</a:t>
              </a:r>
              <a:r>
                <a:rPr lang="en-US" sz="1100" b="1" i="1" dirty="0">
                  <a:solidFill>
                    <a:srgbClr val="FFFFFF"/>
                  </a:solidFill>
                </a:rPr>
                <a:t>AMY</a:t>
              </a:r>
              <a:r>
                <a:rPr lang="en-US" sz="1100" dirty="0">
                  <a:solidFill>
                    <a:srgbClr val="FFFFFF"/>
                  </a:solidFill>
                </a:rPr>
                <a:t>)</a:t>
              </a:r>
            </a:p>
            <a:p>
              <a:pPr algn="ctr"/>
              <a:r>
                <a:rPr lang="en-US" sz="1100" dirty="0">
                  <a:solidFill>
                    <a:srgbClr val="FFFFFF"/>
                  </a:solidFill>
                  <a:cs typeface="Calibri"/>
                </a:rPr>
                <a:t>                 </a:t>
              </a:r>
              <a:endParaRPr lang="en-US" sz="1100" dirty="0">
                <a:solidFill>
                  <a:srgbClr val="FFFFFF"/>
                </a:solidFill>
              </a:endParaRPr>
            </a:p>
            <a:p>
              <a:pPr algn="ctr"/>
              <a:r>
                <a:rPr lang="en-US" sz="1100" dirty="0">
                  <a:solidFill>
                    <a:srgbClr val="FFFFFF"/>
                  </a:solidFill>
                </a:rPr>
                <a:t>Enrolments to be completed before joining any sessions</a:t>
              </a:r>
            </a:p>
            <a:p>
              <a:pPr algn="ctr"/>
              <a:endParaRPr lang="en-US" sz="1100" dirty="0">
                <a:solidFill>
                  <a:srgbClr val="FFFFFF"/>
                </a:solidFill>
              </a:endParaRPr>
            </a:p>
            <a:p>
              <a:pPr algn="ctr"/>
              <a:endParaRPr lang="en-US" sz="1100" b="1" u="sng" dirty="0">
                <a:solidFill>
                  <a:schemeClr val="bg1"/>
                </a:solidFill>
                <a:cs typeface="Calibri"/>
              </a:endParaRPr>
            </a:p>
            <a:p>
              <a:pPr algn="ctr"/>
              <a:r>
                <a:rPr lang="en-US" sz="1100" dirty="0">
                  <a:solidFill>
                    <a:schemeClr val="bg1"/>
                  </a:solidFill>
                  <a:cs typeface="Calibri"/>
                </a:rPr>
                <a:t>Group Activity's this week include Creative Writing, Art group and Creative art group run by Tipp– Please let your support worker know if you would like to sign up for any of these.</a:t>
              </a:r>
            </a:p>
            <a:p>
              <a:pPr algn="ctr"/>
              <a:endParaRPr lang="en-US" sz="11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76DC6A15-DAD7-F3C8-2284-EF85C37BE131}"/>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C99B3AE6-700C-7A5F-1DE4-53AA803DC3E9}"/>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0A4FBEC2-3ADD-0A58-B88B-0FF228B7EFDF}"/>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2CF87F8A-0153-91A9-33CC-B47C89384AD8}"/>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JULY - WEEK 4</a:t>
            </a:r>
          </a:p>
        </p:txBody>
      </p:sp>
      <p:sp>
        <p:nvSpPr>
          <p:cNvPr id="53" name="TextBox 52">
            <a:extLst>
              <a:ext uri="{FF2B5EF4-FFF2-40B4-BE49-F238E27FC236}">
                <a16:creationId xmlns:a16="http://schemas.microsoft.com/office/drawing/2014/main" id="{0E320709-73B8-4BB9-5FF1-D42829E0CF31}"/>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B6A7A691-C767-3A7E-EA18-D432FB3FC119}"/>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6" name="Picture 5" descr="A close up of a logo&#10;&#10;Description automatically generated">
            <a:extLst>
              <a:ext uri="{FF2B5EF4-FFF2-40B4-BE49-F238E27FC236}">
                <a16:creationId xmlns:a16="http://schemas.microsoft.com/office/drawing/2014/main" id="{961C3FA9-6EF7-CDC4-EE6C-3172C55B9D1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00932" y="228723"/>
            <a:ext cx="1148311" cy="365119"/>
          </a:xfrm>
          <a:prstGeom prst="rect">
            <a:avLst/>
          </a:prstGeom>
        </p:spPr>
      </p:pic>
      <p:pic>
        <p:nvPicPr>
          <p:cNvPr id="117" name="Picture 116">
            <a:extLst>
              <a:ext uri="{FF2B5EF4-FFF2-40B4-BE49-F238E27FC236}">
                <a16:creationId xmlns:a16="http://schemas.microsoft.com/office/drawing/2014/main" id="{A39AB4B0-C486-D4D9-64AC-FF038A6118AF}"/>
              </a:ext>
            </a:extLst>
          </p:cNvPr>
          <p:cNvPicPr>
            <a:picLocks noChangeAspect="1"/>
          </p:cNvPicPr>
          <p:nvPr/>
        </p:nvPicPr>
        <p:blipFill>
          <a:blip r:embed="rId7"/>
          <a:stretch>
            <a:fillRect/>
          </a:stretch>
        </p:blipFill>
        <p:spPr>
          <a:xfrm>
            <a:off x="98398" y="89855"/>
            <a:ext cx="2177007" cy="866419"/>
          </a:xfrm>
          <a:prstGeom prst="rect">
            <a:avLst/>
          </a:prstGeom>
        </p:spPr>
      </p:pic>
      <p:pic>
        <p:nvPicPr>
          <p:cNvPr id="16" name="Graphic 15" descr="Drama outline">
            <a:extLst>
              <a:ext uri="{FF2B5EF4-FFF2-40B4-BE49-F238E27FC236}">
                <a16:creationId xmlns:a16="http://schemas.microsoft.com/office/drawing/2014/main" id="{C7B89187-2377-F2B7-4CBB-245B4D8369C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37689" y="3905309"/>
            <a:ext cx="777330" cy="777330"/>
          </a:xfrm>
          <a:prstGeom prst="rect">
            <a:avLst/>
          </a:prstGeom>
        </p:spPr>
      </p:pic>
      <p:pic>
        <p:nvPicPr>
          <p:cNvPr id="23" name="Graphic 22" descr="Angry face outline outline">
            <a:extLst>
              <a:ext uri="{FF2B5EF4-FFF2-40B4-BE49-F238E27FC236}">
                <a16:creationId xmlns:a16="http://schemas.microsoft.com/office/drawing/2014/main" id="{AA98DDC4-D8E2-B228-2380-1AA336C4A76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187050" y="2366175"/>
            <a:ext cx="524059" cy="524059"/>
          </a:xfrm>
          <a:prstGeom prst="rect">
            <a:avLst/>
          </a:prstGeom>
        </p:spPr>
      </p:pic>
      <p:pic>
        <p:nvPicPr>
          <p:cNvPr id="24" name="Graphic 23" descr="Scribble outline">
            <a:extLst>
              <a:ext uri="{FF2B5EF4-FFF2-40B4-BE49-F238E27FC236}">
                <a16:creationId xmlns:a16="http://schemas.microsoft.com/office/drawing/2014/main" id="{DB4653A2-2091-D5DE-6968-DA87BFD4F4C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200949" y="3775895"/>
            <a:ext cx="437999" cy="437999"/>
          </a:xfrm>
          <a:prstGeom prst="rect">
            <a:avLst/>
          </a:prstGeom>
        </p:spPr>
      </p:pic>
      <p:pic>
        <p:nvPicPr>
          <p:cNvPr id="25" name="Graphic 24" descr="Laptop outline">
            <a:extLst>
              <a:ext uri="{FF2B5EF4-FFF2-40B4-BE49-F238E27FC236}">
                <a16:creationId xmlns:a16="http://schemas.microsoft.com/office/drawing/2014/main" id="{993CC466-2589-0AD7-2D5C-60DA96E60AD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200949" y="5122246"/>
            <a:ext cx="515724" cy="515724"/>
          </a:xfrm>
          <a:prstGeom prst="rect">
            <a:avLst/>
          </a:prstGeom>
        </p:spPr>
      </p:pic>
      <p:pic>
        <p:nvPicPr>
          <p:cNvPr id="28" name="Graphic 27" descr="Internet Banking outline">
            <a:extLst>
              <a:ext uri="{FF2B5EF4-FFF2-40B4-BE49-F238E27FC236}">
                <a16:creationId xmlns:a16="http://schemas.microsoft.com/office/drawing/2014/main" id="{B02429DE-BC1B-C715-EE8B-47A94268DFE5}"/>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923413" y="2499911"/>
            <a:ext cx="417947" cy="417947"/>
          </a:xfrm>
          <a:prstGeom prst="rect">
            <a:avLst/>
          </a:prstGeom>
        </p:spPr>
      </p:pic>
      <p:pic>
        <p:nvPicPr>
          <p:cNvPr id="29" name="Graphic 28" descr="Laptop outline">
            <a:extLst>
              <a:ext uri="{FF2B5EF4-FFF2-40B4-BE49-F238E27FC236}">
                <a16:creationId xmlns:a16="http://schemas.microsoft.com/office/drawing/2014/main" id="{9802A9CA-0ED8-1C42-7E31-6E9325AA07FE}"/>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5932763" y="3682554"/>
            <a:ext cx="515724" cy="515724"/>
          </a:xfrm>
          <a:prstGeom prst="rect">
            <a:avLst/>
          </a:prstGeom>
        </p:spPr>
      </p:pic>
      <p:pic>
        <p:nvPicPr>
          <p:cNvPr id="33" name="Graphic 32" descr="Left Brain outline">
            <a:extLst>
              <a:ext uri="{FF2B5EF4-FFF2-40B4-BE49-F238E27FC236}">
                <a16:creationId xmlns:a16="http://schemas.microsoft.com/office/drawing/2014/main" id="{4A00F220-B2A2-05E3-E67E-B04F277291AD}"/>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463238" y="4700573"/>
            <a:ext cx="637694" cy="637694"/>
          </a:xfrm>
          <a:prstGeom prst="rect">
            <a:avLst/>
          </a:prstGeom>
        </p:spPr>
      </p:pic>
      <p:pic>
        <p:nvPicPr>
          <p:cNvPr id="34" name="Graphic 33" descr="Meditation outline">
            <a:extLst>
              <a:ext uri="{FF2B5EF4-FFF2-40B4-BE49-F238E27FC236}">
                <a16:creationId xmlns:a16="http://schemas.microsoft.com/office/drawing/2014/main" id="{94ED5BFA-1BDF-A9F1-3794-401E8F53331C}"/>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9550690" y="6576049"/>
            <a:ext cx="505292" cy="505292"/>
          </a:xfrm>
          <a:prstGeom prst="rect">
            <a:avLst/>
          </a:prstGeom>
        </p:spPr>
      </p:pic>
      <p:pic>
        <p:nvPicPr>
          <p:cNvPr id="10" name="Graphic 9" descr="Golden Ratio outline">
            <a:extLst>
              <a:ext uri="{FF2B5EF4-FFF2-40B4-BE49-F238E27FC236}">
                <a16:creationId xmlns:a16="http://schemas.microsoft.com/office/drawing/2014/main" id="{F83C79C2-8CA2-5CE3-E63C-002458C0194A}"/>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4242983" y="6582364"/>
            <a:ext cx="427597" cy="427597"/>
          </a:xfrm>
          <a:prstGeom prst="rect">
            <a:avLst/>
          </a:prstGeom>
        </p:spPr>
      </p:pic>
      <p:pic>
        <p:nvPicPr>
          <p:cNvPr id="11" name="Graphic 10" descr="Reflection outline">
            <a:extLst>
              <a:ext uri="{FF2B5EF4-FFF2-40B4-BE49-F238E27FC236}">
                <a16:creationId xmlns:a16="http://schemas.microsoft.com/office/drawing/2014/main" id="{FE6E63E5-B3D3-42F6-543F-591F62A37A79}"/>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2567037" y="6490555"/>
            <a:ext cx="484010" cy="484010"/>
          </a:xfrm>
          <a:prstGeom prst="rect">
            <a:avLst/>
          </a:prstGeom>
        </p:spPr>
      </p:pic>
      <p:pic>
        <p:nvPicPr>
          <p:cNvPr id="14" name="Picture 13">
            <a:extLst>
              <a:ext uri="{FF2B5EF4-FFF2-40B4-BE49-F238E27FC236}">
                <a16:creationId xmlns:a16="http://schemas.microsoft.com/office/drawing/2014/main" id="{D71BBF92-65D5-5A9C-5142-B8A6EFF3BF7F}"/>
              </a:ext>
            </a:extLst>
          </p:cNvPr>
          <p:cNvPicPr>
            <a:picLocks noChangeAspect="1"/>
          </p:cNvPicPr>
          <p:nvPr/>
        </p:nvPicPr>
        <p:blipFill>
          <a:blip r:embed="rId26"/>
          <a:stretch>
            <a:fillRect/>
          </a:stretch>
        </p:blipFill>
        <p:spPr>
          <a:xfrm>
            <a:off x="2382887" y="3600229"/>
            <a:ext cx="881902" cy="132676"/>
          </a:xfrm>
          <a:prstGeom prst="rect">
            <a:avLst/>
          </a:prstGeom>
        </p:spPr>
      </p:pic>
      <p:pic>
        <p:nvPicPr>
          <p:cNvPr id="15" name="Graphic 14" descr="Meditation outline">
            <a:extLst>
              <a:ext uri="{FF2B5EF4-FFF2-40B4-BE49-F238E27FC236}">
                <a16:creationId xmlns:a16="http://schemas.microsoft.com/office/drawing/2014/main" id="{2262C40D-E803-02CB-8989-864D0BC1E3B9}"/>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9217748" y="3742248"/>
            <a:ext cx="505292" cy="505292"/>
          </a:xfrm>
          <a:prstGeom prst="rect">
            <a:avLst/>
          </a:prstGeom>
        </p:spPr>
      </p:pic>
      <p:pic>
        <p:nvPicPr>
          <p:cNvPr id="18" name="Graphic 17" descr="Easel outline">
            <a:extLst>
              <a:ext uri="{FF2B5EF4-FFF2-40B4-BE49-F238E27FC236}">
                <a16:creationId xmlns:a16="http://schemas.microsoft.com/office/drawing/2014/main" id="{29BD8B70-1B52-8358-FC1C-132794172FA9}"/>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617515" y="5225974"/>
            <a:ext cx="371641" cy="371641"/>
          </a:xfrm>
          <a:prstGeom prst="rect">
            <a:avLst/>
          </a:prstGeom>
        </p:spPr>
      </p:pic>
      <p:pic>
        <p:nvPicPr>
          <p:cNvPr id="20" name="Graphic 19" descr="Origami outline">
            <a:extLst>
              <a:ext uri="{FF2B5EF4-FFF2-40B4-BE49-F238E27FC236}">
                <a16:creationId xmlns:a16="http://schemas.microsoft.com/office/drawing/2014/main" id="{1628B2CD-093C-3034-6A49-8DECAB913609}"/>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5859988" y="5918328"/>
            <a:ext cx="544795" cy="544795"/>
          </a:xfrm>
          <a:prstGeom prst="rect">
            <a:avLst/>
          </a:prstGeom>
        </p:spPr>
      </p:pic>
      <p:pic>
        <p:nvPicPr>
          <p:cNvPr id="22" name="Graphic 21" descr="Care outline">
            <a:extLst>
              <a:ext uri="{FF2B5EF4-FFF2-40B4-BE49-F238E27FC236}">
                <a16:creationId xmlns:a16="http://schemas.microsoft.com/office/drawing/2014/main" id="{E2B8940A-D42C-DAAF-B356-66DC57185A9B}"/>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304850" y="2527537"/>
            <a:ext cx="418190" cy="418190"/>
          </a:xfrm>
          <a:prstGeom prst="rect">
            <a:avLst/>
          </a:prstGeom>
        </p:spPr>
      </p:pic>
    </p:spTree>
    <p:extLst>
      <p:ext uri="{BB962C8B-B14F-4D97-AF65-F5344CB8AC3E}">
        <p14:creationId xmlns:p14="http://schemas.microsoft.com/office/powerpoint/2010/main" val="130447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3E7"/>
        </a:solidFill>
        <a:effectLst/>
      </p:bgPr>
    </p:bg>
    <p:spTree>
      <p:nvGrpSpPr>
        <p:cNvPr id="1" name="">
          <a:extLst>
            <a:ext uri="{FF2B5EF4-FFF2-40B4-BE49-F238E27FC236}">
              <a16:creationId xmlns:a16="http://schemas.microsoft.com/office/drawing/2014/main" id="{B2674CC3-E621-2845-0E84-1F030CFA2729}"/>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90D0026B-98BB-9CA9-74D3-D9BB9ED851B1}"/>
              </a:ext>
            </a:extLst>
          </p:cNvPr>
          <p:cNvPicPr>
            <a:picLocks noChangeAspect="1"/>
          </p:cNvPicPr>
          <p:nvPr/>
        </p:nvPicPr>
        <p:blipFill>
          <a:blip r:embed="rId3"/>
          <a:stretch>
            <a:fillRect/>
          </a:stretch>
        </p:blipFill>
        <p:spPr>
          <a:xfrm>
            <a:off x="2275405" y="1021253"/>
            <a:ext cx="8377460" cy="6085158"/>
          </a:xfrm>
          <a:prstGeom prst="rect">
            <a:avLst/>
          </a:prstGeom>
        </p:spPr>
      </p:pic>
      <p:grpSp>
        <p:nvGrpSpPr>
          <p:cNvPr id="3" name="Group 3">
            <a:extLst>
              <a:ext uri="{FF2B5EF4-FFF2-40B4-BE49-F238E27FC236}">
                <a16:creationId xmlns:a16="http://schemas.microsoft.com/office/drawing/2014/main" id="{79BD45BE-0CB6-F895-FA52-26CC3CE1F175}"/>
              </a:ext>
            </a:extLst>
          </p:cNvPr>
          <p:cNvGrpSpPr/>
          <p:nvPr/>
        </p:nvGrpSpPr>
        <p:grpSpPr>
          <a:xfrm>
            <a:off x="107875" y="1077718"/>
            <a:ext cx="2142719" cy="5169553"/>
            <a:chOff x="-24" y="-1141"/>
            <a:chExt cx="939480" cy="1697876"/>
          </a:xfrm>
        </p:grpSpPr>
        <p:sp>
          <p:nvSpPr>
            <p:cNvPr id="4" name="Freeform 4">
              <a:extLst>
                <a:ext uri="{FF2B5EF4-FFF2-40B4-BE49-F238E27FC236}">
                  <a16:creationId xmlns:a16="http://schemas.microsoft.com/office/drawing/2014/main" id="{80BCFFC9-2ADA-9F84-5DE8-8F2610C6286B}"/>
                </a:ext>
              </a:extLst>
            </p:cNvPr>
            <p:cNvSpPr/>
            <p:nvPr/>
          </p:nvSpPr>
          <p:spPr>
            <a:xfrm>
              <a:off x="0" y="0"/>
              <a:ext cx="939456" cy="1669301"/>
            </a:xfrm>
            <a:custGeom>
              <a:avLst/>
              <a:gdLst/>
              <a:ahLst/>
              <a:cxnLst/>
              <a:rect l="l" t="t" r="r" b="b"/>
              <a:pathLst>
                <a:path w="868775" h="1669301">
                  <a:moveTo>
                    <a:pt x="0" y="0"/>
                  </a:moveTo>
                  <a:lnTo>
                    <a:pt x="868775" y="0"/>
                  </a:lnTo>
                  <a:lnTo>
                    <a:pt x="868775" y="1669301"/>
                  </a:lnTo>
                  <a:lnTo>
                    <a:pt x="0" y="1669301"/>
                  </a:lnTo>
                  <a:close/>
                </a:path>
              </a:pathLst>
            </a:custGeom>
            <a:solidFill>
              <a:srgbClr val="34586E"/>
            </a:solidFill>
            <a:ln w="9525" cap="sq">
              <a:solidFill>
                <a:srgbClr val="000000"/>
              </a:solidFill>
              <a:prstDash val="solid"/>
              <a:miter/>
            </a:ln>
          </p:spPr>
          <p:txBody>
            <a:bodyPr/>
            <a:lstStyle/>
            <a:p>
              <a:endParaRPr lang="en-GB"/>
            </a:p>
          </p:txBody>
        </p:sp>
        <p:sp>
          <p:nvSpPr>
            <p:cNvPr id="5" name="TextBox 5">
              <a:extLst>
                <a:ext uri="{FF2B5EF4-FFF2-40B4-BE49-F238E27FC236}">
                  <a16:creationId xmlns:a16="http://schemas.microsoft.com/office/drawing/2014/main" id="{19E54E82-2043-D70C-0893-70759FCC371F}"/>
                </a:ext>
              </a:extLst>
            </p:cNvPr>
            <p:cNvSpPr txBox="1"/>
            <p:nvPr/>
          </p:nvSpPr>
          <p:spPr>
            <a:xfrm>
              <a:off x="-24" y="-1141"/>
              <a:ext cx="939480" cy="1697876"/>
            </a:xfrm>
            <a:prstGeom prst="rect">
              <a:avLst/>
            </a:prstGeom>
          </p:spPr>
          <p:txBody>
            <a:bodyPr lIns="50800" tIns="50800" rIns="50800" bIns="50800" rtlCol="0" anchor="ctr"/>
            <a:lstStyle/>
            <a:p>
              <a:pPr algn="ctr"/>
              <a:endParaRPr lang="en-US" sz="1200" dirty="0">
                <a:cs typeface="Calibri"/>
              </a:endParaRPr>
            </a:p>
            <a:p>
              <a:pPr algn="ctr"/>
              <a:endParaRPr lang="en-US" sz="1200" u="sng" dirty="0">
                <a:solidFill>
                  <a:srgbClr val="FFFFFF"/>
                </a:solidFill>
                <a:latin typeface="DM Sans"/>
              </a:endParaRPr>
            </a:p>
            <a:p>
              <a:pPr algn="ctr"/>
              <a:r>
                <a:rPr lang="en-US" sz="1100" b="1" dirty="0">
                  <a:solidFill>
                    <a:schemeClr val="bg1"/>
                  </a:solidFill>
                </a:rPr>
                <a:t>Address:</a:t>
              </a:r>
              <a:r>
                <a:rPr lang="en-US" sz="1100" b="1" dirty="0">
                  <a:solidFill>
                    <a:schemeClr val="bg1"/>
                  </a:solidFill>
                  <a:cs typeface="Calibri"/>
                </a:rPr>
                <a:t> </a:t>
              </a:r>
              <a:r>
                <a:rPr lang="en-US" sz="1100" b="1" dirty="0">
                  <a:solidFill>
                    <a:schemeClr val="bg1"/>
                  </a:solidFill>
                </a:rPr>
                <a:t>- </a:t>
              </a:r>
              <a:r>
                <a:rPr lang="en-GB" sz="1100" b="0" i="0" dirty="0">
                  <a:solidFill>
                    <a:schemeClr val="bg1"/>
                  </a:solidFill>
                  <a:effectLst/>
                </a:rPr>
                <a:t>Urban Exchange, Theatre Street/Mount Street, Preston, PR1 8BQ</a:t>
              </a:r>
              <a:endParaRPr lang="en-US" sz="1100" b="1" dirty="0">
                <a:solidFill>
                  <a:schemeClr val="bg1"/>
                </a:solidFill>
              </a:endParaRPr>
            </a:p>
            <a:p>
              <a:pPr algn="ctr"/>
              <a:endParaRPr lang="en-US" sz="1100" dirty="0">
                <a:solidFill>
                  <a:srgbClr val="FFFFFF"/>
                </a:solidFill>
              </a:endParaRPr>
            </a:p>
            <a:p>
              <a:pPr algn="ctr"/>
              <a:r>
                <a:rPr lang="en-US" sz="1100" b="1" dirty="0">
                  <a:solidFill>
                    <a:srgbClr val="FFFFFF"/>
                  </a:solidFill>
                </a:rPr>
                <a:t>Contact:</a:t>
              </a:r>
              <a:r>
                <a:rPr lang="en-US" sz="1100" dirty="0">
                  <a:solidFill>
                    <a:srgbClr val="FFFFFF"/>
                  </a:solidFill>
                </a:rPr>
                <a:t> 07850 955413 (</a:t>
              </a:r>
              <a:r>
                <a:rPr lang="en-US" sz="1100" b="1" i="1" dirty="0">
                  <a:solidFill>
                    <a:srgbClr val="FFFFFF"/>
                  </a:solidFill>
                </a:rPr>
                <a:t>AMY</a:t>
              </a:r>
              <a:r>
                <a:rPr lang="en-US" sz="1100" dirty="0">
                  <a:solidFill>
                    <a:srgbClr val="FFFFFF"/>
                  </a:solidFill>
                </a:rPr>
                <a:t>)</a:t>
              </a:r>
            </a:p>
            <a:p>
              <a:pPr algn="ctr"/>
              <a:r>
                <a:rPr lang="en-US" sz="1100" dirty="0">
                  <a:solidFill>
                    <a:srgbClr val="FFFFFF"/>
                  </a:solidFill>
                  <a:cs typeface="Calibri"/>
                </a:rPr>
                <a:t>                 </a:t>
              </a:r>
              <a:endParaRPr lang="en-US" sz="1100" dirty="0">
                <a:solidFill>
                  <a:srgbClr val="FFFFFF"/>
                </a:solidFill>
              </a:endParaRPr>
            </a:p>
            <a:p>
              <a:pPr algn="ctr"/>
              <a:r>
                <a:rPr lang="en-US" sz="1100" dirty="0">
                  <a:solidFill>
                    <a:srgbClr val="FFFFFF"/>
                  </a:solidFill>
                </a:rPr>
                <a:t>Enrolments to be completed before joining any sessions</a:t>
              </a:r>
            </a:p>
            <a:p>
              <a:pPr algn="ctr"/>
              <a:endParaRPr lang="en-US" sz="1100" dirty="0">
                <a:solidFill>
                  <a:srgbClr val="FFFFFF"/>
                </a:solidFill>
              </a:endParaRPr>
            </a:p>
            <a:p>
              <a:pPr algn="ctr"/>
              <a:endParaRPr lang="en-US" sz="1100" dirty="0">
                <a:solidFill>
                  <a:srgbClr val="FFFFFF"/>
                </a:solidFill>
              </a:endParaRPr>
            </a:p>
            <a:p>
              <a:pPr algn="ctr"/>
              <a:endParaRPr lang="en-US" sz="1100" b="1" u="sng" dirty="0">
                <a:solidFill>
                  <a:schemeClr val="bg1"/>
                </a:solidFill>
                <a:cs typeface="Calibri"/>
              </a:endParaRPr>
            </a:p>
            <a:p>
              <a:pPr algn="ctr"/>
              <a:r>
                <a:rPr lang="en-US" sz="1100" dirty="0">
                  <a:solidFill>
                    <a:schemeClr val="bg1"/>
                  </a:solidFill>
                  <a:cs typeface="Calibri"/>
                </a:rPr>
                <a:t>Group Activity's this week include Creative Writing, Table tennis, Art group and Creative art group run by Tipp– Please let your support worker know if you would like to sign up for any of these.</a:t>
              </a:r>
            </a:p>
            <a:p>
              <a:pPr algn="ctr"/>
              <a:endParaRPr lang="en-US" sz="10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a:p>
              <a:pPr algn="ctr"/>
              <a:endParaRPr lang="en-US" sz="1000" b="1" u="sng" dirty="0">
                <a:solidFill>
                  <a:schemeClr val="bg1"/>
                </a:solidFill>
                <a:cs typeface="Calibri"/>
              </a:endParaRPr>
            </a:p>
          </p:txBody>
        </p:sp>
      </p:grpSp>
      <p:grpSp>
        <p:nvGrpSpPr>
          <p:cNvPr id="49" name="Group 49">
            <a:extLst>
              <a:ext uri="{FF2B5EF4-FFF2-40B4-BE49-F238E27FC236}">
                <a16:creationId xmlns:a16="http://schemas.microsoft.com/office/drawing/2014/main" id="{9E4ACAAB-3FFA-330D-95BD-E9D24EAE804D}"/>
              </a:ext>
            </a:extLst>
          </p:cNvPr>
          <p:cNvGrpSpPr/>
          <p:nvPr/>
        </p:nvGrpSpPr>
        <p:grpSpPr>
          <a:xfrm>
            <a:off x="107875" y="6464390"/>
            <a:ext cx="2066012" cy="747035"/>
            <a:chOff x="183080" y="0"/>
            <a:chExt cx="2754682" cy="996046"/>
          </a:xfrm>
        </p:grpSpPr>
        <p:sp>
          <p:nvSpPr>
            <p:cNvPr id="50" name="Freeform 50">
              <a:extLst>
                <a:ext uri="{FF2B5EF4-FFF2-40B4-BE49-F238E27FC236}">
                  <a16:creationId xmlns:a16="http://schemas.microsoft.com/office/drawing/2014/main" id="{3F089C42-26CA-13A8-6E16-8DADA0DCE6C5}"/>
                </a:ext>
              </a:extLst>
            </p:cNvPr>
            <p:cNvSpPr/>
            <p:nvPr/>
          </p:nvSpPr>
          <p:spPr>
            <a:xfrm>
              <a:off x="694021" y="0"/>
              <a:ext cx="1741685" cy="680233"/>
            </a:xfrm>
            <a:custGeom>
              <a:avLst/>
              <a:gdLst/>
              <a:ahLst/>
              <a:cxnLst/>
              <a:rect l="l" t="t" r="r" b="b"/>
              <a:pathLst>
                <a:path w="1741685" h="680233">
                  <a:moveTo>
                    <a:pt x="0" y="0"/>
                  </a:moveTo>
                  <a:lnTo>
                    <a:pt x="1741685" y="0"/>
                  </a:lnTo>
                  <a:lnTo>
                    <a:pt x="1741685" y="680233"/>
                  </a:lnTo>
                  <a:lnTo>
                    <a:pt x="0" y="680233"/>
                  </a:lnTo>
                  <a:lnTo>
                    <a:pt x="0" y="0"/>
                  </a:lnTo>
                  <a:close/>
                </a:path>
              </a:pathLst>
            </a:custGeom>
            <a:blipFill>
              <a:blip r:embed="rId4"/>
              <a:stretch>
                <a:fillRect t="-974" b="-974"/>
              </a:stretch>
            </a:blipFill>
          </p:spPr>
          <p:txBody>
            <a:bodyPr/>
            <a:lstStyle/>
            <a:p>
              <a:endParaRPr lang="en-GB"/>
            </a:p>
          </p:txBody>
        </p:sp>
        <p:sp>
          <p:nvSpPr>
            <p:cNvPr id="52" name="TextBox 52">
              <a:extLst>
                <a:ext uri="{FF2B5EF4-FFF2-40B4-BE49-F238E27FC236}">
                  <a16:creationId xmlns:a16="http://schemas.microsoft.com/office/drawing/2014/main" id="{3278115E-1297-33EC-99C4-84408A70F98A}"/>
                </a:ext>
              </a:extLst>
            </p:cNvPr>
            <p:cNvSpPr txBox="1"/>
            <p:nvPr/>
          </p:nvSpPr>
          <p:spPr>
            <a:xfrm>
              <a:off x="183080" y="842158"/>
              <a:ext cx="2754682" cy="153888"/>
            </a:xfrm>
            <a:prstGeom prst="rect">
              <a:avLst/>
            </a:prstGeom>
          </p:spPr>
          <p:txBody>
            <a:bodyPr lIns="0" tIns="0" rIns="0" bIns="0" rtlCol="0" anchor="t">
              <a:spAutoFit/>
            </a:bodyPr>
            <a:lstStyle/>
            <a:p>
              <a:pPr algn="ctr">
                <a:lnSpc>
                  <a:spcPts val="877"/>
                </a:lnSpc>
              </a:pPr>
              <a:r>
                <a:rPr lang="en-US" sz="750">
                  <a:solidFill>
                    <a:srgbClr val="000000"/>
                  </a:solidFill>
                  <a:latin typeface="DM Sans"/>
                </a:rPr>
                <a:t>This programme is delivered by HMPPS CFO</a:t>
              </a:r>
            </a:p>
          </p:txBody>
        </p:sp>
      </p:grpSp>
      <p:sp>
        <p:nvSpPr>
          <p:cNvPr id="69" name="TextBox 69">
            <a:extLst>
              <a:ext uri="{FF2B5EF4-FFF2-40B4-BE49-F238E27FC236}">
                <a16:creationId xmlns:a16="http://schemas.microsoft.com/office/drawing/2014/main" id="{FF8D18D4-B1C8-6C7F-CA34-1502F0C014E6}"/>
              </a:ext>
            </a:extLst>
          </p:cNvPr>
          <p:cNvSpPr txBox="1"/>
          <p:nvPr/>
        </p:nvSpPr>
        <p:spPr>
          <a:xfrm>
            <a:off x="2682766" y="89855"/>
            <a:ext cx="5010805" cy="597664"/>
          </a:xfrm>
          <a:prstGeom prst="rect">
            <a:avLst/>
          </a:prstGeom>
        </p:spPr>
        <p:txBody>
          <a:bodyPr wrap="square" lIns="0" tIns="0" rIns="0" bIns="0" rtlCol="0" anchor="t">
            <a:spAutoFit/>
          </a:bodyPr>
          <a:lstStyle/>
          <a:p>
            <a:pPr>
              <a:lnSpc>
                <a:spcPts val="4899"/>
              </a:lnSpc>
              <a:spcBef>
                <a:spcPct val="0"/>
              </a:spcBef>
            </a:pPr>
            <a:r>
              <a:rPr lang="en-US" sz="3450" u="sng" dirty="0">
                <a:solidFill>
                  <a:srgbClr val="000000"/>
                </a:solidFill>
                <a:latin typeface="DM Sans Bold"/>
              </a:rPr>
              <a:t>JULY - WEEK 5</a:t>
            </a:r>
          </a:p>
        </p:txBody>
      </p:sp>
      <p:sp>
        <p:nvSpPr>
          <p:cNvPr id="53" name="TextBox 52">
            <a:extLst>
              <a:ext uri="{FF2B5EF4-FFF2-40B4-BE49-F238E27FC236}">
                <a16:creationId xmlns:a16="http://schemas.microsoft.com/office/drawing/2014/main" id="{DB8A7D93-E869-F252-39BA-55A32EABF562}"/>
              </a:ext>
            </a:extLst>
          </p:cNvPr>
          <p:cNvSpPr txBox="1"/>
          <p:nvPr/>
        </p:nvSpPr>
        <p:spPr>
          <a:xfrm>
            <a:off x="192946" y="7428544"/>
            <a:ext cx="234673" cy="115416"/>
          </a:xfrm>
          <a:prstGeom prst="rect">
            <a:avLst/>
          </a:prstGeom>
        </p:spPr>
        <p:txBody>
          <a:bodyPr wrap="square" lIns="0" tIns="0" rIns="0" bIns="0" rtlCol="0" anchor="t">
            <a:spAutoFit/>
          </a:bodyPr>
          <a:lstStyle/>
          <a:p>
            <a:pPr>
              <a:lnSpc>
                <a:spcPts val="877"/>
              </a:lnSpc>
            </a:pPr>
            <a:r>
              <a:rPr lang="en-US" sz="750">
                <a:latin typeface="DM Sans"/>
              </a:rPr>
              <a:t>V1.0</a:t>
            </a:r>
          </a:p>
        </p:txBody>
      </p:sp>
      <p:pic>
        <p:nvPicPr>
          <p:cNvPr id="83" name="Picture 82" descr="A black and blue logo&#10;&#10;Description automatically generated">
            <a:extLst>
              <a:ext uri="{FF2B5EF4-FFF2-40B4-BE49-F238E27FC236}">
                <a16:creationId xmlns:a16="http://schemas.microsoft.com/office/drawing/2014/main" id="{3DA563F0-0FBE-009A-0B3A-0D5CB87192AD}"/>
              </a:ext>
            </a:extLst>
          </p:cNvPr>
          <p:cNvPicPr>
            <a:picLocks noChangeAspect="1"/>
          </p:cNvPicPr>
          <p:nvPr/>
        </p:nvPicPr>
        <p:blipFill>
          <a:blip r:embed="rId5"/>
          <a:stretch>
            <a:fillRect/>
          </a:stretch>
        </p:blipFill>
        <p:spPr>
          <a:xfrm>
            <a:off x="9340178" y="175542"/>
            <a:ext cx="926316" cy="418300"/>
          </a:xfrm>
          <a:prstGeom prst="rect">
            <a:avLst/>
          </a:prstGeom>
        </p:spPr>
      </p:pic>
      <p:pic>
        <p:nvPicPr>
          <p:cNvPr id="6" name="Picture 5" descr="A close up of a logo&#10;&#10;Description automatically generated">
            <a:extLst>
              <a:ext uri="{FF2B5EF4-FFF2-40B4-BE49-F238E27FC236}">
                <a16:creationId xmlns:a16="http://schemas.microsoft.com/office/drawing/2014/main" id="{259D6D48-8CE4-D1EB-1989-45DE51221C1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00932" y="228723"/>
            <a:ext cx="1148311" cy="365119"/>
          </a:xfrm>
          <a:prstGeom prst="rect">
            <a:avLst/>
          </a:prstGeom>
        </p:spPr>
      </p:pic>
      <p:pic>
        <p:nvPicPr>
          <p:cNvPr id="117" name="Picture 116">
            <a:extLst>
              <a:ext uri="{FF2B5EF4-FFF2-40B4-BE49-F238E27FC236}">
                <a16:creationId xmlns:a16="http://schemas.microsoft.com/office/drawing/2014/main" id="{03EB5B23-1F22-5E99-E697-0347D1DE55AF}"/>
              </a:ext>
            </a:extLst>
          </p:cNvPr>
          <p:cNvPicPr>
            <a:picLocks noChangeAspect="1"/>
          </p:cNvPicPr>
          <p:nvPr/>
        </p:nvPicPr>
        <p:blipFill>
          <a:blip r:embed="rId7"/>
          <a:stretch>
            <a:fillRect/>
          </a:stretch>
        </p:blipFill>
        <p:spPr>
          <a:xfrm>
            <a:off x="98398" y="89855"/>
            <a:ext cx="2177007" cy="866419"/>
          </a:xfrm>
          <a:prstGeom prst="rect">
            <a:avLst/>
          </a:prstGeom>
        </p:spPr>
      </p:pic>
      <p:pic>
        <p:nvPicPr>
          <p:cNvPr id="16" name="Graphic 15" descr="Drama outline">
            <a:extLst>
              <a:ext uri="{FF2B5EF4-FFF2-40B4-BE49-F238E27FC236}">
                <a16:creationId xmlns:a16="http://schemas.microsoft.com/office/drawing/2014/main" id="{B7808B63-D66C-551F-2AFB-CDB77CE5F80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352112" y="3946633"/>
            <a:ext cx="777330" cy="777330"/>
          </a:xfrm>
          <a:prstGeom prst="rect">
            <a:avLst/>
          </a:prstGeom>
        </p:spPr>
      </p:pic>
      <p:pic>
        <p:nvPicPr>
          <p:cNvPr id="24" name="Graphic 23" descr="Scribble outline">
            <a:extLst>
              <a:ext uri="{FF2B5EF4-FFF2-40B4-BE49-F238E27FC236}">
                <a16:creationId xmlns:a16="http://schemas.microsoft.com/office/drawing/2014/main" id="{5AAE16FB-3449-0064-1B3B-234BD986FAEB}"/>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223701" y="3811286"/>
            <a:ext cx="437999" cy="437999"/>
          </a:xfrm>
          <a:prstGeom prst="rect">
            <a:avLst/>
          </a:prstGeom>
        </p:spPr>
      </p:pic>
      <p:pic>
        <p:nvPicPr>
          <p:cNvPr id="25" name="Graphic 24" descr="Laptop outline">
            <a:extLst>
              <a:ext uri="{FF2B5EF4-FFF2-40B4-BE49-F238E27FC236}">
                <a16:creationId xmlns:a16="http://schemas.microsoft.com/office/drawing/2014/main" id="{C5AE3E1E-8833-5C27-6408-B34C9BD67BC6}"/>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535201" y="6464390"/>
            <a:ext cx="515724" cy="515724"/>
          </a:xfrm>
          <a:prstGeom prst="rect">
            <a:avLst/>
          </a:prstGeom>
        </p:spPr>
      </p:pic>
      <p:pic>
        <p:nvPicPr>
          <p:cNvPr id="28" name="Graphic 27" descr="Internet Banking outline">
            <a:extLst>
              <a:ext uri="{FF2B5EF4-FFF2-40B4-BE49-F238E27FC236}">
                <a16:creationId xmlns:a16="http://schemas.microsoft.com/office/drawing/2014/main" id="{116ACB53-1ED7-30C8-ACED-8DEC69EF05E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908787" y="2497477"/>
            <a:ext cx="417947" cy="417947"/>
          </a:xfrm>
          <a:prstGeom prst="rect">
            <a:avLst/>
          </a:prstGeom>
        </p:spPr>
      </p:pic>
      <p:pic>
        <p:nvPicPr>
          <p:cNvPr id="29" name="Graphic 28" descr="Laptop outline">
            <a:extLst>
              <a:ext uri="{FF2B5EF4-FFF2-40B4-BE49-F238E27FC236}">
                <a16:creationId xmlns:a16="http://schemas.microsoft.com/office/drawing/2014/main" id="{C0392CCE-D3B5-8133-32DD-58D5E9F79C9A}"/>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197907" y="5214260"/>
            <a:ext cx="515724" cy="515724"/>
          </a:xfrm>
          <a:prstGeom prst="rect">
            <a:avLst/>
          </a:prstGeom>
        </p:spPr>
      </p:pic>
      <p:pic>
        <p:nvPicPr>
          <p:cNvPr id="32" name="Graphic 31" descr="Table tennis paddle and ball outline">
            <a:extLst>
              <a:ext uri="{FF2B5EF4-FFF2-40B4-BE49-F238E27FC236}">
                <a16:creationId xmlns:a16="http://schemas.microsoft.com/office/drawing/2014/main" id="{EE853324-EF1F-0C52-F4E5-C24C1E443D7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223701" y="6535247"/>
            <a:ext cx="445867" cy="445867"/>
          </a:xfrm>
          <a:prstGeom prst="rect">
            <a:avLst/>
          </a:prstGeom>
        </p:spPr>
      </p:pic>
      <p:pic>
        <p:nvPicPr>
          <p:cNvPr id="33" name="Graphic 32" descr="Left Brain outline">
            <a:extLst>
              <a:ext uri="{FF2B5EF4-FFF2-40B4-BE49-F238E27FC236}">
                <a16:creationId xmlns:a16="http://schemas.microsoft.com/office/drawing/2014/main" id="{0595BDF0-ED98-9CD9-D0AD-12F74E84275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529063" y="4723963"/>
            <a:ext cx="637694" cy="637694"/>
          </a:xfrm>
          <a:prstGeom prst="rect">
            <a:avLst/>
          </a:prstGeom>
        </p:spPr>
      </p:pic>
      <p:pic>
        <p:nvPicPr>
          <p:cNvPr id="9" name="Graphic 8" descr="Address Book outline">
            <a:extLst>
              <a:ext uri="{FF2B5EF4-FFF2-40B4-BE49-F238E27FC236}">
                <a16:creationId xmlns:a16="http://schemas.microsoft.com/office/drawing/2014/main" id="{0C77289F-FBC1-F391-6C49-8E234800C09E}"/>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5908787" y="3868493"/>
            <a:ext cx="483801" cy="483801"/>
          </a:xfrm>
          <a:prstGeom prst="rect">
            <a:avLst/>
          </a:prstGeom>
        </p:spPr>
      </p:pic>
      <p:pic>
        <p:nvPicPr>
          <p:cNvPr id="10" name="Graphic 9" descr="Golden Ratio outline">
            <a:extLst>
              <a:ext uri="{FF2B5EF4-FFF2-40B4-BE49-F238E27FC236}">
                <a16:creationId xmlns:a16="http://schemas.microsoft.com/office/drawing/2014/main" id="{6488AED8-2F0B-39C0-5F45-08F35D82ECD6}"/>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4241971" y="2487827"/>
            <a:ext cx="427597" cy="427597"/>
          </a:xfrm>
          <a:prstGeom prst="rect">
            <a:avLst/>
          </a:prstGeom>
        </p:spPr>
      </p:pic>
      <p:pic>
        <p:nvPicPr>
          <p:cNvPr id="11" name="Graphic 10" descr="Reflection outline">
            <a:extLst>
              <a:ext uri="{FF2B5EF4-FFF2-40B4-BE49-F238E27FC236}">
                <a16:creationId xmlns:a16="http://schemas.microsoft.com/office/drawing/2014/main" id="{AACCA063-8BCC-7CF2-82A3-2E7B00D9E1BB}"/>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9249243" y="2431414"/>
            <a:ext cx="484010" cy="484010"/>
          </a:xfrm>
          <a:prstGeom prst="rect">
            <a:avLst/>
          </a:prstGeom>
        </p:spPr>
      </p:pic>
      <p:pic>
        <p:nvPicPr>
          <p:cNvPr id="12" name="Picture 11">
            <a:extLst>
              <a:ext uri="{FF2B5EF4-FFF2-40B4-BE49-F238E27FC236}">
                <a16:creationId xmlns:a16="http://schemas.microsoft.com/office/drawing/2014/main" id="{F302D880-EEED-3A76-F563-EA44BB317C6C}"/>
              </a:ext>
            </a:extLst>
          </p:cNvPr>
          <p:cNvPicPr>
            <a:picLocks noChangeAspect="1"/>
          </p:cNvPicPr>
          <p:nvPr/>
        </p:nvPicPr>
        <p:blipFill>
          <a:blip r:embed="rId26"/>
          <a:stretch>
            <a:fillRect/>
          </a:stretch>
        </p:blipFill>
        <p:spPr>
          <a:xfrm>
            <a:off x="2352112" y="3657562"/>
            <a:ext cx="881902" cy="132676"/>
          </a:xfrm>
          <a:prstGeom prst="rect">
            <a:avLst/>
          </a:prstGeom>
        </p:spPr>
      </p:pic>
      <p:pic>
        <p:nvPicPr>
          <p:cNvPr id="13" name="Graphic 12" descr="Laptop outline">
            <a:extLst>
              <a:ext uri="{FF2B5EF4-FFF2-40B4-BE49-F238E27FC236}">
                <a16:creationId xmlns:a16="http://schemas.microsoft.com/office/drawing/2014/main" id="{9C1F9379-983F-24CD-C9A4-E836BD3077AC}"/>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217529" y="5472122"/>
            <a:ext cx="515724" cy="515724"/>
          </a:xfrm>
          <a:prstGeom prst="rect">
            <a:avLst/>
          </a:prstGeom>
        </p:spPr>
      </p:pic>
      <p:pic>
        <p:nvPicPr>
          <p:cNvPr id="14" name="Graphic 13" descr="Chef male outline">
            <a:extLst>
              <a:ext uri="{FF2B5EF4-FFF2-40B4-BE49-F238E27FC236}">
                <a16:creationId xmlns:a16="http://schemas.microsoft.com/office/drawing/2014/main" id="{17D7A91F-630D-EEA4-473B-77DB99EA6D02}"/>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305007" y="3845797"/>
            <a:ext cx="429555" cy="429555"/>
          </a:xfrm>
          <a:prstGeom prst="rect">
            <a:avLst/>
          </a:prstGeom>
        </p:spPr>
      </p:pic>
      <p:pic>
        <p:nvPicPr>
          <p:cNvPr id="17" name="Graphic 16" descr="Paint outline">
            <a:extLst>
              <a:ext uri="{FF2B5EF4-FFF2-40B4-BE49-F238E27FC236}">
                <a16:creationId xmlns:a16="http://schemas.microsoft.com/office/drawing/2014/main" id="{2FDBF2E1-F1E8-6D3C-5753-A5878EE8E473}"/>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5868327" y="5987846"/>
            <a:ext cx="498866" cy="498866"/>
          </a:xfrm>
          <a:prstGeom prst="rect">
            <a:avLst/>
          </a:prstGeom>
        </p:spPr>
      </p:pic>
    </p:spTree>
    <p:extLst>
      <p:ext uri="{BB962C8B-B14F-4D97-AF65-F5344CB8AC3E}">
        <p14:creationId xmlns:p14="http://schemas.microsoft.com/office/powerpoint/2010/main" val="773597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9022ca7-da8b-462c-ac53-cf911d2e7c5d">
      <Terms xmlns="http://schemas.microsoft.com/office/infopath/2007/PartnerControls"/>
    </lcf76f155ced4ddcb4097134ff3c332f>
    <TaxCatchAll xmlns="21fe2dc5-e687-4b08-a992-8b5ade4d5474" xsi:nil="true"/>
    <_ip_UnifiedCompliancePolicyUIAction xmlns="http://schemas.microsoft.com/sharepoint/v3" xsi:nil="true"/>
    <_Flow_SignoffStatus xmlns="39022ca7-da8b-462c-ac53-cf911d2e7c5d"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5EFDE218124F41A39437AA860B391E" ma:contentTypeVersion="23" ma:contentTypeDescription="Create a new document." ma:contentTypeScope="" ma:versionID="10881663a94bd3c1949d1d5e7bd60f7c">
  <xsd:schema xmlns:xsd="http://www.w3.org/2001/XMLSchema" xmlns:xs="http://www.w3.org/2001/XMLSchema" xmlns:p="http://schemas.microsoft.com/office/2006/metadata/properties" xmlns:ns1="http://schemas.microsoft.com/sharepoint/v3" xmlns:ns2="39022ca7-da8b-462c-ac53-cf911d2e7c5d" xmlns:ns3="21fe2dc5-e687-4b08-a992-8b5ade4d5474" targetNamespace="http://schemas.microsoft.com/office/2006/metadata/properties" ma:root="true" ma:fieldsID="2b3a846f0da64e142ed06d3727e5c90f" ns1:_="" ns2:_="" ns3:_="">
    <xsd:import namespace="http://schemas.microsoft.com/sharepoint/v3"/>
    <xsd:import namespace="39022ca7-da8b-462c-ac53-cf911d2e7c5d"/>
    <xsd:import namespace="21fe2dc5-e687-4b08-a992-8b5ade4d547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SearchProperties" minOccurs="0"/>
                <xsd:element ref="ns2:MediaServiceObjectDetectorVersion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022ca7-da8b-462c-ac53-cf911d2e7c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_Flow_SignoffStatus" ma:index="23" nillable="true" ma:displayName="Sign-off status" ma:internalName="Sign_x002d_off_x0020_status">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a722410-03a9-4718-9392-c4089ca5a50e"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fe2dc5-e687-4b08-a992-8b5ade4d547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1c887687-1822-4593-8513-6eba5855e8c1}" ma:internalName="TaxCatchAll" ma:showField="CatchAllData" ma:web="21fe2dc5-e687-4b08-a992-8b5ade4d54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2C9FBD-4F80-46C2-B635-7F913B74E10D}">
  <ds:schemaRefs>
    <ds:schemaRef ds:uri="http://purl.org/dc/terms/"/>
    <ds:schemaRef ds:uri="http://schemas.microsoft.com/sharepoint/v3"/>
    <ds:schemaRef ds:uri="http://purl.org/dc/elements/1.1/"/>
    <ds:schemaRef ds:uri="21fe2dc5-e687-4b08-a992-8b5ade4d5474"/>
    <ds:schemaRef ds:uri="http://www.w3.org/XML/1998/namespace"/>
    <ds:schemaRef ds:uri="39022ca7-da8b-462c-ac53-cf911d2e7c5d"/>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2CC43189-D4CF-4824-BDEA-150AD5C2BCA7}">
  <ds:schemaRefs>
    <ds:schemaRef ds:uri="http://schemas.microsoft.com/sharepoint/v3/contenttype/forms"/>
  </ds:schemaRefs>
</ds:datastoreItem>
</file>

<file path=customXml/itemProps3.xml><?xml version="1.0" encoding="utf-8"?>
<ds:datastoreItem xmlns:ds="http://schemas.openxmlformats.org/officeDocument/2006/customXml" ds:itemID="{66F1B528-7887-4365-86EA-BE8D960433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9022ca7-da8b-462c-ac53-cf911d2e7c5d"/>
    <ds:schemaRef ds:uri="21fe2dc5-e687-4b08-a992-8b5ade4d54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79</TotalTime>
  <Words>497</Words>
  <Application>Microsoft Office PowerPoint</Application>
  <PresentationFormat>Custom</PresentationFormat>
  <Paragraphs>88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DM Sans Bold</vt:lpstr>
      <vt:lpstr>Calibri</vt:lpstr>
      <vt:lpstr>Aptos</vt:lpstr>
      <vt:lpstr>DM Sans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CFO Evolution Activity Schedule Template</dc:title>
  <dc:creator>Lloyd, Michelle [HMPS]</dc:creator>
  <cp:keywords>CM_020a</cp:keywords>
  <cp:lastModifiedBy>McCartan, Kathryn (Growth Company)</cp:lastModifiedBy>
  <cp:revision>7</cp:revision>
  <cp:lastPrinted>2025-02-03T09:59:22Z</cp:lastPrinted>
  <dcterms:created xsi:type="dcterms:W3CDTF">2006-08-16T00:00:00Z</dcterms:created>
  <dcterms:modified xsi:type="dcterms:W3CDTF">2025-06-23T11:34:50Z</dcterms:modified>
  <dc:identifier>DAFxy3nWgJM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0x010100895EFDE218124F41A39437AA860B391E</vt:lpwstr>
  </property>
  <property fmtid="{D5CDD505-2E9C-101B-9397-08002B2CF9AE}" pid="3" name="MediaServiceImageTags">
    <vt:lpwstr/>
  </property>
</Properties>
</file>