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0"/>
  </p:notesMasterIdLst>
  <p:sldIdLst>
    <p:sldId id="256" r:id="rId5"/>
    <p:sldId id="266" r:id="rId6"/>
    <p:sldId id="267" r:id="rId7"/>
    <p:sldId id="271" r:id="rId8"/>
    <p:sldId id="272" r:id="rId9"/>
  </p:sldIdLst>
  <p:sldSz cx="10693400" cy="7556500"/>
  <p:notesSz cx="6858000" cy="9144000"/>
  <p:embeddedFontLst>
    <p:embeddedFont>
      <p:font typeface="DM Sans" pitchFamily="2" charset="0"/>
      <p:regular r:id="rId11"/>
      <p:bold r:id="rId12"/>
      <p:italic r:id="rId13"/>
      <p:boldItalic r:id="rId14"/>
    </p:embeddedFont>
    <p:embeddedFont>
      <p:font typeface="DM Sans Bold" charset="0"/>
      <p:regular r:id="rId15"/>
      <p:bold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C090"/>
    <a:srgbClr val="DFB160"/>
    <a:srgbClr val="CC9900"/>
    <a:srgbClr val="F9F495"/>
    <a:srgbClr val="FF9966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985" autoAdjust="0"/>
  </p:normalViewPr>
  <p:slideViewPr>
    <p:cSldViewPr snapToGrid="0">
      <p:cViewPr varScale="1">
        <p:scale>
          <a:sx n="71" d="100"/>
          <a:sy n="71" d="100"/>
        </p:scale>
        <p:origin x="1440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1.fntdata"/><Relationship Id="rId5" Type="http://schemas.openxmlformats.org/officeDocument/2006/relationships/slide" Target="slides/slide1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93A260-44BF-4AA6-8622-3A03703ABFF6}" type="datetimeFigureOut">
              <a:rPr lang="en-GB" smtClean="0"/>
              <a:t>13/01/2025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4600" y="1143000"/>
            <a:ext cx="4368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78CD03-40B3-4CD9-B24C-293426C655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5711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78CD03-40B3-4CD9-B24C-293426C655C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0119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78CD03-40B3-4CD9-B24C-293426C655C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75397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78CD03-40B3-4CD9-B24C-293426C655C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549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78CD03-40B3-4CD9-B24C-293426C655C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70396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78CD03-40B3-4CD9-B24C-293426C655C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3448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png"/><Relationship Id="rId18" Type="http://schemas.openxmlformats.org/officeDocument/2006/relationships/image" Target="../media/image10.jpeg"/><Relationship Id="rId26" Type="http://schemas.openxmlformats.org/officeDocument/2006/relationships/image" Target="../media/image16.jpeg"/><Relationship Id="rId3" Type="http://schemas.openxmlformats.org/officeDocument/2006/relationships/image" Target="../media/image1.png"/><Relationship Id="rId21" Type="http://schemas.openxmlformats.org/officeDocument/2006/relationships/hyperlink" Target="https://www.picpedia.org/chalkboard/j/job-search.html" TargetMode="External"/><Relationship Id="rId7" Type="http://schemas.openxmlformats.org/officeDocument/2006/relationships/hyperlink" Target="https://pixabay.com/en/walk-walking-feet-legs-people-318770/" TargetMode="External"/><Relationship Id="rId12" Type="http://schemas.openxmlformats.org/officeDocument/2006/relationships/image" Target="../media/image6.png"/><Relationship Id="rId17" Type="http://schemas.openxmlformats.org/officeDocument/2006/relationships/hyperlink" Target="https://lebaobabbleu.com/2019/05/16/1o-les-aliments/" TargetMode="External"/><Relationship Id="rId25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9.png"/><Relationship Id="rId20" Type="http://schemas.openxmlformats.org/officeDocument/2006/relationships/image" Target="../media/image12.jpeg"/><Relationship Id="rId29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11" Type="http://schemas.openxmlformats.org/officeDocument/2006/relationships/hyperlink" Target="https://www.pexels.com/photo/person-holding-black-pen-sketching-flower-820673/" TargetMode="External"/><Relationship Id="rId24" Type="http://schemas.openxmlformats.org/officeDocument/2006/relationships/image" Target="../media/image14.jpeg"/><Relationship Id="rId32" Type="http://schemas.openxmlformats.org/officeDocument/2006/relationships/image" Target="../media/image22.jpeg"/><Relationship Id="rId5" Type="http://schemas.openxmlformats.org/officeDocument/2006/relationships/hyperlink" Target="https://sffreeman.com/pics.cgi" TargetMode="External"/><Relationship Id="rId15" Type="http://schemas.openxmlformats.org/officeDocument/2006/relationships/hyperlink" Target="https://courses.lumenlearning.com/wm-accountingformanagers/chapter/introduction-to-bookkeeping-process-and-transactions/" TargetMode="External"/><Relationship Id="rId23" Type="http://schemas.openxmlformats.org/officeDocument/2006/relationships/hyperlink" Target="https://oercommons.org/courseware/lesson/72676" TargetMode="External"/><Relationship Id="rId28" Type="http://schemas.openxmlformats.org/officeDocument/2006/relationships/image" Target="../media/image18.jpeg"/><Relationship Id="rId10" Type="http://schemas.openxmlformats.org/officeDocument/2006/relationships/image" Target="../media/image5.jpeg"/><Relationship Id="rId19" Type="http://schemas.openxmlformats.org/officeDocument/2006/relationships/image" Target="../media/image11.jpeg"/><Relationship Id="rId31" Type="http://schemas.openxmlformats.org/officeDocument/2006/relationships/image" Target="../media/image21.jpeg"/><Relationship Id="rId4" Type="http://schemas.openxmlformats.org/officeDocument/2006/relationships/image" Target="../media/image2.jpeg"/><Relationship Id="rId9" Type="http://schemas.openxmlformats.org/officeDocument/2006/relationships/hyperlink" Target="https://pixabay.com/de/quiz-r%C3%A4tsel-buchstaben-puzzle-2432440/" TargetMode="External"/><Relationship Id="rId14" Type="http://schemas.openxmlformats.org/officeDocument/2006/relationships/image" Target="../media/image8.jpeg"/><Relationship Id="rId22" Type="http://schemas.openxmlformats.org/officeDocument/2006/relationships/image" Target="../media/image13.jpeg"/><Relationship Id="rId27" Type="http://schemas.openxmlformats.org/officeDocument/2006/relationships/image" Target="../media/image17.jpeg"/><Relationship Id="rId30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jpeg"/><Relationship Id="rId18" Type="http://schemas.openxmlformats.org/officeDocument/2006/relationships/hyperlink" Target="http://www.flickr.com/photos/easy-pics/8382627943/" TargetMode="External"/><Relationship Id="rId26" Type="http://schemas.openxmlformats.org/officeDocument/2006/relationships/image" Target="../media/image32.jpeg"/><Relationship Id="rId39" Type="http://schemas.openxmlformats.org/officeDocument/2006/relationships/hyperlink" Target="https://courses.lumenlearning.com/wm-accountingformanagers/chapter/introduction-to-bookkeeping-process-and-transactions/" TargetMode="External"/><Relationship Id="rId21" Type="http://schemas.openxmlformats.org/officeDocument/2006/relationships/image" Target="../media/image29.jpeg"/><Relationship Id="rId34" Type="http://schemas.openxmlformats.org/officeDocument/2006/relationships/image" Target="../media/image37.png"/><Relationship Id="rId42" Type="http://schemas.openxmlformats.org/officeDocument/2006/relationships/image" Target="../media/image41.jpeg"/><Relationship Id="rId7" Type="http://schemas.openxmlformats.org/officeDocument/2006/relationships/hyperlink" Target="https://pixabay.com/en/walk-walking-feet-legs-people-318770/" TargetMode="External"/><Relationship Id="rId2" Type="http://schemas.openxmlformats.org/officeDocument/2006/relationships/notesSlide" Target="../notesSlides/notesSlide2.xml"/><Relationship Id="rId16" Type="http://schemas.openxmlformats.org/officeDocument/2006/relationships/hyperlink" Target="https://pxhere.com/en/photo/917651" TargetMode="External"/><Relationship Id="rId20" Type="http://schemas.openxmlformats.org/officeDocument/2006/relationships/hyperlink" Target="https://commons.wikimedia.org/wiki/File:Monopoly-Logo.svg" TargetMode="External"/><Relationship Id="rId29" Type="http://schemas.openxmlformats.org/officeDocument/2006/relationships/hyperlink" Target="https://www.rawpixel.com/image/429458/free-illustration-image-brain-learning-anatomy" TargetMode="External"/><Relationship Id="rId41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11" Type="http://schemas.openxmlformats.org/officeDocument/2006/relationships/image" Target="../media/image24.jpeg"/><Relationship Id="rId24" Type="http://schemas.openxmlformats.org/officeDocument/2006/relationships/image" Target="../media/image31.svg"/><Relationship Id="rId32" Type="http://schemas.openxmlformats.org/officeDocument/2006/relationships/hyperlink" Target="https://oercommons.org/courseware/lesson/72676" TargetMode="External"/><Relationship Id="rId37" Type="http://schemas.openxmlformats.org/officeDocument/2006/relationships/image" Target="../media/image19.png"/><Relationship Id="rId40" Type="http://schemas.openxmlformats.org/officeDocument/2006/relationships/image" Target="../media/image39.jpeg"/><Relationship Id="rId5" Type="http://schemas.openxmlformats.org/officeDocument/2006/relationships/hyperlink" Target="https://sffreeman.com/pics.cgi" TargetMode="External"/><Relationship Id="rId15" Type="http://schemas.openxmlformats.org/officeDocument/2006/relationships/image" Target="../media/image26.jpeg"/><Relationship Id="rId23" Type="http://schemas.openxmlformats.org/officeDocument/2006/relationships/image" Target="../media/image30.png"/><Relationship Id="rId28" Type="http://schemas.openxmlformats.org/officeDocument/2006/relationships/image" Target="../media/image33.jpeg"/><Relationship Id="rId36" Type="http://schemas.openxmlformats.org/officeDocument/2006/relationships/image" Target="../media/image16.jpeg"/><Relationship Id="rId10" Type="http://schemas.openxmlformats.org/officeDocument/2006/relationships/image" Target="../media/image23.jpeg"/><Relationship Id="rId19" Type="http://schemas.openxmlformats.org/officeDocument/2006/relationships/image" Target="../media/image28.png"/><Relationship Id="rId31" Type="http://schemas.openxmlformats.org/officeDocument/2006/relationships/image" Target="../media/image35.jpeg"/><Relationship Id="rId4" Type="http://schemas.openxmlformats.org/officeDocument/2006/relationships/image" Target="../media/image2.jpeg"/><Relationship Id="rId9" Type="http://schemas.openxmlformats.org/officeDocument/2006/relationships/hyperlink" Target="https://pixabay.com/de/quiz-r%C3%A4tsel-buchstaben-puzzle-2432440/" TargetMode="External"/><Relationship Id="rId14" Type="http://schemas.openxmlformats.org/officeDocument/2006/relationships/image" Target="../media/image25.jpeg"/><Relationship Id="rId22" Type="http://schemas.openxmlformats.org/officeDocument/2006/relationships/hyperlink" Target="https://foto.wuestenigel.com/flaschen-mit-farbe/" TargetMode="External"/><Relationship Id="rId27" Type="http://schemas.openxmlformats.org/officeDocument/2006/relationships/hyperlink" Target="https://pxhere.com/en/photo/1398163" TargetMode="External"/><Relationship Id="rId30" Type="http://schemas.openxmlformats.org/officeDocument/2006/relationships/image" Target="../media/image34.jpeg"/><Relationship Id="rId35" Type="http://schemas.openxmlformats.org/officeDocument/2006/relationships/hyperlink" Target="https://openclipart.org/detail/214552/brain-training-by-eggib-214552" TargetMode="External"/><Relationship Id="rId43" Type="http://schemas.openxmlformats.org/officeDocument/2006/relationships/image" Target="../media/image21.jpeg"/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12" Type="http://schemas.openxmlformats.org/officeDocument/2006/relationships/hyperlink" Target="https://www.flickr.com/photos/135302410@N02/28286579352" TargetMode="External"/><Relationship Id="rId17" Type="http://schemas.openxmlformats.org/officeDocument/2006/relationships/image" Target="../media/image27.jpeg"/><Relationship Id="rId25" Type="http://schemas.openxmlformats.org/officeDocument/2006/relationships/hyperlink" Target="https://svgsilh.com/image/179520.html" TargetMode="External"/><Relationship Id="rId33" Type="http://schemas.openxmlformats.org/officeDocument/2006/relationships/image" Target="../media/image36.jpeg"/><Relationship Id="rId38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hyperlink" Target="https://www.flickr.com/photos/135302410@N02/28286579352" TargetMode="External"/><Relationship Id="rId18" Type="http://schemas.openxmlformats.org/officeDocument/2006/relationships/image" Target="../media/image45.jpeg"/><Relationship Id="rId26" Type="http://schemas.openxmlformats.org/officeDocument/2006/relationships/image" Target="../media/image49.png"/><Relationship Id="rId21" Type="http://schemas.openxmlformats.org/officeDocument/2006/relationships/hyperlink" Target="https://foto.wuestenigel.com/preparation-for-cooking/" TargetMode="External"/><Relationship Id="rId34" Type="http://schemas.openxmlformats.org/officeDocument/2006/relationships/image" Target="../media/image53.jpeg"/><Relationship Id="rId7" Type="http://schemas.openxmlformats.org/officeDocument/2006/relationships/hyperlink" Target="https://pixabay.com/de/quiz-r%C3%A4tsel-buchstaben-puzzle-2432440/" TargetMode="External"/><Relationship Id="rId12" Type="http://schemas.openxmlformats.org/officeDocument/2006/relationships/image" Target="../media/image43.jpeg"/><Relationship Id="rId17" Type="http://schemas.openxmlformats.org/officeDocument/2006/relationships/hyperlink" Target="https://pixabay.com/en/stairs-rise-stair-step-staircase-1013993/" TargetMode="External"/><Relationship Id="rId25" Type="http://schemas.openxmlformats.org/officeDocument/2006/relationships/hyperlink" Target="https://pxhere.com/en/photo/1370785" TargetMode="External"/><Relationship Id="rId33" Type="http://schemas.openxmlformats.org/officeDocument/2006/relationships/image" Target="../media/image52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44.jpeg"/><Relationship Id="rId20" Type="http://schemas.openxmlformats.org/officeDocument/2006/relationships/image" Target="../media/image46.jpeg"/><Relationship Id="rId29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hyperlink" Target="https://pixabay.com/nl/photos/meditatie-zen-chan-yoga-standbeeld-3338691/" TargetMode="External"/><Relationship Id="rId24" Type="http://schemas.openxmlformats.org/officeDocument/2006/relationships/image" Target="../media/image48.jpeg"/><Relationship Id="rId32" Type="http://schemas.openxmlformats.org/officeDocument/2006/relationships/image" Target="../media/image18.jpeg"/><Relationship Id="rId37" Type="http://schemas.openxmlformats.org/officeDocument/2006/relationships/image" Target="../media/image21.jpeg"/><Relationship Id="rId5" Type="http://schemas.openxmlformats.org/officeDocument/2006/relationships/hyperlink" Target="https://pixabay.com/en/walk-walking-feet-legs-people-318770/" TargetMode="External"/><Relationship Id="rId15" Type="http://schemas.openxmlformats.org/officeDocument/2006/relationships/hyperlink" Target="https://courses.lumenlearning.com/wm-accountingformanagers/chapter/introduction-to-bookkeeping-process-and-transactions/" TargetMode="External"/><Relationship Id="rId23" Type="http://schemas.openxmlformats.org/officeDocument/2006/relationships/hyperlink" Target="https://openclipart.org/detail/214552/brain-training-by-eggib-214552" TargetMode="External"/><Relationship Id="rId28" Type="http://schemas.openxmlformats.org/officeDocument/2006/relationships/image" Target="../media/image16.jpeg"/><Relationship Id="rId36" Type="http://schemas.openxmlformats.org/officeDocument/2006/relationships/image" Target="../media/image55.jpeg"/><Relationship Id="rId10" Type="http://schemas.openxmlformats.org/officeDocument/2006/relationships/image" Target="../media/image42.jpeg"/><Relationship Id="rId19" Type="http://schemas.openxmlformats.org/officeDocument/2006/relationships/hyperlink" Target="https://www.rawpixel.com/image/429458/free-illustration-image-brain-learning-anatomy" TargetMode="External"/><Relationship Id="rId31" Type="http://schemas.openxmlformats.org/officeDocument/2006/relationships/image" Target="../media/image39.jpeg"/><Relationship Id="rId4" Type="http://schemas.openxmlformats.org/officeDocument/2006/relationships/image" Target="../media/image3.jpeg"/><Relationship Id="rId9" Type="http://schemas.openxmlformats.org/officeDocument/2006/relationships/hyperlink" Target="https://sffreeman.com/pics.cgi" TargetMode="External"/><Relationship Id="rId14" Type="http://schemas.openxmlformats.org/officeDocument/2006/relationships/image" Target="../media/image38.jpeg"/><Relationship Id="rId22" Type="http://schemas.openxmlformats.org/officeDocument/2006/relationships/image" Target="../media/image47.png"/><Relationship Id="rId27" Type="http://schemas.openxmlformats.org/officeDocument/2006/relationships/image" Target="../media/image50.jpeg"/><Relationship Id="rId30" Type="http://schemas.openxmlformats.org/officeDocument/2006/relationships/image" Target="../media/image19.png"/><Relationship Id="rId35" Type="http://schemas.openxmlformats.org/officeDocument/2006/relationships/image" Target="../media/image54.jpeg"/><Relationship Id="rId8" Type="http://schemas.openxmlformats.org/officeDocument/2006/relationships/image" Target="../media/image2.jpeg"/><Relationship Id="rId3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en/vinyl-record-music-sound-audio-883199/" TargetMode="External"/><Relationship Id="rId13" Type="http://schemas.openxmlformats.org/officeDocument/2006/relationships/image" Target="../media/image60.png"/><Relationship Id="rId18" Type="http://schemas.openxmlformats.org/officeDocument/2006/relationships/image" Target="../media/image62.jpeg"/><Relationship Id="rId26" Type="http://schemas.openxmlformats.org/officeDocument/2006/relationships/image" Target="../media/image53.jpeg"/><Relationship Id="rId3" Type="http://schemas.openxmlformats.org/officeDocument/2006/relationships/image" Target="../media/image56.jpeg"/><Relationship Id="rId21" Type="http://schemas.openxmlformats.org/officeDocument/2006/relationships/image" Target="../media/image32.jpeg"/><Relationship Id="rId7" Type="http://schemas.openxmlformats.org/officeDocument/2006/relationships/image" Target="../media/image58.png"/><Relationship Id="rId12" Type="http://schemas.openxmlformats.org/officeDocument/2006/relationships/image" Target="../media/image59.png"/><Relationship Id="rId17" Type="http://schemas.openxmlformats.org/officeDocument/2006/relationships/image" Target="../media/image61.jpeg"/><Relationship Id="rId25" Type="http://schemas.openxmlformats.org/officeDocument/2006/relationships/hyperlink" Target="https://sffreeman.com/pics.cgi" TargetMode="External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8.jpeg"/><Relationship Id="rId20" Type="http://schemas.openxmlformats.org/officeDocument/2006/relationships/hyperlink" Target="https://pixabay.com/de/quiz-r%C3%A4tsel-buchstaben-puzzle-2432440/" TargetMode="External"/><Relationship Id="rId29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rawpixel.com/image/429458/free-illustration-image-brain-learning-anatomy" TargetMode="External"/><Relationship Id="rId11" Type="http://schemas.openxmlformats.org/officeDocument/2006/relationships/image" Target="../media/image19.png"/><Relationship Id="rId24" Type="http://schemas.openxmlformats.org/officeDocument/2006/relationships/image" Target="../media/image2.jpeg"/><Relationship Id="rId5" Type="http://schemas.openxmlformats.org/officeDocument/2006/relationships/image" Target="../media/image57.jpeg"/><Relationship Id="rId15" Type="http://schemas.openxmlformats.org/officeDocument/2006/relationships/image" Target="../media/image25.jpeg"/><Relationship Id="rId23" Type="http://schemas.openxmlformats.org/officeDocument/2006/relationships/image" Target="../media/image63.jpeg"/><Relationship Id="rId28" Type="http://schemas.openxmlformats.org/officeDocument/2006/relationships/image" Target="../media/image65.jpeg"/><Relationship Id="rId10" Type="http://schemas.openxmlformats.org/officeDocument/2006/relationships/image" Target="../media/image16.jpeg"/><Relationship Id="rId19" Type="http://schemas.openxmlformats.org/officeDocument/2006/relationships/image" Target="../media/image4.png"/><Relationship Id="rId4" Type="http://schemas.openxmlformats.org/officeDocument/2006/relationships/hyperlink" Target="https://courses.lumenlearning.com/wm-accountingformanagers/chapter/introduction-to-bookkeeping-process-and-transactions/" TargetMode="External"/><Relationship Id="rId9" Type="http://schemas.openxmlformats.org/officeDocument/2006/relationships/image" Target="../media/image1.png"/><Relationship Id="rId14" Type="http://schemas.openxmlformats.org/officeDocument/2006/relationships/image" Target="../media/image39.jpeg"/><Relationship Id="rId22" Type="http://schemas.openxmlformats.org/officeDocument/2006/relationships/hyperlink" Target="https://pxhere.com/en/photo/1398163" TargetMode="External"/><Relationship Id="rId27" Type="http://schemas.openxmlformats.org/officeDocument/2006/relationships/image" Target="../media/image6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16.jpeg"/><Relationship Id="rId3" Type="http://schemas.openxmlformats.org/officeDocument/2006/relationships/image" Target="../media/image1.png"/><Relationship Id="rId7" Type="http://schemas.openxmlformats.org/officeDocument/2006/relationships/image" Target="../media/image69.jpeg"/><Relationship Id="rId12" Type="http://schemas.openxmlformats.org/officeDocument/2006/relationships/image" Target="../media/image7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jpeg"/><Relationship Id="rId11" Type="http://schemas.openxmlformats.org/officeDocument/2006/relationships/image" Target="../media/image73.png"/><Relationship Id="rId5" Type="http://schemas.openxmlformats.org/officeDocument/2006/relationships/image" Target="../media/image67.png"/><Relationship Id="rId10" Type="http://schemas.openxmlformats.org/officeDocument/2006/relationships/image" Target="../media/image72.jpeg"/><Relationship Id="rId4" Type="http://schemas.openxmlformats.org/officeDocument/2006/relationships/image" Target="../media/image66.png"/><Relationship Id="rId9" Type="http://schemas.openxmlformats.org/officeDocument/2006/relationships/image" Target="../media/image7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2718178"/>
              </p:ext>
            </p:extLst>
          </p:nvPr>
        </p:nvGraphicFramePr>
        <p:xfrm>
          <a:off x="2787164" y="477404"/>
          <a:ext cx="7788690" cy="7032638"/>
        </p:xfrm>
        <a:graphic>
          <a:graphicData uri="http://schemas.openxmlformats.org/drawingml/2006/table">
            <a:tbl>
              <a:tblPr/>
              <a:tblGrid>
                <a:gridCol w="15177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77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77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77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677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0165"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DM Sans Bold"/>
                        </a:rPr>
                        <a:t>Mon 3rd  </a:t>
                      </a:r>
                      <a:endParaRPr lang="en-US" sz="135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DM Sans Bold"/>
                        </a:rPr>
                        <a:t>Tues 4th</a:t>
                      </a:r>
                      <a:endParaRPr lang="en-US" sz="135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DM Sans Bold"/>
                        </a:rPr>
                        <a:t>Wed 5th</a:t>
                      </a:r>
                      <a:endParaRPr lang="en-US" sz="135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DM Sans Bold"/>
                        </a:rPr>
                        <a:t>Thurs 6th</a:t>
                      </a:r>
                      <a:endParaRPr lang="en-US" sz="135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DM Sans Bold"/>
                        </a:rPr>
                        <a:t>Fri 7th</a:t>
                      </a:r>
                      <a:endParaRPr lang="en-US" sz="135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70178"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 support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10am-12pm</a:t>
                      </a:r>
                      <a:endParaRPr lang="en-US" sz="1050" dirty="0"/>
                    </a:p>
                    <a:p>
                      <a:pPr marL="0" marR="0" lvl="0" indent="0" algn="ctr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sz="105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sz="105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sz="105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Money Worries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9.30-10.30am</a:t>
                      </a: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Breakfast Club-Healthy Communication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9.30-11am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endParaRPr lang="en-US" sz="105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 Guide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10am-12pm</a:t>
                      </a: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sz="105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Breakfast &amp; Gratitude Journalling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9.30-10.30am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64496"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05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 would you do?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10.30-12pm</a:t>
                      </a:r>
                    </a:p>
                    <a:p>
                      <a:pPr algn="ctr">
                        <a:lnSpc>
                          <a:spcPts val="1470"/>
                        </a:lnSpc>
                      </a:pPr>
                      <a:endParaRPr lang="en-US" sz="105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470"/>
                        </a:lnSpc>
                      </a:pPr>
                      <a:endParaRPr lang="en-US" sz="105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Mindfulness Art - Craft session Sketching Skills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10.30-12pm</a:t>
                      </a:r>
                    </a:p>
                    <a:p>
                      <a:pPr algn="ctr">
                        <a:lnSpc>
                          <a:spcPts val="1470"/>
                        </a:lnSpc>
                        <a:defRPr/>
                      </a:pPr>
                      <a:endParaRPr lang="en-US" sz="105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Community Clean</a:t>
                      </a:r>
                    </a:p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Up Hub Walk</a:t>
                      </a:r>
                      <a:endParaRPr lang="en-US" sz="105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11-12pm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Hub Grub - budgeting</a:t>
                      </a:r>
                    </a:p>
                    <a:p>
                      <a:pPr marL="0" marR="0" lvl="0" indent="0" algn="ctr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9.30-10.30am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dirty="0"/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15"/>
                        </a:lnSpc>
                        <a:defRPr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 accredited course: Understanding diversity in society</a:t>
                      </a:r>
                    </a:p>
                    <a:p>
                      <a:pPr algn="l">
                        <a:lnSpc>
                          <a:spcPts val="1515"/>
                        </a:lnSpc>
                        <a:defRPr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10.30-12pm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05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6449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Handling emotions 12-1pm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IOM- Life Skills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(invitation only)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11am-1pm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Men’s Mindfulness- Creative Lego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12-1pm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Get creative – Craft session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12-1pm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Teamwork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Hub Quiz 12-1pm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1690"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Hub closed 1-2pm </a:t>
                      </a: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Hub closed 1-2pm </a:t>
                      </a: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92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Hub closed 1-2pm </a:t>
                      </a: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92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Hub closed 1-2pm </a:t>
                      </a: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92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Hub closed 1-2pm </a:t>
                      </a: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4614835"/>
                  </a:ext>
                </a:extLst>
              </a:tr>
              <a:tr h="1549261"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Job Search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2-4pm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Yoga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2-4pm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Independent Living Accessing services Support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2-4pm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1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WOMENS ONLY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CV support 2-3pm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Crafts: Diamond Art 3-4pm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05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Support work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1-1 sessions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2-4pm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3" name="Group 3"/>
          <p:cNvGrpSpPr/>
          <p:nvPr/>
        </p:nvGrpSpPr>
        <p:grpSpPr>
          <a:xfrm>
            <a:off x="226810" y="1333006"/>
            <a:ext cx="2399393" cy="5263195"/>
            <a:chOff x="0" y="-65058"/>
            <a:chExt cx="874050" cy="181127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68775" cy="1669301"/>
            </a:xfrm>
            <a:custGeom>
              <a:avLst/>
              <a:gdLst/>
              <a:ahLst/>
              <a:cxnLst/>
              <a:rect l="l" t="t" r="r" b="b"/>
              <a:pathLst>
                <a:path w="868775" h="1669301">
                  <a:moveTo>
                    <a:pt x="0" y="0"/>
                  </a:moveTo>
                  <a:lnTo>
                    <a:pt x="868775" y="0"/>
                  </a:lnTo>
                  <a:lnTo>
                    <a:pt x="868775" y="1669301"/>
                  </a:lnTo>
                  <a:lnTo>
                    <a:pt x="0" y="1669301"/>
                  </a:lnTo>
                  <a:close/>
                </a:path>
              </a:pathLst>
            </a:custGeom>
            <a:solidFill>
              <a:srgbClr val="34586E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5275" y="-65058"/>
              <a:ext cx="868775" cy="1811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r>
                <a:rPr lang="en-GB" sz="1600" b="1" dirty="0">
                  <a:solidFill>
                    <a:schemeClr val="bg1"/>
                  </a:solidFill>
                  <a:latin typeface="+mj-lt"/>
                </a:rPr>
                <a:t>Address: Second Floor, Tannery Court, Tanners Lane, Warrington </a:t>
              </a:r>
            </a:p>
            <a:p>
              <a:pPr algn="ctr">
                <a:lnSpc>
                  <a:spcPts val="2379"/>
                </a:lnSpc>
              </a:pPr>
              <a:r>
                <a:rPr lang="en-GB" sz="1600" b="1" dirty="0">
                  <a:solidFill>
                    <a:schemeClr val="bg1"/>
                  </a:solidFill>
                  <a:latin typeface="+mj-lt"/>
                </a:rPr>
                <a:t>WA2 7NA</a:t>
              </a:r>
            </a:p>
            <a:p>
              <a:pPr algn="ctr" rtl="0"/>
              <a:r>
                <a:rPr lang="en-US" sz="1600" b="1" dirty="0">
                  <a:solidFill>
                    <a:srgbClr val="FFFFFF"/>
                  </a:solidFill>
                  <a:latin typeface="+mj-lt"/>
                </a:rPr>
                <a:t>Tel: </a:t>
              </a:r>
              <a:r>
                <a:rPr lang="en-GB" sz="1600" b="1" dirty="0">
                  <a:solidFill>
                    <a:schemeClr val="bg1"/>
                  </a:solidFill>
                  <a:effectLst/>
                  <a:latin typeface="+mj-lt"/>
                </a:rPr>
                <a:t>07586115855</a:t>
              </a:r>
            </a:p>
            <a:p>
              <a:pPr algn="ctr" rtl="0"/>
              <a:endParaRPr lang="en-GB" sz="1200" b="1" dirty="0">
                <a:solidFill>
                  <a:schemeClr val="bg1"/>
                </a:solidFill>
                <a:latin typeface="+mj-lt"/>
              </a:endParaRPr>
            </a:p>
            <a:p>
              <a:pPr algn="ctr">
                <a:lnSpc>
                  <a:spcPts val="1515"/>
                </a:lnSpc>
                <a:defRPr/>
              </a:pPr>
              <a:r>
                <a:rPr lang="en-US" sz="1100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‘Future Focus</a:t>
              </a:r>
            </a:p>
            <a:p>
              <a:pPr algn="ctr">
                <a:lnSpc>
                  <a:spcPts val="1515"/>
                </a:lnSpc>
                <a:defRPr/>
              </a:pPr>
              <a:r>
                <a:rPr lang="en-US" sz="1100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Climbing Life’s mountain’ – An opportunity to set goals  and break the goals down into smaller steps with your SW</a:t>
              </a:r>
              <a:r>
                <a:rPr lang="en-GB" sz="1100" dirty="0">
                  <a:solidFill>
                    <a:schemeClr val="bg1"/>
                  </a:solidFill>
                  <a:latin typeface="+mj-lt"/>
                </a:rPr>
                <a:t>.</a:t>
              </a:r>
            </a:p>
            <a:p>
              <a:pPr algn="ctr" rtl="0"/>
              <a:endParaRPr lang="en-GB" sz="1100" dirty="0">
                <a:solidFill>
                  <a:schemeClr val="bg1"/>
                </a:solidFill>
                <a:effectLst/>
                <a:latin typeface="+mj-lt"/>
              </a:endParaRPr>
            </a:p>
            <a:p>
              <a:pPr algn="ctr" rtl="0"/>
              <a:r>
                <a:rPr lang="en-GB" sz="1100" dirty="0">
                  <a:solidFill>
                    <a:schemeClr val="bg1"/>
                  </a:solidFill>
                  <a:latin typeface="+mj-lt"/>
                </a:rPr>
                <a:t>‘What would you do?’ This is a session that provides multiple scenarios ; the challenge being… what is the </a:t>
              </a:r>
              <a:r>
                <a:rPr lang="en-GB" sz="1100" dirty="0">
                  <a:solidFill>
                    <a:schemeClr val="bg1"/>
                  </a:solidFill>
                  <a:effectLst/>
                  <a:latin typeface="+mj-lt"/>
                </a:rPr>
                <a:t> best thing to do in that situation?</a:t>
              </a:r>
            </a:p>
            <a:p>
              <a:pPr algn="ctr" rtl="0"/>
              <a:endParaRPr lang="en-GB" sz="1100" dirty="0">
                <a:solidFill>
                  <a:schemeClr val="bg1"/>
                </a:solidFill>
                <a:effectLst/>
                <a:latin typeface="+mj-lt"/>
              </a:endParaRPr>
            </a:p>
            <a:p>
              <a:pPr algn="ctr" rtl="0"/>
              <a:r>
                <a:rPr lang="en-GB" sz="1100" dirty="0">
                  <a:solidFill>
                    <a:schemeClr val="bg1"/>
                  </a:solidFill>
                  <a:latin typeface="+mj-lt"/>
                </a:rPr>
                <a:t>‘Non accredited course: Understanding diversity in society’ These sessions will help participant learn about new topics and engage in a course-like environment without the stress of exams.</a:t>
              </a:r>
              <a:endParaRPr lang="en-US" sz="1699" dirty="0">
                <a:solidFill>
                  <a:srgbClr val="FFFFFF"/>
                </a:solidFill>
                <a:latin typeface="+mj-lt"/>
              </a:endParaRPr>
            </a:p>
          </p:txBody>
        </p:sp>
      </p:grpSp>
      <p:grpSp>
        <p:nvGrpSpPr>
          <p:cNvPr id="46" name="Group 46"/>
          <p:cNvGrpSpPr/>
          <p:nvPr/>
        </p:nvGrpSpPr>
        <p:grpSpPr>
          <a:xfrm rot="2700000">
            <a:off x="170282" y="1049731"/>
            <a:ext cx="293842" cy="293842"/>
            <a:chOff x="0" y="0"/>
            <a:chExt cx="812800" cy="812800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49" name="Group 49"/>
          <p:cNvGrpSpPr/>
          <p:nvPr/>
        </p:nvGrpSpPr>
        <p:grpSpPr>
          <a:xfrm>
            <a:off x="348573" y="6533570"/>
            <a:ext cx="2066012" cy="747035"/>
            <a:chOff x="183080" y="0"/>
            <a:chExt cx="2754682" cy="996046"/>
          </a:xfrm>
        </p:grpSpPr>
        <p:sp>
          <p:nvSpPr>
            <p:cNvPr id="50" name="Freeform 50"/>
            <p:cNvSpPr/>
            <p:nvPr/>
          </p:nvSpPr>
          <p:spPr>
            <a:xfrm>
              <a:off x="694021" y="0"/>
              <a:ext cx="1741685" cy="680233"/>
            </a:xfrm>
            <a:custGeom>
              <a:avLst/>
              <a:gdLst/>
              <a:ahLst/>
              <a:cxnLst/>
              <a:rect l="l" t="t" r="r" b="b"/>
              <a:pathLst>
                <a:path w="1741685" h="680233">
                  <a:moveTo>
                    <a:pt x="0" y="0"/>
                  </a:moveTo>
                  <a:lnTo>
                    <a:pt x="1741685" y="0"/>
                  </a:lnTo>
                  <a:lnTo>
                    <a:pt x="1741685" y="680233"/>
                  </a:lnTo>
                  <a:lnTo>
                    <a:pt x="0" y="680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974" b="-974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183080" y="842158"/>
              <a:ext cx="2754682" cy="153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77"/>
                </a:lnSpc>
              </a:pPr>
              <a:r>
                <a:rPr lang="en-US" sz="750">
                  <a:solidFill>
                    <a:srgbClr val="000000"/>
                  </a:solidFill>
                  <a:latin typeface="DM Sans"/>
                </a:rPr>
                <a:t>This </a:t>
              </a:r>
              <a:r>
                <a:rPr lang="en-US" sz="750" err="1">
                  <a:solidFill>
                    <a:srgbClr val="000000"/>
                  </a:solidFill>
                  <a:latin typeface="DM Sans"/>
                </a:rPr>
                <a:t>programme</a:t>
              </a:r>
              <a:r>
                <a:rPr lang="en-US" sz="750">
                  <a:solidFill>
                    <a:srgbClr val="000000"/>
                  </a:solidFill>
                  <a:latin typeface="DM Sans"/>
                </a:rPr>
                <a:t> is delivered by HMPPS CFO</a:t>
              </a:r>
            </a:p>
          </p:txBody>
        </p:sp>
      </p:grpSp>
      <p:grpSp>
        <p:nvGrpSpPr>
          <p:cNvPr id="65" name="Group 65"/>
          <p:cNvGrpSpPr/>
          <p:nvPr/>
        </p:nvGrpSpPr>
        <p:grpSpPr>
          <a:xfrm>
            <a:off x="206787" y="181493"/>
            <a:ext cx="220832" cy="193228"/>
            <a:chOff x="0" y="0"/>
            <a:chExt cx="812800" cy="711200"/>
          </a:xfrm>
        </p:grpSpPr>
        <p:sp>
          <p:nvSpPr>
            <p:cNvPr id="66" name="Freeform 66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TextBox 67"/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69" name="TextBox 69"/>
          <p:cNvSpPr txBox="1"/>
          <p:nvPr/>
        </p:nvSpPr>
        <p:spPr>
          <a:xfrm>
            <a:off x="2740976" y="-23974"/>
            <a:ext cx="4738202" cy="5885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99"/>
              </a:lnSpc>
              <a:spcBef>
                <a:spcPct val="0"/>
              </a:spcBef>
            </a:pPr>
            <a:r>
              <a:rPr lang="en-US" sz="3200" u="sng" dirty="0">
                <a:solidFill>
                  <a:srgbClr val="000000"/>
                </a:solidFill>
                <a:latin typeface="DM Sans Bold"/>
              </a:rPr>
              <a:t>February - WEEK 1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658981" y="127955"/>
            <a:ext cx="1826812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Self: Activities that work on the individual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689681" y="553502"/>
            <a:ext cx="1910578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Relationships: Activities that work with peers/families/friends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658981" y="960299"/>
            <a:ext cx="1826812" cy="517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Society: Activities contributing to the community outside of the CFO Activity Hub</a:t>
            </a:r>
          </a:p>
        </p:txBody>
      </p:sp>
      <p:grpSp>
        <p:nvGrpSpPr>
          <p:cNvPr id="113" name="Group 62">
            <a:extLst>
              <a:ext uri="{FF2B5EF4-FFF2-40B4-BE49-F238E27FC236}">
                <a16:creationId xmlns:a16="http://schemas.microsoft.com/office/drawing/2014/main" id="{75D1EB66-876B-492B-951D-98A55D90ED33}"/>
              </a:ext>
            </a:extLst>
          </p:cNvPr>
          <p:cNvGrpSpPr/>
          <p:nvPr/>
        </p:nvGrpSpPr>
        <p:grpSpPr>
          <a:xfrm>
            <a:off x="204043" y="584897"/>
            <a:ext cx="242972" cy="242972"/>
            <a:chOff x="0" y="0"/>
            <a:chExt cx="812800" cy="812800"/>
          </a:xfrm>
        </p:grpSpPr>
        <p:sp>
          <p:nvSpPr>
            <p:cNvPr id="114" name="Freeform 63">
              <a:extLst>
                <a:ext uri="{FF2B5EF4-FFF2-40B4-BE49-F238E27FC236}">
                  <a16:creationId xmlns:a16="http://schemas.microsoft.com/office/drawing/2014/main" id="{8332E2C6-8C75-8C97-1DB7-8370A77E8ED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15" name="TextBox 64">
              <a:extLst>
                <a:ext uri="{FF2B5EF4-FFF2-40B4-BE49-F238E27FC236}">
                  <a16:creationId xmlns:a16="http://schemas.microsoft.com/office/drawing/2014/main" id="{CD5C3C38-E428-B707-FD9C-EB430782F8DD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pic>
        <p:nvPicPr>
          <p:cNvPr id="128" name="Picture 127" descr="A person holding another person's hand&#10;&#10;Description automatically generated">
            <a:extLst>
              <a:ext uri="{FF2B5EF4-FFF2-40B4-BE49-F238E27FC236}">
                <a16:creationId xmlns:a16="http://schemas.microsoft.com/office/drawing/2014/main" id="{28DC6685-8CB8-ABAE-354A-ABB0B16539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503723" y="1942095"/>
            <a:ext cx="627648" cy="451896"/>
          </a:xfrm>
          <a:prstGeom prst="rect">
            <a:avLst/>
          </a:prstGeom>
        </p:spPr>
      </p:pic>
      <p:pic>
        <p:nvPicPr>
          <p:cNvPr id="130" name="Picture 129" descr="A pair of people's feet on a brick sidewalk&#10;&#10;Description automatically generated">
            <a:extLst>
              <a:ext uri="{FF2B5EF4-FFF2-40B4-BE49-F238E27FC236}">
                <a16:creationId xmlns:a16="http://schemas.microsoft.com/office/drawing/2014/main" id="{0F80AABD-69AC-F685-16A3-02848DFE7F5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6377994" y="3395864"/>
            <a:ext cx="621034" cy="456719"/>
          </a:xfrm>
          <a:prstGeom prst="rect">
            <a:avLst/>
          </a:prstGeom>
        </p:spPr>
      </p:pic>
      <p:pic>
        <p:nvPicPr>
          <p:cNvPr id="135" name="Picture 134" descr="A group of colorful question marks&#10;&#10;Description automatically generated">
            <a:extLst>
              <a:ext uri="{FF2B5EF4-FFF2-40B4-BE49-F238E27FC236}">
                <a16:creationId xmlns:a16="http://schemas.microsoft.com/office/drawing/2014/main" id="{9D4FCBDD-4AAC-3AB5-3FC9-6838B0762F9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9449843" y="4607633"/>
            <a:ext cx="627648" cy="627648"/>
          </a:xfrm>
          <a:prstGeom prst="rect">
            <a:avLst/>
          </a:prstGeom>
        </p:spPr>
      </p:pic>
      <p:pic>
        <p:nvPicPr>
          <p:cNvPr id="141" name="Picture 140" descr="A hand drawing a pattern on a sketchbook&#10;&#10;Description automatically generated">
            <a:extLst>
              <a:ext uri="{FF2B5EF4-FFF2-40B4-BE49-F238E27FC236}">
                <a16:creationId xmlns:a16="http://schemas.microsoft.com/office/drawing/2014/main" id="{3D0CF961-5E18-9C00-71A5-16A88341E7E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rcRect r="20976"/>
          <a:stretch/>
        </p:blipFill>
        <p:spPr>
          <a:xfrm>
            <a:off x="4828895" y="3595338"/>
            <a:ext cx="528381" cy="382163"/>
          </a:xfrm>
          <a:prstGeom prst="rect">
            <a:avLst/>
          </a:prstGeom>
        </p:spPr>
      </p:pic>
      <p:pic>
        <p:nvPicPr>
          <p:cNvPr id="151" name="Picture 150" descr="A person holding another person's hand&#10;&#10;Description automatically generated">
            <a:extLst>
              <a:ext uri="{FF2B5EF4-FFF2-40B4-BE49-F238E27FC236}">
                <a16:creationId xmlns:a16="http://schemas.microsoft.com/office/drawing/2014/main" id="{6A7989F7-4824-B6C0-0704-00FD1C5170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503723" y="6750012"/>
            <a:ext cx="627648" cy="4518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33B11FA-496C-B663-4CB7-FB7E98F2FBE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77994" y="6897569"/>
            <a:ext cx="729281" cy="46196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F5E8E1B-48A3-E22A-BF7D-F1C9DA3DA22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377994" y="4833843"/>
            <a:ext cx="627648" cy="497917"/>
          </a:xfrm>
          <a:prstGeom prst="rect">
            <a:avLst/>
          </a:prstGeom>
        </p:spPr>
      </p:pic>
      <p:pic>
        <p:nvPicPr>
          <p:cNvPr id="18" name="Picture 17" descr="A calculator and coins on a table&#10;&#10;Description automatically generated">
            <a:extLst>
              <a:ext uri="{FF2B5EF4-FFF2-40B4-BE49-F238E27FC236}">
                <a16:creationId xmlns:a16="http://schemas.microsoft.com/office/drawing/2014/main" id="{15F4054C-3326-EF1C-A93E-0DB03F7DD12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4826271" y="1892607"/>
            <a:ext cx="567610" cy="425707"/>
          </a:xfrm>
          <a:prstGeom prst="rect">
            <a:avLst/>
          </a:prstGeom>
        </p:spPr>
      </p:pic>
      <p:pic>
        <p:nvPicPr>
          <p:cNvPr id="11" name="Picture 10" descr="A breakfast table with orange juice and croissants&#10;&#10;Description automatically generated">
            <a:extLst>
              <a:ext uri="{FF2B5EF4-FFF2-40B4-BE49-F238E27FC236}">
                <a16:creationId xmlns:a16="http://schemas.microsoft.com/office/drawing/2014/main" id="{02ADD65A-7D1B-7AFA-D155-5CCD362A764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7"/>
              </a:ext>
            </a:extLst>
          </a:blip>
          <a:stretch>
            <a:fillRect/>
          </a:stretch>
        </p:blipFill>
        <p:spPr>
          <a:xfrm>
            <a:off x="6309381" y="1974241"/>
            <a:ext cx="744255" cy="495395"/>
          </a:xfrm>
          <a:prstGeom prst="rect">
            <a:avLst/>
          </a:prstGeom>
        </p:spPr>
      </p:pic>
      <p:pic>
        <p:nvPicPr>
          <p:cNvPr id="15" name="Picture 14" descr="A person holding another person's hand&#10;&#10;Description automatically generated">
            <a:extLst>
              <a:ext uri="{FF2B5EF4-FFF2-40B4-BE49-F238E27FC236}">
                <a16:creationId xmlns:a16="http://schemas.microsoft.com/office/drawing/2014/main" id="{E367B7C9-52ED-F231-8092-8DE60744F8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247199" y="4674943"/>
            <a:ext cx="627648" cy="451896"/>
          </a:xfrm>
          <a:prstGeom prst="rect">
            <a:avLst/>
          </a:prstGeom>
        </p:spPr>
      </p:pic>
      <p:pic>
        <p:nvPicPr>
          <p:cNvPr id="17" name="Picture 16" descr="A puzzle piece in the shape of a house&#10;&#10;Description automatically generated">
            <a:extLst>
              <a:ext uri="{FF2B5EF4-FFF2-40B4-BE49-F238E27FC236}">
                <a16:creationId xmlns:a16="http://schemas.microsoft.com/office/drawing/2014/main" id="{9DF503CD-F4D8-1C2C-6C2F-BBA8BE8FFDA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878126" y="3469400"/>
            <a:ext cx="683478" cy="449644"/>
          </a:xfrm>
          <a:prstGeom prst="rect">
            <a:avLst/>
          </a:prstGeom>
        </p:spPr>
      </p:pic>
      <p:pic>
        <p:nvPicPr>
          <p:cNvPr id="1026" name="Picture 2" descr="Best diamond painting kits and how to get started">
            <a:extLst>
              <a:ext uri="{FF2B5EF4-FFF2-40B4-BE49-F238E27FC236}">
                <a16:creationId xmlns:a16="http://schemas.microsoft.com/office/drawing/2014/main" id="{FE45E081-55B3-EEF0-B5FF-9C33153CC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181" y="6927084"/>
            <a:ext cx="704628" cy="469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Freeform 66">
            <a:extLst>
              <a:ext uri="{FF2B5EF4-FFF2-40B4-BE49-F238E27FC236}">
                <a16:creationId xmlns:a16="http://schemas.microsoft.com/office/drawing/2014/main" id="{499E06C7-2120-2AAF-301E-C9B02B9C9220}"/>
              </a:ext>
            </a:extLst>
          </p:cNvPr>
          <p:cNvSpPr/>
          <p:nvPr/>
        </p:nvSpPr>
        <p:spPr>
          <a:xfrm>
            <a:off x="2838444" y="1017322"/>
            <a:ext cx="220832" cy="193228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F8DD22"/>
          </a:solidFill>
        </p:spPr>
        <p:txBody>
          <a:bodyPr/>
          <a:lstStyle/>
          <a:p>
            <a:endParaRPr lang="en-GB"/>
          </a:p>
        </p:txBody>
      </p:sp>
      <p:sp>
        <p:nvSpPr>
          <p:cNvPr id="29" name="Freeform 66">
            <a:extLst>
              <a:ext uri="{FF2B5EF4-FFF2-40B4-BE49-F238E27FC236}">
                <a16:creationId xmlns:a16="http://schemas.microsoft.com/office/drawing/2014/main" id="{FBF4ABA2-1DBA-6F2E-E0D0-E8B6E6943C92}"/>
              </a:ext>
            </a:extLst>
          </p:cNvPr>
          <p:cNvSpPr/>
          <p:nvPr/>
        </p:nvSpPr>
        <p:spPr>
          <a:xfrm>
            <a:off x="4354313" y="1029178"/>
            <a:ext cx="220832" cy="193228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F8DD22"/>
          </a:solidFill>
        </p:spPr>
        <p:txBody>
          <a:bodyPr/>
          <a:lstStyle/>
          <a:p>
            <a:endParaRPr lang="en-GB"/>
          </a:p>
        </p:txBody>
      </p:sp>
      <p:sp>
        <p:nvSpPr>
          <p:cNvPr id="30" name="Freeform 66">
            <a:extLst>
              <a:ext uri="{FF2B5EF4-FFF2-40B4-BE49-F238E27FC236}">
                <a16:creationId xmlns:a16="http://schemas.microsoft.com/office/drawing/2014/main" id="{BE6A809C-EC31-E741-7C2B-8669954405F8}"/>
              </a:ext>
            </a:extLst>
          </p:cNvPr>
          <p:cNvSpPr/>
          <p:nvPr/>
        </p:nvSpPr>
        <p:spPr>
          <a:xfrm>
            <a:off x="7479178" y="1061584"/>
            <a:ext cx="220832" cy="193228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F8DD22"/>
          </a:solidFill>
        </p:spPr>
        <p:txBody>
          <a:bodyPr/>
          <a:lstStyle/>
          <a:p>
            <a:endParaRPr lang="en-GB"/>
          </a:p>
        </p:txBody>
      </p:sp>
      <p:grpSp>
        <p:nvGrpSpPr>
          <p:cNvPr id="31" name="Group 62">
            <a:extLst>
              <a:ext uri="{FF2B5EF4-FFF2-40B4-BE49-F238E27FC236}">
                <a16:creationId xmlns:a16="http://schemas.microsoft.com/office/drawing/2014/main" id="{852FB483-3439-01EA-86E2-BD50BB40E546}"/>
              </a:ext>
            </a:extLst>
          </p:cNvPr>
          <p:cNvGrpSpPr/>
          <p:nvPr/>
        </p:nvGrpSpPr>
        <p:grpSpPr>
          <a:xfrm>
            <a:off x="5901325" y="1052993"/>
            <a:ext cx="242972" cy="242972"/>
            <a:chOff x="0" y="0"/>
            <a:chExt cx="812800" cy="812800"/>
          </a:xfrm>
        </p:grpSpPr>
        <p:sp>
          <p:nvSpPr>
            <p:cNvPr id="32" name="Freeform 63">
              <a:extLst>
                <a:ext uri="{FF2B5EF4-FFF2-40B4-BE49-F238E27FC236}">
                  <a16:creationId xmlns:a16="http://schemas.microsoft.com/office/drawing/2014/main" id="{C8E1B933-57B3-A3C6-DCA4-08A42C033B8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3" name="TextBox 64">
              <a:extLst>
                <a:ext uri="{FF2B5EF4-FFF2-40B4-BE49-F238E27FC236}">
                  <a16:creationId xmlns:a16="http://schemas.microsoft.com/office/drawing/2014/main" id="{058C080D-138E-38A6-22C0-B935983B8280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34" name="Freeform 66">
            <a:extLst>
              <a:ext uri="{FF2B5EF4-FFF2-40B4-BE49-F238E27FC236}">
                <a16:creationId xmlns:a16="http://schemas.microsoft.com/office/drawing/2014/main" id="{4F9124ED-CD7A-F7D5-5CCE-526EDCD84BA4}"/>
              </a:ext>
            </a:extLst>
          </p:cNvPr>
          <p:cNvSpPr/>
          <p:nvPr/>
        </p:nvSpPr>
        <p:spPr>
          <a:xfrm>
            <a:off x="9020141" y="1060485"/>
            <a:ext cx="220832" cy="193228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F8DD22"/>
          </a:solidFill>
        </p:spPr>
        <p:txBody>
          <a:bodyPr/>
          <a:lstStyle/>
          <a:p>
            <a:endParaRPr lang="en-GB"/>
          </a:p>
        </p:txBody>
      </p:sp>
      <p:grpSp>
        <p:nvGrpSpPr>
          <p:cNvPr id="35" name="Group 62">
            <a:extLst>
              <a:ext uri="{FF2B5EF4-FFF2-40B4-BE49-F238E27FC236}">
                <a16:creationId xmlns:a16="http://schemas.microsoft.com/office/drawing/2014/main" id="{0EF7723B-8D66-C4A3-7F5E-4D56526E7917}"/>
              </a:ext>
            </a:extLst>
          </p:cNvPr>
          <p:cNvGrpSpPr/>
          <p:nvPr/>
        </p:nvGrpSpPr>
        <p:grpSpPr>
          <a:xfrm>
            <a:off x="5890255" y="2710613"/>
            <a:ext cx="242972" cy="242972"/>
            <a:chOff x="0" y="0"/>
            <a:chExt cx="812800" cy="812800"/>
          </a:xfrm>
        </p:grpSpPr>
        <p:sp>
          <p:nvSpPr>
            <p:cNvPr id="36" name="Freeform 63">
              <a:extLst>
                <a:ext uri="{FF2B5EF4-FFF2-40B4-BE49-F238E27FC236}">
                  <a16:creationId xmlns:a16="http://schemas.microsoft.com/office/drawing/2014/main" id="{1260B27C-4DC2-6EDD-3521-4171EE2908E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7" name="TextBox 64">
              <a:extLst>
                <a:ext uri="{FF2B5EF4-FFF2-40B4-BE49-F238E27FC236}">
                  <a16:creationId xmlns:a16="http://schemas.microsoft.com/office/drawing/2014/main" id="{78784869-396D-F3DF-FA5A-417C836DE6DB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41" name="Group 65">
            <a:extLst>
              <a:ext uri="{FF2B5EF4-FFF2-40B4-BE49-F238E27FC236}">
                <a16:creationId xmlns:a16="http://schemas.microsoft.com/office/drawing/2014/main" id="{BF117E4F-A467-5284-6F51-26FF7BBF1B2A}"/>
              </a:ext>
            </a:extLst>
          </p:cNvPr>
          <p:cNvGrpSpPr/>
          <p:nvPr/>
        </p:nvGrpSpPr>
        <p:grpSpPr>
          <a:xfrm>
            <a:off x="2844821" y="2694724"/>
            <a:ext cx="220832" cy="193228"/>
            <a:chOff x="0" y="0"/>
            <a:chExt cx="812800" cy="711200"/>
          </a:xfrm>
        </p:grpSpPr>
        <p:sp>
          <p:nvSpPr>
            <p:cNvPr id="42" name="Freeform 66">
              <a:extLst>
                <a:ext uri="{FF2B5EF4-FFF2-40B4-BE49-F238E27FC236}">
                  <a16:creationId xmlns:a16="http://schemas.microsoft.com/office/drawing/2014/main" id="{A5396A9C-4AE6-972E-D8AE-5D49FCD050F7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3" name="TextBox 67">
              <a:extLst>
                <a:ext uri="{FF2B5EF4-FFF2-40B4-BE49-F238E27FC236}">
                  <a16:creationId xmlns:a16="http://schemas.microsoft.com/office/drawing/2014/main" id="{F2235596-6ED5-068C-5638-8DEAA9211814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44" name="Freeform 66">
            <a:extLst>
              <a:ext uri="{FF2B5EF4-FFF2-40B4-BE49-F238E27FC236}">
                <a16:creationId xmlns:a16="http://schemas.microsoft.com/office/drawing/2014/main" id="{2E96E5EC-560D-499E-3351-2636FB1A8C67}"/>
              </a:ext>
            </a:extLst>
          </p:cNvPr>
          <p:cNvSpPr/>
          <p:nvPr/>
        </p:nvSpPr>
        <p:spPr>
          <a:xfrm>
            <a:off x="2817158" y="4105597"/>
            <a:ext cx="220832" cy="193228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F8DD22"/>
          </a:solidFill>
        </p:spPr>
        <p:txBody>
          <a:bodyPr/>
          <a:lstStyle/>
          <a:p>
            <a:endParaRPr lang="en-GB"/>
          </a:p>
        </p:txBody>
      </p:sp>
      <p:grpSp>
        <p:nvGrpSpPr>
          <p:cNvPr id="54" name="Group 65">
            <a:extLst>
              <a:ext uri="{FF2B5EF4-FFF2-40B4-BE49-F238E27FC236}">
                <a16:creationId xmlns:a16="http://schemas.microsoft.com/office/drawing/2014/main" id="{F7A014B1-C2D6-417D-92EB-9863335BAF9B}"/>
              </a:ext>
            </a:extLst>
          </p:cNvPr>
          <p:cNvGrpSpPr/>
          <p:nvPr/>
        </p:nvGrpSpPr>
        <p:grpSpPr>
          <a:xfrm>
            <a:off x="4354313" y="4112713"/>
            <a:ext cx="220832" cy="274952"/>
            <a:chOff x="0" y="-351595"/>
            <a:chExt cx="812800" cy="1011995"/>
          </a:xfrm>
        </p:grpSpPr>
        <p:sp>
          <p:nvSpPr>
            <p:cNvPr id="55" name="Freeform 66">
              <a:extLst>
                <a:ext uri="{FF2B5EF4-FFF2-40B4-BE49-F238E27FC236}">
                  <a16:creationId xmlns:a16="http://schemas.microsoft.com/office/drawing/2014/main" id="{95BFB65B-B980-252E-1F79-ABE4B36E2423}"/>
                </a:ext>
              </a:extLst>
            </p:cNvPr>
            <p:cNvSpPr/>
            <p:nvPr/>
          </p:nvSpPr>
          <p:spPr>
            <a:xfrm>
              <a:off x="0" y="-351595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6" name="TextBox 67">
              <a:extLst>
                <a:ext uri="{FF2B5EF4-FFF2-40B4-BE49-F238E27FC236}">
                  <a16:creationId xmlns:a16="http://schemas.microsoft.com/office/drawing/2014/main" id="{00BD15AE-2DA5-44B5-5D1E-265DB26B43FD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58" name="Freeform 66">
            <a:extLst>
              <a:ext uri="{FF2B5EF4-FFF2-40B4-BE49-F238E27FC236}">
                <a16:creationId xmlns:a16="http://schemas.microsoft.com/office/drawing/2014/main" id="{F70001E0-67E8-7A9D-5EF1-F1AFCF3E208C}"/>
              </a:ext>
            </a:extLst>
          </p:cNvPr>
          <p:cNvSpPr/>
          <p:nvPr/>
        </p:nvSpPr>
        <p:spPr>
          <a:xfrm>
            <a:off x="5907527" y="4072531"/>
            <a:ext cx="220832" cy="193228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F8DD22"/>
          </a:solidFill>
        </p:spPr>
        <p:txBody>
          <a:bodyPr/>
          <a:lstStyle/>
          <a:p>
            <a:endParaRPr lang="en-GB"/>
          </a:p>
        </p:txBody>
      </p:sp>
      <p:grpSp>
        <p:nvGrpSpPr>
          <p:cNvPr id="64" name="Group 62">
            <a:extLst>
              <a:ext uri="{FF2B5EF4-FFF2-40B4-BE49-F238E27FC236}">
                <a16:creationId xmlns:a16="http://schemas.microsoft.com/office/drawing/2014/main" id="{2FFB7715-F73D-AD29-C72A-5AB90BA780CB}"/>
              </a:ext>
            </a:extLst>
          </p:cNvPr>
          <p:cNvGrpSpPr/>
          <p:nvPr/>
        </p:nvGrpSpPr>
        <p:grpSpPr>
          <a:xfrm>
            <a:off x="9049865" y="4112713"/>
            <a:ext cx="242972" cy="242972"/>
            <a:chOff x="0" y="0"/>
            <a:chExt cx="812800" cy="812800"/>
          </a:xfrm>
        </p:grpSpPr>
        <p:sp>
          <p:nvSpPr>
            <p:cNvPr id="68" name="Freeform 63">
              <a:extLst>
                <a:ext uri="{FF2B5EF4-FFF2-40B4-BE49-F238E27FC236}">
                  <a16:creationId xmlns:a16="http://schemas.microsoft.com/office/drawing/2014/main" id="{20A0A8E0-7F2C-0A75-8CB4-F05D54E18C4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3" name="TextBox 64">
              <a:extLst>
                <a:ext uri="{FF2B5EF4-FFF2-40B4-BE49-F238E27FC236}">
                  <a16:creationId xmlns:a16="http://schemas.microsoft.com/office/drawing/2014/main" id="{A032CEDB-17C7-198A-2AE8-48BAE76D2563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78" name="Freeform 66">
            <a:extLst>
              <a:ext uri="{FF2B5EF4-FFF2-40B4-BE49-F238E27FC236}">
                <a16:creationId xmlns:a16="http://schemas.microsoft.com/office/drawing/2014/main" id="{C9F8809C-F961-C547-E386-9E6464B7F897}"/>
              </a:ext>
            </a:extLst>
          </p:cNvPr>
          <p:cNvSpPr/>
          <p:nvPr/>
        </p:nvSpPr>
        <p:spPr>
          <a:xfrm>
            <a:off x="5922320" y="6001984"/>
            <a:ext cx="220832" cy="193228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F8DD22"/>
          </a:solidFill>
        </p:spPr>
        <p:txBody>
          <a:bodyPr/>
          <a:lstStyle/>
          <a:p>
            <a:endParaRPr lang="en-GB"/>
          </a:p>
        </p:txBody>
      </p:sp>
      <p:sp>
        <p:nvSpPr>
          <p:cNvPr id="79" name="Freeform 66">
            <a:extLst>
              <a:ext uri="{FF2B5EF4-FFF2-40B4-BE49-F238E27FC236}">
                <a16:creationId xmlns:a16="http://schemas.microsoft.com/office/drawing/2014/main" id="{B822DB24-6096-756F-27B0-85DFE4F7BBD0}"/>
              </a:ext>
            </a:extLst>
          </p:cNvPr>
          <p:cNvSpPr/>
          <p:nvPr/>
        </p:nvSpPr>
        <p:spPr>
          <a:xfrm>
            <a:off x="7467697" y="5990630"/>
            <a:ext cx="220832" cy="193228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F8DD22"/>
          </a:solidFill>
        </p:spPr>
        <p:txBody>
          <a:bodyPr/>
          <a:lstStyle/>
          <a:p>
            <a:endParaRPr lang="en-GB"/>
          </a:p>
        </p:txBody>
      </p:sp>
      <p:pic>
        <p:nvPicPr>
          <p:cNvPr id="7" name="Picture 6" descr="A chalkboard with text on it next to a pair of books&#10;&#10;Description automatically generated">
            <a:extLst>
              <a:ext uri="{FF2B5EF4-FFF2-40B4-BE49-F238E27FC236}">
                <a16:creationId xmlns:a16="http://schemas.microsoft.com/office/drawing/2014/main" id="{EBBC9FB1-3507-96F4-3DED-89FF5B7586F3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1"/>
              </a:ext>
            </a:extLst>
          </a:blip>
          <a:stretch>
            <a:fillRect/>
          </a:stretch>
        </p:blipFill>
        <p:spPr>
          <a:xfrm>
            <a:off x="3226167" y="6489723"/>
            <a:ext cx="727303" cy="478202"/>
          </a:xfrm>
          <a:prstGeom prst="rect">
            <a:avLst/>
          </a:prstGeom>
        </p:spPr>
      </p:pic>
      <p:pic>
        <p:nvPicPr>
          <p:cNvPr id="9" name="Picture 8" descr="A group of people putting their fists together&#10;&#10;Description automatically generated">
            <a:extLst>
              <a:ext uri="{FF2B5EF4-FFF2-40B4-BE49-F238E27FC236}">
                <a16:creationId xmlns:a16="http://schemas.microsoft.com/office/drawing/2014/main" id="{F3A5634F-1A4B-BD7E-A338-5FF81B5A82E5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3"/>
              </a:ext>
            </a:extLst>
          </a:blip>
          <a:stretch>
            <a:fillRect/>
          </a:stretch>
        </p:blipFill>
        <p:spPr>
          <a:xfrm>
            <a:off x="4765291" y="4649081"/>
            <a:ext cx="722280" cy="477758"/>
          </a:xfrm>
          <a:prstGeom prst="rect">
            <a:avLst/>
          </a:prstGeom>
        </p:spPr>
      </p:pic>
      <p:sp>
        <p:nvSpPr>
          <p:cNvPr id="59" name="Freeform 66">
            <a:extLst>
              <a:ext uri="{FF2B5EF4-FFF2-40B4-BE49-F238E27FC236}">
                <a16:creationId xmlns:a16="http://schemas.microsoft.com/office/drawing/2014/main" id="{E00BC855-83E5-090A-71AD-B1A2CFB46267}"/>
              </a:ext>
            </a:extLst>
          </p:cNvPr>
          <p:cNvSpPr/>
          <p:nvPr/>
        </p:nvSpPr>
        <p:spPr>
          <a:xfrm>
            <a:off x="9020141" y="2661874"/>
            <a:ext cx="220832" cy="193228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F8DD22"/>
          </a:solidFill>
        </p:spPr>
        <p:txBody>
          <a:bodyPr/>
          <a:lstStyle/>
          <a:p>
            <a:endParaRPr lang="en-GB"/>
          </a:p>
        </p:txBody>
      </p:sp>
      <p:sp>
        <p:nvSpPr>
          <p:cNvPr id="61" name="Freeform 66">
            <a:extLst>
              <a:ext uri="{FF2B5EF4-FFF2-40B4-BE49-F238E27FC236}">
                <a16:creationId xmlns:a16="http://schemas.microsoft.com/office/drawing/2014/main" id="{2BF0EC62-8691-1279-A59D-A151E0CB8880}"/>
              </a:ext>
            </a:extLst>
          </p:cNvPr>
          <p:cNvSpPr/>
          <p:nvPr/>
        </p:nvSpPr>
        <p:spPr>
          <a:xfrm>
            <a:off x="2790065" y="5990630"/>
            <a:ext cx="220832" cy="193228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F8DD22"/>
          </a:solidFill>
        </p:spPr>
        <p:txBody>
          <a:bodyPr/>
          <a:lstStyle/>
          <a:p>
            <a:endParaRPr lang="en-GB"/>
          </a:p>
        </p:txBody>
      </p:sp>
      <p:pic>
        <p:nvPicPr>
          <p:cNvPr id="6" name="Picture 4" descr="5 skills for your support worker CV - Social Personnel">
            <a:extLst>
              <a:ext uri="{FF2B5EF4-FFF2-40B4-BE49-F238E27FC236}">
                <a16:creationId xmlns:a16="http://schemas.microsoft.com/office/drawing/2014/main" id="{073B563A-6F3C-294A-52D9-BEC19B0217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5262" y="6942436"/>
            <a:ext cx="681448" cy="454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Best diamond painting kits and how to get started">
            <a:extLst>
              <a:ext uri="{FF2B5EF4-FFF2-40B4-BE49-F238E27FC236}">
                <a16:creationId xmlns:a16="http://schemas.microsoft.com/office/drawing/2014/main" id="{B1A138B1-13A0-C267-CC56-2CF808D74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6586" y="4886873"/>
            <a:ext cx="587745" cy="391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CEE0705C-E44C-224F-E0B6-66E64317652D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803" y="88808"/>
            <a:ext cx="1148311" cy="365119"/>
          </a:xfrm>
          <a:prstGeom prst="rect">
            <a:avLst/>
          </a:prstGeom>
        </p:spPr>
      </p:pic>
      <p:pic>
        <p:nvPicPr>
          <p:cNvPr id="26" name="Picture 25" descr="Different numbers in 3D">
            <a:extLst>
              <a:ext uri="{FF2B5EF4-FFF2-40B4-BE49-F238E27FC236}">
                <a16:creationId xmlns:a16="http://schemas.microsoft.com/office/drawing/2014/main" id="{E330ED49-DF53-86A8-6CA6-5CD6CF934C32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064" y="1847664"/>
            <a:ext cx="790459" cy="539053"/>
          </a:xfrm>
          <a:prstGeom prst="rect">
            <a:avLst/>
          </a:prstGeom>
        </p:spPr>
      </p:pic>
      <p:pic>
        <p:nvPicPr>
          <p:cNvPr id="38" name="Picture 37" descr="Stack of papers with paper clips">
            <a:extLst>
              <a:ext uri="{FF2B5EF4-FFF2-40B4-BE49-F238E27FC236}">
                <a16:creationId xmlns:a16="http://schemas.microsoft.com/office/drawing/2014/main" id="{06CA378D-885D-9347-969E-C5589398BA6A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473" y="1812201"/>
            <a:ext cx="790459" cy="506113"/>
          </a:xfrm>
          <a:prstGeom prst="rect">
            <a:avLst/>
          </a:prstGeom>
        </p:spPr>
      </p:pic>
      <p:sp>
        <p:nvSpPr>
          <p:cNvPr id="8" name="Freeform 66">
            <a:extLst>
              <a:ext uri="{FF2B5EF4-FFF2-40B4-BE49-F238E27FC236}">
                <a16:creationId xmlns:a16="http://schemas.microsoft.com/office/drawing/2014/main" id="{D9A37CD8-B83B-DB59-6435-0D004F8BB865}"/>
              </a:ext>
            </a:extLst>
          </p:cNvPr>
          <p:cNvSpPr/>
          <p:nvPr/>
        </p:nvSpPr>
        <p:spPr>
          <a:xfrm>
            <a:off x="7484187" y="2676111"/>
            <a:ext cx="220832" cy="193228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F8DD22"/>
          </a:solidFill>
        </p:spPr>
        <p:txBody>
          <a:bodyPr/>
          <a:lstStyle/>
          <a:p>
            <a:endParaRPr lang="en-GB"/>
          </a:p>
        </p:txBody>
      </p:sp>
      <p:pic>
        <p:nvPicPr>
          <p:cNvPr id="16" name="Picture 2" descr="GC_Landscape_RGB">
            <a:extLst>
              <a:ext uri="{FF2B5EF4-FFF2-40B4-BE49-F238E27FC236}">
                <a16:creationId xmlns:a16="http://schemas.microsoft.com/office/drawing/2014/main" id="{BA41EB77-D1BC-4693-7799-8D0003F85D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3372" y="68201"/>
            <a:ext cx="847613" cy="36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65">
            <a:extLst>
              <a:ext uri="{FF2B5EF4-FFF2-40B4-BE49-F238E27FC236}">
                <a16:creationId xmlns:a16="http://schemas.microsoft.com/office/drawing/2014/main" id="{528D2B02-81D6-4A65-7F19-6F6E248CF958}"/>
              </a:ext>
            </a:extLst>
          </p:cNvPr>
          <p:cNvGrpSpPr/>
          <p:nvPr/>
        </p:nvGrpSpPr>
        <p:grpSpPr>
          <a:xfrm>
            <a:off x="4334542" y="2704788"/>
            <a:ext cx="220832" cy="193228"/>
            <a:chOff x="0" y="0"/>
            <a:chExt cx="812800" cy="711200"/>
          </a:xfrm>
        </p:grpSpPr>
        <p:sp>
          <p:nvSpPr>
            <p:cNvPr id="27" name="Freeform 66">
              <a:extLst>
                <a:ext uri="{FF2B5EF4-FFF2-40B4-BE49-F238E27FC236}">
                  <a16:creationId xmlns:a16="http://schemas.microsoft.com/office/drawing/2014/main" id="{A2516B71-F01F-A570-896D-31E109530A1E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9" name="TextBox 67">
              <a:extLst>
                <a:ext uri="{FF2B5EF4-FFF2-40B4-BE49-F238E27FC236}">
                  <a16:creationId xmlns:a16="http://schemas.microsoft.com/office/drawing/2014/main" id="{22902383-7E34-A527-B626-8F67A5BB7F65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25" name="Group 65">
            <a:extLst>
              <a:ext uri="{FF2B5EF4-FFF2-40B4-BE49-F238E27FC236}">
                <a16:creationId xmlns:a16="http://schemas.microsoft.com/office/drawing/2014/main" id="{4980EF02-3F60-84C8-7E72-A87CA728D812}"/>
              </a:ext>
            </a:extLst>
          </p:cNvPr>
          <p:cNvGrpSpPr/>
          <p:nvPr/>
        </p:nvGrpSpPr>
        <p:grpSpPr>
          <a:xfrm>
            <a:off x="4354313" y="6001984"/>
            <a:ext cx="220832" cy="193228"/>
            <a:chOff x="0" y="0"/>
            <a:chExt cx="812800" cy="711200"/>
          </a:xfrm>
        </p:grpSpPr>
        <p:sp>
          <p:nvSpPr>
            <p:cNvPr id="40" name="Freeform 66">
              <a:extLst>
                <a:ext uri="{FF2B5EF4-FFF2-40B4-BE49-F238E27FC236}">
                  <a16:creationId xmlns:a16="http://schemas.microsoft.com/office/drawing/2014/main" id="{44967D22-FB27-F487-BC5C-248D30363483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5" name="TextBox 67">
              <a:extLst>
                <a:ext uri="{FF2B5EF4-FFF2-40B4-BE49-F238E27FC236}">
                  <a16:creationId xmlns:a16="http://schemas.microsoft.com/office/drawing/2014/main" id="{7AB97C6D-13F7-5851-7772-08C4F92CAF04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pic>
        <p:nvPicPr>
          <p:cNvPr id="53" name="Picture 52" descr="People doing outdoor yoga">
            <a:extLst>
              <a:ext uri="{FF2B5EF4-FFF2-40B4-BE49-F238E27FC236}">
                <a16:creationId xmlns:a16="http://schemas.microsoft.com/office/drawing/2014/main" id="{78B5278A-2350-80F7-152A-B535503ED9F8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556" y="6507573"/>
            <a:ext cx="861015" cy="574117"/>
          </a:xfrm>
          <a:prstGeom prst="rect">
            <a:avLst/>
          </a:prstGeom>
        </p:spPr>
      </p:pic>
      <p:pic>
        <p:nvPicPr>
          <p:cNvPr id="20" name="Picture 19" descr="Two fists together">
            <a:extLst>
              <a:ext uri="{FF2B5EF4-FFF2-40B4-BE49-F238E27FC236}">
                <a16:creationId xmlns:a16="http://schemas.microsoft.com/office/drawing/2014/main" id="{530A5E09-89E2-1728-0607-B5C900A33C6E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4203" y="3634161"/>
            <a:ext cx="586782" cy="391188"/>
          </a:xfrm>
          <a:prstGeom prst="rect">
            <a:avLst/>
          </a:prstGeom>
        </p:spPr>
      </p:pic>
      <p:pic>
        <p:nvPicPr>
          <p:cNvPr id="23" name="Picture 22" descr="Question mark on green pastel background">
            <a:extLst>
              <a:ext uri="{FF2B5EF4-FFF2-40B4-BE49-F238E27FC236}">
                <a16:creationId xmlns:a16="http://schemas.microsoft.com/office/drawing/2014/main" id="{DE2256A5-EC76-C8DB-FD74-DCB343A62D1B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050" y="3454941"/>
            <a:ext cx="727303" cy="545478"/>
          </a:xfrm>
          <a:prstGeom prst="rect">
            <a:avLst/>
          </a:prstGeom>
        </p:spPr>
      </p:pic>
      <p:sp>
        <p:nvSpPr>
          <p:cNvPr id="24" name="Freeform 66">
            <a:extLst>
              <a:ext uri="{FF2B5EF4-FFF2-40B4-BE49-F238E27FC236}">
                <a16:creationId xmlns:a16="http://schemas.microsoft.com/office/drawing/2014/main" id="{AC47E3ED-ED70-8EF8-9F43-0ED349DFF3CE}"/>
              </a:ext>
            </a:extLst>
          </p:cNvPr>
          <p:cNvSpPr/>
          <p:nvPr/>
        </p:nvSpPr>
        <p:spPr>
          <a:xfrm>
            <a:off x="7458505" y="4112713"/>
            <a:ext cx="220832" cy="193228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F8DD22"/>
          </a:solidFill>
        </p:spPr>
        <p:txBody>
          <a:bodyPr/>
          <a:lstStyle/>
          <a:p>
            <a:endParaRPr lang="en-GB"/>
          </a:p>
        </p:txBody>
      </p:sp>
      <p:sp>
        <p:nvSpPr>
          <p:cNvPr id="51" name="Freeform 66">
            <a:extLst>
              <a:ext uri="{FF2B5EF4-FFF2-40B4-BE49-F238E27FC236}">
                <a16:creationId xmlns:a16="http://schemas.microsoft.com/office/drawing/2014/main" id="{69F21CB9-F20A-ECA4-F217-3887191FAC97}"/>
              </a:ext>
            </a:extLst>
          </p:cNvPr>
          <p:cNvSpPr/>
          <p:nvPr/>
        </p:nvSpPr>
        <p:spPr>
          <a:xfrm>
            <a:off x="9037238" y="6001984"/>
            <a:ext cx="220832" cy="193228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F8DD22"/>
          </a:solid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4670603"/>
              </p:ext>
            </p:extLst>
          </p:nvPr>
        </p:nvGraphicFramePr>
        <p:xfrm>
          <a:off x="2800204" y="718505"/>
          <a:ext cx="7710055" cy="6651355"/>
        </p:xfrm>
        <a:graphic>
          <a:graphicData uri="http://schemas.openxmlformats.org/drawingml/2006/table">
            <a:tbl>
              <a:tblPr/>
              <a:tblGrid>
                <a:gridCol w="15024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18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18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18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518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5471"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DM Sans Bold"/>
                        </a:rPr>
                        <a:t>Mon 10th</a:t>
                      </a:r>
                      <a:endParaRPr lang="en-US" sz="135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DM Sans Bold"/>
                        </a:rPr>
                        <a:t>Tues 11th</a:t>
                      </a:r>
                      <a:endParaRPr lang="en-US" sz="135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DM Sans Bold"/>
                        </a:rPr>
                        <a:t>Wed 12th</a:t>
                      </a:r>
                      <a:endParaRPr lang="en-US" sz="135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DM Sans Bold"/>
                        </a:rPr>
                        <a:t>Thurs 13th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DM Sans Bold"/>
                        </a:rPr>
                        <a:t>Fri 14th</a:t>
                      </a:r>
                      <a:endParaRPr lang="en-US" sz="135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51318"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+mj-lt"/>
                          <a:cs typeface="Arial" panose="020B0604020202020204" pitchFamily="34" charset="0"/>
                        </a:rPr>
                        <a:t>Breakfast </a:t>
                      </a:r>
                    </a:p>
                    <a:p>
                      <a:pPr marL="0" marR="0" lvl="0" indent="0" algn="ctr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+mj-lt"/>
                          <a:cs typeface="Arial" panose="020B0604020202020204" pitchFamily="34" charset="0"/>
                        </a:rPr>
                        <a:t> Men’s ONLY</a:t>
                      </a:r>
                    </a:p>
                    <a:p>
                      <a:pPr marL="0" marR="0" lvl="0" indent="0" algn="ctr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+mj-lt"/>
                          <a:cs typeface="Arial" panose="020B0604020202020204" pitchFamily="34" charset="0"/>
                        </a:rPr>
                        <a:t>Health &amp; Wellbeing</a:t>
                      </a:r>
                    </a:p>
                    <a:p>
                      <a:pPr marL="0" marR="0" lvl="0" indent="0" algn="ctr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+mj-lt"/>
                          <a:cs typeface="Arial" panose="020B0604020202020204" pitchFamily="34" charset="0"/>
                        </a:rPr>
                        <a:t>9.30-11am </a:t>
                      </a:r>
                    </a:p>
                    <a:p>
                      <a:pPr marL="0" marR="0" lvl="0" indent="0" algn="ctr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</a:p>
                    <a:p>
                      <a:pPr marL="0" marR="0" lvl="0" indent="0" algn="ctr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sz="105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latin typeface="+mj-lt"/>
                        </a:rPr>
                        <a:t> Problem Solving Boardgames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latin typeface="+mj-lt"/>
                        </a:rPr>
                        <a:t>9.30-11am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+mj-lt"/>
                        </a:rPr>
                        <a:t>  Veterans Enrolment Clinic/Breakfast Club 10-11am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+mj-lt"/>
                        </a:rPr>
                        <a:t>   Stand Guide</a:t>
                      </a:r>
                      <a:endParaRPr lang="en-US" sz="1050" dirty="0">
                        <a:latin typeface="+mj-lt"/>
                      </a:endParaRPr>
                    </a:p>
                    <a:p>
                      <a:pPr lvl="0" algn="ctr">
                        <a:lnSpc>
                          <a:spcPts val="1515"/>
                        </a:lnSpc>
                        <a:buNone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+mj-lt"/>
                        </a:rPr>
                        <a:t> 10-12pm</a:t>
                      </a:r>
                    </a:p>
                    <a:p>
                      <a:pPr lvl="0" algn="ctr">
                        <a:lnSpc>
                          <a:spcPts val="1515"/>
                        </a:lnSpc>
                        <a:buNone/>
                      </a:pPr>
                      <a:endParaRPr lang="en-US" sz="105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+mj-lt"/>
                        </a:rPr>
                        <a:t> Breakfast &amp; Accommodation Support 9:30-11am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dirty="0">
                        <a:solidFill>
                          <a:srgbClr val="000000"/>
                        </a:solidFill>
                        <a:latin typeface="+mj-lt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dirty="0">
                        <a:solidFill>
                          <a:srgbClr val="000000"/>
                        </a:solidFill>
                        <a:latin typeface="+mj-lt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51318"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+mj-lt"/>
                        </a:rPr>
                        <a:t>Physical Health Outdoor/indoor gym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+mj-lt"/>
                        </a:rPr>
                        <a:t>11-12pm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dirty="0">
                        <a:solidFill>
                          <a:srgbClr val="000000"/>
                        </a:solidFill>
                        <a:latin typeface="+mj-lt"/>
                      </a:endParaRPr>
                    </a:p>
                    <a:p>
                      <a:pPr algn="ctr">
                        <a:lnSpc>
                          <a:spcPts val="1470"/>
                        </a:lnSpc>
                      </a:pPr>
                      <a:endParaRPr lang="en-US" sz="105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+mj-lt"/>
                        </a:rPr>
                        <a:t>  </a:t>
                      </a:r>
                      <a:r>
                        <a:rPr lang="en-US" sz="105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Healthy living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11-12pm</a:t>
                      </a: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Hub Walk Litter Pick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11-12pm</a:t>
                      </a:r>
                      <a:endParaRPr lang="en-US" sz="1050" b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050" dirty="0">
                        <a:solidFill>
                          <a:srgbClr val="000000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+mj-lt"/>
                          <a:cs typeface="Arial" panose="020B0604020202020204" pitchFamily="34" charset="0"/>
                        </a:rPr>
                        <a:t>Hub Grub Budgeting- 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i="0" dirty="0">
                          <a:solidFill>
                            <a:srgbClr val="000000"/>
                          </a:solidFill>
                          <a:latin typeface="+mj-lt"/>
                          <a:cs typeface="Arial" panose="020B0604020202020204" pitchFamily="34" charset="0"/>
                        </a:rPr>
                        <a:t>Independent living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i="0" dirty="0">
                          <a:solidFill>
                            <a:srgbClr val="000000"/>
                          </a:solidFill>
                          <a:latin typeface="+mj-lt"/>
                          <a:cs typeface="Arial" panose="020B0604020202020204" pitchFamily="34" charset="0"/>
                        </a:rPr>
                        <a:t>10.30am-12pm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15"/>
                        </a:lnSpc>
                        <a:defRPr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+mj-lt"/>
                        </a:rPr>
                        <a:t>    </a:t>
                      </a:r>
                      <a:r>
                        <a:rPr lang="en-US" sz="105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 accredited course: Understanding diversity in society</a:t>
                      </a:r>
                    </a:p>
                    <a:p>
                      <a:pPr algn="l">
                        <a:lnSpc>
                          <a:spcPts val="1515"/>
                        </a:lnSpc>
                        <a:defRPr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10.30-12pm</a:t>
                      </a:r>
                      <a:endParaRPr lang="en-US" sz="1050" dirty="0">
                        <a:solidFill>
                          <a:srgbClr val="000000"/>
                        </a:solidFill>
                        <a:latin typeface="+mj-lt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05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60691">
                <a:tc>
                  <a:txBody>
                    <a:bodyPr/>
                    <a:lstStyle/>
                    <a:p>
                      <a:pPr lvl="0" algn="ctr">
                        <a:lnSpc>
                          <a:spcPts val="1515"/>
                        </a:lnSpc>
                        <a:buNone/>
                      </a:pPr>
                      <a:r>
                        <a:rPr lang="en-US" sz="1050" b="1" dirty="0">
                          <a:solidFill>
                            <a:srgbClr val="000000"/>
                          </a:solidFill>
                          <a:latin typeface="+mj-lt"/>
                        </a:rPr>
                        <a:t>Brainteasers</a:t>
                      </a:r>
                      <a:r>
                        <a:rPr lang="en-US" sz="1050" dirty="0">
                          <a:solidFill>
                            <a:srgbClr val="000000"/>
                          </a:solidFill>
                          <a:latin typeface="+mj-lt"/>
                        </a:rPr>
                        <a:t> Crosswords/ Sudoku/wordsearch/ Arrow word 12-1pm</a:t>
                      </a: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IOM- Life Skill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(invitation only)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+mj-lt"/>
                        </a:rPr>
                        <a:t> Emotional resilience 11am-1pm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  1-1 Support work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12-1pm Mental health check-in</a:t>
                      </a: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+mj-lt"/>
                        </a:rPr>
                        <a:t>Disclosure Support</a:t>
                      </a:r>
                    </a:p>
                    <a:p>
                      <a:pPr lvl="0" algn="ctr">
                        <a:lnSpc>
                          <a:spcPts val="1515"/>
                        </a:lnSpc>
                        <a:buNone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+mj-lt"/>
                        </a:rPr>
                        <a:t>12-1pm</a:t>
                      </a:r>
                    </a:p>
                    <a:p>
                      <a:pPr marL="0" marR="0" lvl="0" indent="0" algn="ctr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</a:p>
                    <a:p>
                      <a:pPr marL="0" marR="0" lvl="0" indent="0" algn="ctr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sz="1050" dirty="0">
                        <a:solidFill>
                          <a:srgbClr val="000000"/>
                        </a:solidFill>
                        <a:latin typeface="+mj-lt"/>
                      </a:endParaRPr>
                    </a:p>
                    <a:p>
                      <a:pPr marL="0" marR="0" lvl="0" indent="0" algn="ctr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sz="105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+mj-lt"/>
                        </a:rPr>
                        <a:t>Teamwork</a:t>
                      </a:r>
                      <a:endParaRPr lang="en-US" sz="1050" dirty="0">
                        <a:solidFill>
                          <a:srgbClr val="000000"/>
                        </a:solidFill>
                        <a:latin typeface="+mj-lt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+mj-lt"/>
                        </a:rPr>
                        <a:t>Hub Quiz 12-1pm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7493587"/>
                  </a:ext>
                </a:extLst>
              </a:tr>
              <a:tr h="511239"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050" b="1">
                          <a:latin typeface="+mj-lt"/>
                        </a:rPr>
                        <a:t>Hub closed 1-2pm </a:t>
                      </a: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050" b="1">
                          <a:latin typeface="+mj-lt"/>
                        </a:rPr>
                        <a:t>Hub closed 1-2pm </a:t>
                      </a: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92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>
                          <a:latin typeface="+mj-lt"/>
                        </a:rPr>
                        <a:t>Hub closed 1-2pm </a:t>
                      </a: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92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>
                          <a:latin typeface="+mj-lt"/>
                        </a:rPr>
                        <a:t>Hub closed 1-2pm</a:t>
                      </a: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92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>
                          <a:latin typeface="+mj-lt"/>
                        </a:rPr>
                        <a:t>Hub closed 1-2pm </a:t>
                      </a: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4614835"/>
                  </a:ext>
                </a:extLst>
              </a:tr>
              <a:tr h="1451318"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+mj-lt"/>
                        </a:rPr>
                        <a:t>Visual arts session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+mj-lt"/>
                        </a:rPr>
                        <a:t>2pm-4pm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515"/>
                        </a:lnSpc>
                        <a:buNone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+mj-lt"/>
                        </a:rPr>
                        <a:t>Film Club</a:t>
                      </a:r>
                    </a:p>
                    <a:p>
                      <a:pPr lvl="0" algn="ctr">
                        <a:lnSpc>
                          <a:spcPts val="1515"/>
                        </a:lnSpc>
                        <a:buNone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+mj-lt"/>
                        </a:rPr>
                        <a:t>2-4pm</a:t>
                      </a:r>
                    </a:p>
                    <a:p>
                      <a:pPr lvl="0" algn="ctr">
                        <a:lnSpc>
                          <a:spcPts val="1515"/>
                        </a:lnSpc>
                        <a:buNone/>
                      </a:pPr>
                      <a:endParaRPr lang="en-US" sz="105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Say it in a song! Music session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2pm-4pm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+mj-lt"/>
                        </a:rPr>
                        <a:t>   </a:t>
                      </a:r>
                      <a:endParaRPr lang="en-US" sz="1050" b="1" i="1" dirty="0">
                        <a:solidFill>
                          <a:srgbClr val="0070C0"/>
                        </a:solidFill>
                        <a:latin typeface="+mj-lt"/>
                      </a:endParaRP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>
                          <a:solidFill>
                            <a:srgbClr val="000000"/>
                          </a:solidFill>
                          <a:latin typeface="+mj-lt"/>
                        </a:rPr>
                        <a:t>WOMENS ONLY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+mj-lt"/>
                        </a:rPr>
                        <a:t>Paint Skills 2-3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+mj-lt"/>
                        </a:rPr>
                        <a:t>Employment Support 3-4pm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05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+mj-lt"/>
                        </a:rPr>
                        <a:t>Enrolment Clinic</a:t>
                      </a:r>
                      <a:endParaRPr lang="en-US" sz="1050" dirty="0">
                        <a:latin typeface="+mj-lt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+mj-lt"/>
                        </a:rPr>
                        <a:t>2-4pm</a:t>
                      </a: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3" name="Group 3"/>
          <p:cNvGrpSpPr/>
          <p:nvPr/>
        </p:nvGrpSpPr>
        <p:grpSpPr>
          <a:xfrm>
            <a:off x="226810" y="1522051"/>
            <a:ext cx="2428722" cy="4850649"/>
            <a:chOff x="0" y="0"/>
            <a:chExt cx="884734" cy="166930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68775" cy="1669301"/>
            </a:xfrm>
            <a:custGeom>
              <a:avLst/>
              <a:gdLst/>
              <a:ahLst/>
              <a:cxnLst/>
              <a:rect l="l" t="t" r="r" b="b"/>
              <a:pathLst>
                <a:path w="868775" h="1669301">
                  <a:moveTo>
                    <a:pt x="0" y="0"/>
                  </a:moveTo>
                  <a:lnTo>
                    <a:pt x="868775" y="0"/>
                  </a:lnTo>
                  <a:lnTo>
                    <a:pt x="868775" y="1669301"/>
                  </a:lnTo>
                  <a:lnTo>
                    <a:pt x="0" y="1669301"/>
                  </a:lnTo>
                  <a:close/>
                </a:path>
              </a:pathLst>
            </a:custGeom>
            <a:solidFill>
              <a:srgbClr val="34586E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5959" y="200726"/>
              <a:ext cx="868775" cy="14685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r>
                <a:rPr lang="en-GB" sz="1600" b="1">
                  <a:solidFill>
                    <a:schemeClr val="bg1"/>
                  </a:solidFill>
                  <a:latin typeface="+mj-lt"/>
                </a:rPr>
                <a:t>Address: Second Floor, Tannery Court, Tanners Lane, Warrington </a:t>
              </a:r>
            </a:p>
            <a:p>
              <a:pPr algn="ctr">
                <a:lnSpc>
                  <a:spcPts val="2379"/>
                </a:lnSpc>
              </a:pPr>
              <a:r>
                <a:rPr lang="en-GB" sz="1600" b="1">
                  <a:solidFill>
                    <a:schemeClr val="bg1"/>
                  </a:solidFill>
                  <a:latin typeface="+mj-lt"/>
                </a:rPr>
                <a:t>WA2 7NA</a:t>
              </a:r>
              <a:endParaRPr lang="en-GB" sz="1600" b="1">
                <a:solidFill>
                  <a:schemeClr val="bg1"/>
                </a:solidFill>
                <a:latin typeface="+mj-lt"/>
                <a:ea typeface="Calibri"/>
                <a:cs typeface="Calibri"/>
              </a:endParaRPr>
            </a:p>
            <a:p>
              <a:pPr algn="ctr" rtl="0"/>
              <a:r>
                <a:rPr lang="en-US" sz="1600" b="1">
                  <a:solidFill>
                    <a:srgbClr val="FFFFFF"/>
                  </a:solidFill>
                  <a:latin typeface="+mj-lt"/>
                </a:rPr>
                <a:t>Tel: </a:t>
              </a:r>
              <a:r>
                <a:rPr lang="en-GB" sz="1600" b="1">
                  <a:solidFill>
                    <a:schemeClr val="bg1"/>
                  </a:solidFill>
                  <a:effectLst/>
                  <a:latin typeface="+mj-lt"/>
                </a:rPr>
                <a:t>07586115855</a:t>
              </a:r>
              <a:endParaRPr lang="en-GB" sz="1600" b="1">
                <a:solidFill>
                  <a:schemeClr val="bg1"/>
                </a:solidFill>
                <a:effectLst/>
                <a:latin typeface="+mj-lt"/>
                <a:ea typeface="Calibri"/>
                <a:cs typeface="Calibri"/>
              </a:endParaRPr>
            </a:p>
            <a:p>
              <a:pPr algn="ctr" rtl="0"/>
              <a:endParaRPr lang="en-GB" sz="1600" b="1">
                <a:solidFill>
                  <a:schemeClr val="bg1"/>
                </a:solidFill>
                <a:effectLst/>
                <a:latin typeface="+mj-lt"/>
              </a:endParaRPr>
            </a:p>
            <a:p>
              <a:pPr algn="ctr" rtl="0"/>
              <a:r>
                <a:rPr lang="en-GB" sz="1400">
                  <a:solidFill>
                    <a:schemeClr val="bg1"/>
                  </a:solidFill>
                  <a:effectLst/>
                  <a:latin typeface="+mj-lt"/>
                </a:rPr>
                <a:t>‘</a:t>
              </a:r>
              <a:r>
                <a:rPr lang="en-GB" sz="1400">
                  <a:solidFill>
                    <a:schemeClr val="bg1"/>
                  </a:solidFill>
                  <a:latin typeface="+mj-lt"/>
                </a:rPr>
                <a:t>Resist and Persist</a:t>
              </a:r>
              <a:r>
                <a:rPr lang="en-GB" sz="1400">
                  <a:solidFill>
                    <a:schemeClr val="bg1"/>
                  </a:solidFill>
                  <a:effectLst/>
                  <a:latin typeface="+mj-lt"/>
                </a:rPr>
                <a:t>’- Attend a session that can support you with your addictions; gambling, substances, food </a:t>
              </a:r>
              <a:r>
                <a:rPr lang="en-GB" sz="1400" err="1">
                  <a:solidFill>
                    <a:schemeClr val="bg1"/>
                  </a:solidFill>
                  <a:effectLst/>
                  <a:latin typeface="+mj-lt"/>
                </a:rPr>
                <a:t>ect</a:t>
              </a:r>
              <a:r>
                <a:rPr lang="en-GB" sz="1400">
                  <a:solidFill>
                    <a:schemeClr val="bg1"/>
                  </a:solidFill>
                  <a:effectLst/>
                  <a:latin typeface="+mj-lt"/>
                </a:rPr>
                <a:t>.</a:t>
              </a:r>
              <a:endParaRPr lang="en-GB" sz="1400">
                <a:solidFill>
                  <a:schemeClr val="bg1"/>
                </a:solidFill>
                <a:latin typeface="+mj-lt"/>
                <a:ea typeface="Calibri"/>
                <a:cs typeface="Calibri"/>
              </a:endParaRPr>
            </a:p>
            <a:p>
              <a:pPr algn="ctr"/>
              <a:endParaRPr lang="en-GB" sz="1400">
                <a:solidFill>
                  <a:schemeClr val="bg1"/>
                </a:solidFill>
                <a:latin typeface="+mj-lt"/>
                <a:ea typeface="Calibri"/>
                <a:cs typeface="Calibri"/>
              </a:endParaRPr>
            </a:p>
            <a:p>
              <a:pPr algn="ctr"/>
              <a:r>
                <a:rPr lang="en-GB" sz="1400">
                  <a:solidFill>
                    <a:schemeClr val="bg1"/>
                  </a:solidFill>
                  <a:latin typeface="+mj-lt"/>
                  <a:ea typeface="Calibri"/>
                  <a:cs typeface="Calibri"/>
                </a:rPr>
                <a:t>‘Film Club Review’ – Come along to the hub and watch a film. Reflect on the storyline and share underlying morals/lessons that can be learnt .</a:t>
              </a:r>
            </a:p>
            <a:p>
              <a:pPr algn="ctr"/>
              <a:endParaRPr lang="en-GB" sz="1400">
                <a:solidFill>
                  <a:schemeClr val="bg1"/>
                </a:solidFill>
                <a:latin typeface="+mj-lt"/>
                <a:ea typeface="Calibri"/>
                <a:cs typeface="Calibri"/>
              </a:endParaRPr>
            </a:p>
            <a:p>
              <a:pPr algn="ctr"/>
              <a:endParaRPr lang="en-GB" sz="1400">
                <a:solidFill>
                  <a:schemeClr val="bg1"/>
                </a:solidFill>
                <a:latin typeface="+mj-lt"/>
                <a:ea typeface="Calibri"/>
                <a:cs typeface="Calibri"/>
              </a:endParaRPr>
            </a:p>
            <a:p>
              <a:pPr algn="ctr"/>
              <a:endParaRPr lang="en-US" sz="1699">
                <a:solidFill>
                  <a:srgbClr val="FFFFFF"/>
                </a:solidFill>
                <a:latin typeface="+mj-lt"/>
                <a:ea typeface="Calibri"/>
                <a:cs typeface="Calibri"/>
              </a:endParaRPr>
            </a:p>
          </p:txBody>
        </p:sp>
      </p:grpSp>
      <p:grpSp>
        <p:nvGrpSpPr>
          <p:cNvPr id="46" name="Group 46"/>
          <p:cNvGrpSpPr/>
          <p:nvPr/>
        </p:nvGrpSpPr>
        <p:grpSpPr>
          <a:xfrm rot="2700000">
            <a:off x="170282" y="1049731"/>
            <a:ext cx="293842" cy="293842"/>
            <a:chOff x="0" y="0"/>
            <a:chExt cx="812800" cy="812800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49" name="Group 49"/>
          <p:cNvGrpSpPr/>
          <p:nvPr/>
        </p:nvGrpSpPr>
        <p:grpSpPr>
          <a:xfrm>
            <a:off x="344097" y="6391036"/>
            <a:ext cx="2066012" cy="747035"/>
            <a:chOff x="183080" y="0"/>
            <a:chExt cx="2754682" cy="996046"/>
          </a:xfrm>
        </p:grpSpPr>
        <p:sp>
          <p:nvSpPr>
            <p:cNvPr id="50" name="Freeform 50"/>
            <p:cNvSpPr/>
            <p:nvPr/>
          </p:nvSpPr>
          <p:spPr>
            <a:xfrm>
              <a:off x="694021" y="0"/>
              <a:ext cx="1741685" cy="680233"/>
            </a:xfrm>
            <a:custGeom>
              <a:avLst/>
              <a:gdLst/>
              <a:ahLst/>
              <a:cxnLst/>
              <a:rect l="l" t="t" r="r" b="b"/>
              <a:pathLst>
                <a:path w="1741685" h="680233">
                  <a:moveTo>
                    <a:pt x="0" y="0"/>
                  </a:moveTo>
                  <a:lnTo>
                    <a:pt x="1741685" y="0"/>
                  </a:lnTo>
                  <a:lnTo>
                    <a:pt x="1741685" y="680233"/>
                  </a:lnTo>
                  <a:lnTo>
                    <a:pt x="0" y="680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974" b="-974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183080" y="842158"/>
              <a:ext cx="2754682" cy="153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77"/>
                </a:lnSpc>
              </a:pPr>
              <a:r>
                <a:rPr lang="en-US" sz="750">
                  <a:solidFill>
                    <a:srgbClr val="000000"/>
                  </a:solidFill>
                  <a:latin typeface="DM Sans"/>
                </a:rPr>
                <a:t>This </a:t>
              </a:r>
              <a:r>
                <a:rPr lang="en-US" sz="750" err="1">
                  <a:solidFill>
                    <a:srgbClr val="000000"/>
                  </a:solidFill>
                  <a:latin typeface="DM Sans"/>
                </a:rPr>
                <a:t>programme</a:t>
              </a:r>
              <a:r>
                <a:rPr lang="en-US" sz="750">
                  <a:solidFill>
                    <a:srgbClr val="000000"/>
                  </a:solidFill>
                  <a:latin typeface="DM Sans"/>
                </a:rPr>
                <a:t> is delivered by HMPPS CFO</a:t>
              </a:r>
            </a:p>
          </p:txBody>
        </p:sp>
      </p:grpSp>
      <p:grpSp>
        <p:nvGrpSpPr>
          <p:cNvPr id="65" name="Group 65"/>
          <p:cNvGrpSpPr/>
          <p:nvPr/>
        </p:nvGrpSpPr>
        <p:grpSpPr>
          <a:xfrm>
            <a:off x="206787" y="181493"/>
            <a:ext cx="220832" cy="193228"/>
            <a:chOff x="0" y="0"/>
            <a:chExt cx="812800" cy="711200"/>
          </a:xfrm>
        </p:grpSpPr>
        <p:sp>
          <p:nvSpPr>
            <p:cNvPr id="66" name="Freeform 66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TextBox 67"/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69" name="TextBox 69"/>
          <p:cNvSpPr txBox="1"/>
          <p:nvPr/>
        </p:nvSpPr>
        <p:spPr>
          <a:xfrm>
            <a:off x="2682767" y="89855"/>
            <a:ext cx="4738202" cy="5994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99"/>
              </a:lnSpc>
              <a:spcBef>
                <a:spcPct val="0"/>
              </a:spcBef>
            </a:pPr>
            <a:r>
              <a:rPr lang="en-US" sz="3499" u="sng" dirty="0">
                <a:solidFill>
                  <a:srgbClr val="000000"/>
                </a:solidFill>
                <a:latin typeface="DM Sans Bold"/>
              </a:rPr>
              <a:t> </a:t>
            </a:r>
            <a:r>
              <a:rPr lang="en-US" sz="3600" u="sng" dirty="0">
                <a:solidFill>
                  <a:srgbClr val="000000"/>
                </a:solidFill>
                <a:latin typeface="DM Sans Bold"/>
              </a:rPr>
              <a:t>February </a:t>
            </a:r>
            <a:r>
              <a:rPr lang="en-US" sz="3499" u="sng" dirty="0">
                <a:solidFill>
                  <a:srgbClr val="000000"/>
                </a:solidFill>
                <a:latin typeface="DM Sans Bold"/>
              </a:rPr>
              <a:t>- WEEK 2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658981" y="127955"/>
            <a:ext cx="1826812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Self: Activities that work on the individual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658981" y="545468"/>
            <a:ext cx="1910578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Relationships: Activities that work with peers/families/friends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658981" y="960299"/>
            <a:ext cx="1826812" cy="517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Society: Activities contributing to the community outside of the CFO Activity Hub</a:t>
            </a:r>
          </a:p>
        </p:txBody>
      </p:sp>
      <p:grpSp>
        <p:nvGrpSpPr>
          <p:cNvPr id="113" name="Group 62">
            <a:extLst>
              <a:ext uri="{FF2B5EF4-FFF2-40B4-BE49-F238E27FC236}">
                <a16:creationId xmlns:a16="http://schemas.microsoft.com/office/drawing/2014/main" id="{75D1EB66-876B-492B-951D-98A55D90ED33}"/>
              </a:ext>
            </a:extLst>
          </p:cNvPr>
          <p:cNvGrpSpPr/>
          <p:nvPr/>
        </p:nvGrpSpPr>
        <p:grpSpPr>
          <a:xfrm>
            <a:off x="204043" y="584897"/>
            <a:ext cx="242972" cy="242972"/>
            <a:chOff x="0" y="0"/>
            <a:chExt cx="812800" cy="812800"/>
          </a:xfrm>
        </p:grpSpPr>
        <p:sp>
          <p:nvSpPr>
            <p:cNvPr id="114" name="Freeform 63">
              <a:extLst>
                <a:ext uri="{FF2B5EF4-FFF2-40B4-BE49-F238E27FC236}">
                  <a16:creationId xmlns:a16="http://schemas.microsoft.com/office/drawing/2014/main" id="{8332E2C6-8C75-8C97-1DB7-8370A77E8ED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15" name="TextBox 64">
              <a:extLst>
                <a:ext uri="{FF2B5EF4-FFF2-40B4-BE49-F238E27FC236}">
                  <a16:creationId xmlns:a16="http://schemas.microsoft.com/office/drawing/2014/main" id="{CD5C3C38-E428-B707-FD9C-EB430782F8DD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pic>
        <p:nvPicPr>
          <p:cNvPr id="126" name="Picture 125" descr="A person holding another person's hand&#10;&#10;Description automatically generated">
            <a:extLst>
              <a:ext uri="{FF2B5EF4-FFF2-40B4-BE49-F238E27FC236}">
                <a16:creationId xmlns:a16="http://schemas.microsoft.com/office/drawing/2014/main" id="{7424DA5C-BBA0-3E80-6E3C-690BA8FEC7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269148" y="1978568"/>
            <a:ext cx="677355" cy="487684"/>
          </a:xfrm>
          <a:prstGeom prst="rect">
            <a:avLst/>
          </a:prstGeom>
        </p:spPr>
      </p:pic>
      <p:pic>
        <p:nvPicPr>
          <p:cNvPr id="130" name="Picture 129" descr="A pair of people's feet on a brick sidewalk&#10;&#10;Description automatically generated">
            <a:extLst>
              <a:ext uri="{FF2B5EF4-FFF2-40B4-BE49-F238E27FC236}">
                <a16:creationId xmlns:a16="http://schemas.microsoft.com/office/drawing/2014/main" id="{0F80AABD-69AC-F685-16A3-02848DFE7F5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7895920" y="3488745"/>
            <a:ext cx="621034" cy="456719"/>
          </a:xfrm>
          <a:prstGeom prst="rect">
            <a:avLst/>
          </a:prstGeom>
        </p:spPr>
      </p:pic>
      <p:pic>
        <p:nvPicPr>
          <p:cNvPr id="135" name="Picture 134" descr="A group of colorful question marks&#10;&#10;Description automatically generated">
            <a:extLst>
              <a:ext uri="{FF2B5EF4-FFF2-40B4-BE49-F238E27FC236}">
                <a16:creationId xmlns:a16="http://schemas.microsoft.com/office/drawing/2014/main" id="{9D4FCBDD-4AAC-3AB5-3FC9-6838B0762F9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9380828" y="4764682"/>
            <a:ext cx="706464" cy="524038"/>
          </a:xfrm>
          <a:prstGeom prst="rect">
            <a:avLst/>
          </a:prstGeom>
        </p:spPr>
      </p:pic>
      <p:pic>
        <p:nvPicPr>
          <p:cNvPr id="151" name="Picture 150" descr="A person holding another person's hand&#10;&#10;Description automatically generated">
            <a:extLst>
              <a:ext uri="{FF2B5EF4-FFF2-40B4-BE49-F238E27FC236}">
                <a16:creationId xmlns:a16="http://schemas.microsoft.com/office/drawing/2014/main" id="{6A7989F7-4824-B6C0-0704-00FD1C51702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432911" y="6525865"/>
            <a:ext cx="706465" cy="514712"/>
          </a:xfrm>
          <a:prstGeom prst="rect">
            <a:avLst/>
          </a:prstGeom>
        </p:spPr>
      </p:pic>
      <p:pic>
        <p:nvPicPr>
          <p:cNvPr id="14" name="Picture 13" descr="A blue circle with a heart and pulse line&#10;&#10;Description automatically generated">
            <a:extLst>
              <a:ext uri="{FF2B5EF4-FFF2-40B4-BE49-F238E27FC236}">
                <a16:creationId xmlns:a16="http://schemas.microsoft.com/office/drawing/2014/main" id="{6F07BA9F-7605-30AE-2464-C488DD1D4FC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3288810" y="2135912"/>
            <a:ext cx="433596" cy="433596"/>
          </a:xfrm>
          <a:prstGeom prst="rect">
            <a:avLst/>
          </a:prstGeom>
        </p:spPr>
      </p:pic>
      <p:pic>
        <p:nvPicPr>
          <p:cNvPr id="18" name="Picture 17" descr="A puzzle piece in the shape of a house&#10;&#10;Description automatically generated">
            <a:extLst>
              <a:ext uri="{FF2B5EF4-FFF2-40B4-BE49-F238E27FC236}">
                <a16:creationId xmlns:a16="http://schemas.microsoft.com/office/drawing/2014/main" id="{D78CCC71-4AAA-D601-BD14-55EFFD0E554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380828" y="2057576"/>
            <a:ext cx="683478" cy="449644"/>
          </a:xfrm>
          <a:prstGeom prst="rect">
            <a:avLst/>
          </a:prstGeom>
        </p:spPr>
      </p:pic>
      <p:pic>
        <p:nvPicPr>
          <p:cNvPr id="6" name="Picture 5" descr="Cartoon checklist and pencil">
            <a:extLst>
              <a:ext uri="{FF2B5EF4-FFF2-40B4-BE49-F238E27FC236}">
                <a16:creationId xmlns:a16="http://schemas.microsoft.com/office/drawing/2014/main" id="{86E20F10-3B05-2E8F-4820-83F6F94E182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flipH="1">
            <a:off x="7900635" y="4802161"/>
            <a:ext cx="648086" cy="486559"/>
          </a:xfrm>
          <a:prstGeom prst="rect">
            <a:avLst/>
          </a:prstGeom>
        </p:spPr>
      </p:pic>
      <p:sp>
        <p:nvSpPr>
          <p:cNvPr id="8" name="Freeform 66">
            <a:extLst>
              <a:ext uri="{FF2B5EF4-FFF2-40B4-BE49-F238E27FC236}">
                <a16:creationId xmlns:a16="http://schemas.microsoft.com/office/drawing/2014/main" id="{F152C75F-9899-0E49-E4A9-6BC184DB6C59}"/>
              </a:ext>
            </a:extLst>
          </p:cNvPr>
          <p:cNvSpPr/>
          <p:nvPr/>
        </p:nvSpPr>
        <p:spPr>
          <a:xfrm>
            <a:off x="2815161" y="1284596"/>
            <a:ext cx="220832" cy="193228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F8DD22"/>
          </a:solidFill>
        </p:spPr>
        <p:txBody>
          <a:bodyPr/>
          <a:lstStyle/>
          <a:p>
            <a:endParaRPr lang="en-GB"/>
          </a:p>
        </p:txBody>
      </p:sp>
      <p:sp>
        <p:nvSpPr>
          <p:cNvPr id="9" name="Freeform 66">
            <a:extLst>
              <a:ext uri="{FF2B5EF4-FFF2-40B4-BE49-F238E27FC236}">
                <a16:creationId xmlns:a16="http://schemas.microsoft.com/office/drawing/2014/main" id="{6A50F790-6A0F-0F65-F5C8-10FA168FF813}"/>
              </a:ext>
            </a:extLst>
          </p:cNvPr>
          <p:cNvSpPr/>
          <p:nvPr/>
        </p:nvSpPr>
        <p:spPr>
          <a:xfrm>
            <a:off x="4322977" y="1236393"/>
            <a:ext cx="220832" cy="193228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F8DD22"/>
          </a:solidFill>
        </p:spPr>
        <p:txBody>
          <a:bodyPr/>
          <a:lstStyle/>
          <a:p>
            <a:endParaRPr lang="en-GB"/>
          </a:p>
        </p:txBody>
      </p:sp>
      <p:sp>
        <p:nvSpPr>
          <p:cNvPr id="11" name="Freeform 66">
            <a:extLst>
              <a:ext uri="{FF2B5EF4-FFF2-40B4-BE49-F238E27FC236}">
                <a16:creationId xmlns:a16="http://schemas.microsoft.com/office/drawing/2014/main" id="{756C81A2-D805-2BC6-21FA-6424BA43D550}"/>
              </a:ext>
            </a:extLst>
          </p:cNvPr>
          <p:cNvSpPr/>
          <p:nvPr/>
        </p:nvSpPr>
        <p:spPr>
          <a:xfrm>
            <a:off x="7441672" y="1299699"/>
            <a:ext cx="220832" cy="193228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F8DD22"/>
          </a:solidFill>
        </p:spPr>
        <p:txBody>
          <a:bodyPr/>
          <a:lstStyle/>
          <a:p>
            <a:endParaRPr lang="en-GB"/>
          </a:p>
        </p:txBody>
      </p:sp>
      <p:grpSp>
        <p:nvGrpSpPr>
          <p:cNvPr id="15" name="Group 62">
            <a:extLst>
              <a:ext uri="{FF2B5EF4-FFF2-40B4-BE49-F238E27FC236}">
                <a16:creationId xmlns:a16="http://schemas.microsoft.com/office/drawing/2014/main" id="{F53548C1-F384-59CF-1B75-AC875F19400D}"/>
              </a:ext>
            </a:extLst>
          </p:cNvPr>
          <p:cNvGrpSpPr/>
          <p:nvPr/>
        </p:nvGrpSpPr>
        <p:grpSpPr>
          <a:xfrm>
            <a:off x="5879259" y="1254926"/>
            <a:ext cx="242972" cy="242972"/>
            <a:chOff x="0" y="0"/>
            <a:chExt cx="812800" cy="812800"/>
          </a:xfrm>
        </p:grpSpPr>
        <p:sp>
          <p:nvSpPr>
            <p:cNvPr id="16" name="Freeform 63">
              <a:extLst>
                <a:ext uri="{FF2B5EF4-FFF2-40B4-BE49-F238E27FC236}">
                  <a16:creationId xmlns:a16="http://schemas.microsoft.com/office/drawing/2014/main" id="{FBD39B5A-D371-BF89-D70E-8B293EB609FC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TextBox 64">
              <a:extLst>
                <a:ext uri="{FF2B5EF4-FFF2-40B4-BE49-F238E27FC236}">
                  <a16:creationId xmlns:a16="http://schemas.microsoft.com/office/drawing/2014/main" id="{F492BFDF-5819-1E9F-213E-8547C34A1BAF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19" name="Freeform 66">
            <a:extLst>
              <a:ext uri="{FF2B5EF4-FFF2-40B4-BE49-F238E27FC236}">
                <a16:creationId xmlns:a16="http://schemas.microsoft.com/office/drawing/2014/main" id="{D776F556-A17F-2D62-7D60-7D0173467189}"/>
              </a:ext>
            </a:extLst>
          </p:cNvPr>
          <p:cNvSpPr/>
          <p:nvPr/>
        </p:nvSpPr>
        <p:spPr>
          <a:xfrm>
            <a:off x="8996738" y="1299699"/>
            <a:ext cx="220832" cy="193228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F8DD22"/>
          </a:solidFill>
        </p:spPr>
        <p:txBody>
          <a:bodyPr/>
          <a:lstStyle/>
          <a:p>
            <a:endParaRPr lang="en-GB"/>
          </a:p>
        </p:txBody>
      </p:sp>
      <p:grpSp>
        <p:nvGrpSpPr>
          <p:cNvPr id="26" name="Group 65">
            <a:extLst>
              <a:ext uri="{FF2B5EF4-FFF2-40B4-BE49-F238E27FC236}">
                <a16:creationId xmlns:a16="http://schemas.microsoft.com/office/drawing/2014/main" id="{4B3DC413-ED2C-1CD6-FDDB-5AF93C5418B3}"/>
              </a:ext>
            </a:extLst>
          </p:cNvPr>
          <p:cNvGrpSpPr/>
          <p:nvPr/>
        </p:nvGrpSpPr>
        <p:grpSpPr>
          <a:xfrm>
            <a:off x="2818110" y="2710448"/>
            <a:ext cx="220832" cy="193228"/>
            <a:chOff x="0" y="0"/>
            <a:chExt cx="812800" cy="711200"/>
          </a:xfrm>
        </p:grpSpPr>
        <p:sp>
          <p:nvSpPr>
            <p:cNvPr id="27" name="Freeform 66">
              <a:extLst>
                <a:ext uri="{FF2B5EF4-FFF2-40B4-BE49-F238E27FC236}">
                  <a16:creationId xmlns:a16="http://schemas.microsoft.com/office/drawing/2014/main" id="{2ED9BDAF-91BA-CC98-00B9-A1499521E30C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TextBox 67">
              <a:extLst>
                <a:ext uri="{FF2B5EF4-FFF2-40B4-BE49-F238E27FC236}">
                  <a16:creationId xmlns:a16="http://schemas.microsoft.com/office/drawing/2014/main" id="{70181662-40BB-9734-35E1-32D786141C26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29" name="Freeform 66">
            <a:extLst>
              <a:ext uri="{FF2B5EF4-FFF2-40B4-BE49-F238E27FC236}">
                <a16:creationId xmlns:a16="http://schemas.microsoft.com/office/drawing/2014/main" id="{41E434A1-A322-3DFB-1E2E-2C25A94D4C6C}"/>
              </a:ext>
            </a:extLst>
          </p:cNvPr>
          <p:cNvSpPr/>
          <p:nvPr/>
        </p:nvSpPr>
        <p:spPr>
          <a:xfrm>
            <a:off x="2852615" y="4146766"/>
            <a:ext cx="220832" cy="193228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F8DD22"/>
          </a:solidFill>
        </p:spPr>
        <p:txBody>
          <a:bodyPr/>
          <a:lstStyle/>
          <a:p>
            <a:endParaRPr lang="en-GB"/>
          </a:p>
        </p:txBody>
      </p:sp>
      <p:grpSp>
        <p:nvGrpSpPr>
          <p:cNvPr id="38" name="Group 62">
            <a:extLst>
              <a:ext uri="{FF2B5EF4-FFF2-40B4-BE49-F238E27FC236}">
                <a16:creationId xmlns:a16="http://schemas.microsoft.com/office/drawing/2014/main" id="{09955E9F-C8C9-F724-AF8C-84F3B2BB0CBF}"/>
              </a:ext>
            </a:extLst>
          </p:cNvPr>
          <p:cNvGrpSpPr/>
          <p:nvPr/>
        </p:nvGrpSpPr>
        <p:grpSpPr>
          <a:xfrm>
            <a:off x="8996738" y="4193190"/>
            <a:ext cx="242972" cy="242972"/>
            <a:chOff x="0" y="0"/>
            <a:chExt cx="812800" cy="812800"/>
          </a:xfrm>
        </p:grpSpPr>
        <p:sp>
          <p:nvSpPr>
            <p:cNvPr id="39" name="Freeform 63">
              <a:extLst>
                <a:ext uri="{FF2B5EF4-FFF2-40B4-BE49-F238E27FC236}">
                  <a16:creationId xmlns:a16="http://schemas.microsoft.com/office/drawing/2014/main" id="{EF7BC75B-CD9D-58B3-28C7-6116DD633EDC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0" name="TextBox 64">
              <a:extLst>
                <a:ext uri="{FF2B5EF4-FFF2-40B4-BE49-F238E27FC236}">
                  <a16:creationId xmlns:a16="http://schemas.microsoft.com/office/drawing/2014/main" id="{300B9F67-EDC3-6527-0DC0-D3479FB67554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41" name="Freeform 66">
            <a:extLst>
              <a:ext uri="{FF2B5EF4-FFF2-40B4-BE49-F238E27FC236}">
                <a16:creationId xmlns:a16="http://schemas.microsoft.com/office/drawing/2014/main" id="{DD2CD82F-4357-F087-1367-58A23672E5B1}"/>
              </a:ext>
            </a:extLst>
          </p:cNvPr>
          <p:cNvSpPr/>
          <p:nvPr/>
        </p:nvSpPr>
        <p:spPr>
          <a:xfrm>
            <a:off x="5894571" y="5998001"/>
            <a:ext cx="220832" cy="193228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F8DD22"/>
          </a:solidFill>
        </p:spPr>
        <p:txBody>
          <a:bodyPr/>
          <a:lstStyle/>
          <a:p>
            <a:endParaRPr lang="en-GB"/>
          </a:p>
        </p:txBody>
      </p:sp>
      <p:sp>
        <p:nvSpPr>
          <p:cNvPr id="42" name="Freeform 66">
            <a:extLst>
              <a:ext uri="{FF2B5EF4-FFF2-40B4-BE49-F238E27FC236}">
                <a16:creationId xmlns:a16="http://schemas.microsoft.com/office/drawing/2014/main" id="{6C876F3B-A116-10AD-D23C-0822E0AAEEC2}"/>
              </a:ext>
            </a:extLst>
          </p:cNvPr>
          <p:cNvSpPr/>
          <p:nvPr/>
        </p:nvSpPr>
        <p:spPr>
          <a:xfrm>
            <a:off x="7441672" y="5950716"/>
            <a:ext cx="220832" cy="193228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F8DD22"/>
          </a:solidFill>
        </p:spPr>
        <p:txBody>
          <a:bodyPr/>
          <a:lstStyle/>
          <a:p>
            <a:endParaRPr lang="en-GB"/>
          </a:p>
        </p:txBody>
      </p:sp>
      <p:sp>
        <p:nvSpPr>
          <p:cNvPr id="51" name="Freeform 66">
            <a:extLst>
              <a:ext uri="{FF2B5EF4-FFF2-40B4-BE49-F238E27FC236}">
                <a16:creationId xmlns:a16="http://schemas.microsoft.com/office/drawing/2014/main" id="{1BA32BF4-F8E1-43AF-8C04-5B55DF56740A}"/>
              </a:ext>
            </a:extLst>
          </p:cNvPr>
          <p:cNvSpPr/>
          <p:nvPr/>
        </p:nvSpPr>
        <p:spPr>
          <a:xfrm>
            <a:off x="7432294" y="2663735"/>
            <a:ext cx="220832" cy="193228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F8DD22"/>
          </a:solidFill>
        </p:spPr>
        <p:txBody>
          <a:bodyPr/>
          <a:lstStyle/>
          <a:p>
            <a:endParaRPr lang="en-GB"/>
          </a:p>
        </p:txBody>
      </p:sp>
      <p:sp>
        <p:nvSpPr>
          <p:cNvPr id="57" name="Freeform 66">
            <a:extLst>
              <a:ext uri="{FF2B5EF4-FFF2-40B4-BE49-F238E27FC236}">
                <a16:creationId xmlns:a16="http://schemas.microsoft.com/office/drawing/2014/main" id="{DFD7CA30-583D-4D7E-BA43-C2F93D6A497C}"/>
              </a:ext>
            </a:extLst>
          </p:cNvPr>
          <p:cNvSpPr/>
          <p:nvPr/>
        </p:nvSpPr>
        <p:spPr>
          <a:xfrm>
            <a:off x="2827853" y="5950716"/>
            <a:ext cx="220832" cy="193228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F8DD22"/>
          </a:solidFill>
        </p:spPr>
        <p:txBody>
          <a:bodyPr/>
          <a:lstStyle/>
          <a:p>
            <a:pPr algn="r"/>
            <a:endParaRPr lang="en-GB"/>
          </a:p>
        </p:txBody>
      </p:sp>
      <p:pic>
        <p:nvPicPr>
          <p:cNvPr id="58" name="Picture 57" descr="A chess board with a chess piece&#10;&#10;Description automatically generated">
            <a:extLst>
              <a:ext uri="{FF2B5EF4-FFF2-40B4-BE49-F238E27FC236}">
                <a16:creationId xmlns:a16="http://schemas.microsoft.com/office/drawing/2014/main" id="{0A2A0B60-88C3-F287-A956-27642153219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 flipH="1">
            <a:off x="4544548" y="1943404"/>
            <a:ext cx="471519" cy="286303"/>
          </a:xfrm>
          <a:prstGeom prst="rect">
            <a:avLst/>
          </a:prstGeom>
        </p:spPr>
      </p:pic>
      <p:pic>
        <p:nvPicPr>
          <p:cNvPr id="59" name="Picture 58" descr="A blue board game with yellow and red circles&#10;&#10;Description automatically generated">
            <a:extLst>
              <a:ext uri="{FF2B5EF4-FFF2-40B4-BE49-F238E27FC236}">
                <a16:creationId xmlns:a16="http://schemas.microsoft.com/office/drawing/2014/main" id="{3D179158-382C-F68E-26D5-F4143C24314C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8"/>
              </a:ext>
            </a:extLst>
          </a:blip>
          <a:stretch>
            <a:fillRect/>
          </a:stretch>
        </p:blipFill>
        <p:spPr>
          <a:xfrm>
            <a:off x="5134240" y="1943404"/>
            <a:ext cx="511610" cy="314002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68D83BD7-B480-1AFB-47DA-F9F0F6584F90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0"/>
              </a:ext>
            </a:extLst>
          </a:blip>
          <a:stretch>
            <a:fillRect/>
          </a:stretch>
        </p:blipFill>
        <p:spPr>
          <a:xfrm>
            <a:off x="4635974" y="2317725"/>
            <a:ext cx="815321" cy="158605"/>
          </a:xfrm>
          <a:prstGeom prst="rect">
            <a:avLst/>
          </a:prstGeom>
        </p:spPr>
      </p:pic>
      <p:pic>
        <p:nvPicPr>
          <p:cNvPr id="62" name="Picture 61" descr="A paintbrush on a paint palette&#10;&#10;Description automatically generated">
            <a:extLst>
              <a:ext uri="{FF2B5EF4-FFF2-40B4-BE49-F238E27FC236}">
                <a16:creationId xmlns:a16="http://schemas.microsoft.com/office/drawing/2014/main" id="{31341294-C843-CEFA-93EF-B5906BF422F7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2"/>
              </a:ext>
            </a:extLst>
          </a:blip>
          <a:stretch>
            <a:fillRect/>
          </a:stretch>
        </p:blipFill>
        <p:spPr>
          <a:xfrm>
            <a:off x="7520580" y="6891368"/>
            <a:ext cx="556549" cy="342241"/>
          </a:xfrm>
          <a:prstGeom prst="rect">
            <a:avLst/>
          </a:prstGeom>
        </p:spPr>
      </p:pic>
      <p:sp>
        <p:nvSpPr>
          <p:cNvPr id="73" name="Freeform 63">
            <a:extLst>
              <a:ext uri="{FF2B5EF4-FFF2-40B4-BE49-F238E27FC236}">
                <a16:creationId xmlns:a16="http://schemas.microsoft.com/office/drawing/2014/main" id="{D5B71472-9CA3-2CC5-4524-08515857A5AE}"/>
              </a:ext>
            </a:extLst>
          </p:cNvPr>
          <p:cNvSpPr/>
          <p:nvPr/>
        </p:nvSpPr>
        <p:spPr>
          <a:xfrm>
            <a:off x="4328911" y="4188919"/>
            <a:ext cx="242972" cy="24297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67AB2C"/>
          </a:solidFill>
        </p:spPr>
        <p:txBody>
          <a:bodyPr/>
          <a:lstStyle/>
          <a:p>
            <a:endParaRPr lang="en-GB"/>
          </a:p>
        </p:txBody>
      </p:sp>
      <p:pic>
        <p:nvPicPr>
          <p:cNvPr id="83" name="Graphic 82">
            <a:extLst>
              <a:ext uri="{FF2B5EF4-FFF2-40B4-BE49-F238E27FC236}">
                <a16:creationId xmlns:a16="http://schemas.microsoft.com/office/drawing/2014/main" id="{33E68528-CAE3-FF37-8141-16F7ABF07C85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  <a:ext uri="{837473B0-CC2E-450A-ABE3-18F120FF3D39}">
                <a1611:picAttrSrcUrl xmlns:a1611="http://schemas.microsoft.com/office/drawing/2016/11/main" r:id="rId25"/>
              </a:ext>
            </a:extLst>
          </a:blip>
          <a:stretch>
            <a:fillRect/>
          </a:stretch>
        </p:blipFill>
        <p:spPr>
          <a:xfrm>
            <a:off x="3346312" y="3406703"/>
            <a:ext cx="433597" cy="412514"/>
          </a:xfrm>
          <a:prstGeom prst="rect">
            <a:avLst/>
          </a:prstGeom>
        </p:spPr>
      </p:pic>
      <p:pic>
        <p:nvPicPr>
          <p:cNvPr id="20" name="Picture 19" descr="A person cutting vegetables on a cutting board&#10;&#10;Description automatically generated">
            <a:extLst>
              <a:ext uri="{FF2B5EF4-FFF2-40B4-BE49-F238E27FC236}">
                <a16:creationId xmlns:a16="http://schemas.microsoft.com/office/drawing/2014/main" id="{6DC47D86-0ABA-0040-B8C2-07AC8929F792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7"/>
              </a:ext>
            </a:extLst>
          </a:blip>
          <a:stretch>
            <a:fillRect/>
          </a:stretch>
        </p:blipFill>
        <p:spPr>
          <a:xfrm>
            <a:off x="6269052" y="3394002"/>
            <a:ext cx="746514" cy="489046"/>
          </a:xfrm>
          <a:prstGeom prst="rect">
            <a:avLst/>
          </a:prstGeom>
        </p:spPr>
      </p:pic>
      <p:pic>
        <p:nvPicPr>
          <p:cNvPr id="61" name="Picture 60" descr="A logo for a mental health company&#10;&#10;Description automatically generated">
            <a:extLst>
              <a:ext uri="{FF2B5EF4-FFF2-40B4-BE49-F238E27FC236}">
                <a16:creationId xmlns:a16="http://schemas.microsoft.com/office/drawing/2014/main" id="{39615B1B-F5CC-9759-40F8-E83A4F8A52EA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9"/>
              </a:ext>
            </a:extLst>
          </a:blip>
          <a:stretch>
            <a:fillRect/>
          </a:stretch>
        </p:blipFill>
        <p:spPr>
          <a:xfrm>
            <a:off x="6363302" y="4879878"/>
            <a:ext cx="489046" cy="489046"/>
          </a:xfrm>
          <a:prstGeom prst="rect">
            <a:avLst/>
          </a:prstGeom>
        </p:spPr>
      </p:pic>
      <p:sp>
        <p:nvSpPr>
          <p:cNvPr id="85" name="Freeform 66">
            <a:extLst>
              <a:ext uri="{FF2B5EF4-FFF2-40B4-BE49-F238E27FC236}">
                <a16:creationId xmlns:a16="http://schemas.microsoft.com/office/drawing/2014/main" id="{BE1C3DFB-B61B-9C92-2BF2-C1C5019C41E3}"/>
              </a:ext>
            </a:extLst>
          </p:cNvPr>
          <p:cNvSpPr/>
          <p:nvPr/>
        </p:nvSpPr>
        <p:spPr>
          <a:xfrm>
            <a:off x="5901399" y="4140603"/>
            <a:ext cx="220832" cy="193228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F8DD22"/>
          </a:solidFill>
        </p:spPr>
        <p:txBody>
          <a:bodyPr/>
          <a:lstStyle/>
          <a:p>
            <a:endParaRPr lang="en-GB"/>
          </a:p>
        </p:txBody>
      </p:sp>
      <p:sp>
        <p:nvSpPr>
          <p:cNvPr id="86" name="Freeform 66">
            <a:extLst>
              <a:ext uri="{FF2B5EF4-FFF2-40B4-BE49-F238E27FC236}">
                <a16:creationId xmlns:a16="http://schemas.microsoft.com/office/drawing/2014/main" id="{7EBFC7BD-87AD-B342-4220-2FE48DCB8B59}"/>
              </a:ext>
            </a:extLst>
          </p:cNvPr>
          <p:cNvSpPr/>
          <p:nvPr/>
        </p:nvSpPr>
        <p:spPr>
          <a:xfrm>
            <a:off x="8996722" y="5999453"/>
            <a:ext cx="220832" cy="193228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F8DD22"/>
          </a:solidFill>
        </p:spPr>
        <p:txBody>
          <a:bodyPr/>
          <a:lstStyle/>
          <a:p>
            <a:endParaRPr lang="en-GB"/>
          </a:p>
        </p:txBody>
      </p:sp>
      <p:sp>
        <p:nvSpPr>
          <p:cNvPr id="87" name="Freeform 66">
            <a:extLst>
              <a:ext uri="{FF2B5EF4-FFF2-40B4-BE49-F238E27FC236}">
                <a16:creationId xmlns:a16="http://schemas.microsoft.com/office/drawing/2014/main" id="{9C6B00F0-B50C-8C5D-1C3F-B2FA0E6E3F6B}"/>
              </a:ext>
            </a:extLst>
          </p:cNvPr>
          <p:cNvSpPr/>
          <p:nvPr/>
        </p:nvSpPr>
        <p:spPr>
          <a:xfrm>
            <a:off x="7441672" y="4154840"/>
            <a:ext cx="220832" cy="193228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F8DD22"/>
          </a:solidFill>
        </p:spPr>
        <p:txBody>
          <a:bodyPr/>
          <a:lstStyle/>
          <a:p>
            <a:endParaRPr lang="en-GB"/>
          </a:p>
        </p:txBody>
      </p:sp>
      <p:sp>
        <p:nvSpPr>
          <p:cNvPr id="13" name="Freeform 66">
            <a:extLst>
              <a:ext uri="{FF2B5EF4-FFF2-40B4-BE49-F238E27FC236}">
                <a16:creationId xmlns:a16="http://schemas.microsoft.com/office/drawing/2014/main" id="{BEFD9539-550F-0438-3465-637F3D3F11DF}"/>
              </a:ext>
            </a:extLst>
          </p:cNvPr>
          <p:cNvSpPr/>
          <p:nvPr/>
        </p:nvSpPr>
        <p:spPr>
          <a:xfrm>
            <a:off x="4347470" y="5821094"/>
            <a:ext cx="220832" cy="193228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F8DD22"/>
          </a:solidFill>
        </p:spPr>
        <p:txBody>
          <a:bodyPr/>
          <a:lstStyle/>
          <a:p>
            <a:endParaRPr lang="en-GB"/>
          </a:p>
        </p:txBody>
      </p:sp>
      <p:pic>
        <p:nvPicPr>
          <p:cNvPr id="3074" name="Picture 2" descr="How to Fund Your Independent Film ...">
            <a:extLst>
              <a:ext uri="{FF2B5EF4-FFF2-40B4-BE49-F238E27FC236}">
                <a16:creationId xmlns:a16="http://schemas.microsoft.com/office/drawing/2014/main" id="{FB32CC17-0577-D455-9585-D23F7319D5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723" y="6569300"/>
            <a:ext cx="967962" cy="644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A group of people putting their fists together&#10;&#10;Description automatically generated">
            <a:extLst>
              <a:ext uri="{FF2B5EF4-FFF2-40B4-BE49-F238E27FC236}">
                <a16:creationId xmlns:a16="http://schemas.microsoft.com/office/drawing/2014/main" id="{073AA9BA-3B6D-D2D4-FAFB-93E3A35CF4F7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2"/>
              </a:ext>
            </a:extLst>
          </a:blip>
          <a:stretch>
            <a:fillRect/>
          </a:stretch>
        </p:blipFill>
        <p:spPr>
          <a:xfrm>
            <a:off x="4842669" y="5045440"/>
            <a:ext cx="489047" cy="323484"/>
          </a:xfrm>
          <a:prstGeom prst="rect">
            <a:avLst/>
          </a:prstGeom>
        </p:spPr>
      </p:pic>
      <p:pic>
        <p:nvPicPr>
          <p:cNvPr id="30" name="Picture 4" descr="5 skills for your support worker CV - Social Personnel">
            <a:extLst>
              <a:ext uri="{FF2B5EF4-FFF2-40B4-BE49-F238E27FC236}">
                <a16:creationId xmlns:a16="http://schemas.microsoft.com/office/drawing/2014/main" id="{CBC4CA06-E8A8-E78F-CB0C-E760EC0BF8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7158" y="6839903"/>
            <a:ext cx="548091" cy="365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 descr="A brain with weights on it&#10;&#10;Description automatically generated">
            <a:extLst>
              <a:ext uri="{FF2B5EF4-FFF2-40B4-BE49-F238E27FC236}">
                <a16:creationId xmlns:a16="http://schemas.microsoft.com/office/drawing/2014/main" id="{DA624557-33D5-B49C-5138-ED41B59F4DB6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5"/>
              </a:ext>
            </a:extLst>
          </a:blip>
          <a:stretch>
            <a:fillRect/>
          </a:stretch>
        </p:blipFill>
        <p:spPr>
          <a:xfrm>
            <a:off x="3153693" y="5055607"/>
            <a:ext cx="703829" cy="342237"/>
          </a:xfrm>
          <a:prstGeom prst="rect">
            <a:avLst/>
          </a:prstGeom>
        </p:spPr>
      </p:pic>
      <p:sp>
        <p:nvSpPr>
          <p:cNvPr id="33" name="Freeform 66">
            <a:extLst>
              <a:ext uri="{FF2B5EF4-FFF2-40B4-BE49-F238E27FC236}">
                <a16:creationId xmlns:a16="http://schemas.microsoft.com/office/drawing/2014/main" id="{73494C0F-3228-A17D-C10E-D1CA5EB4246E}"/>
              </a:ext>
            </a:extLst>
          </p:cNvPr>
          <p:cNvSpPr/>
          <p:nvPr/>
        </p:nvSpPr>
        <p:spPr>
          <a:xfrm>
            <a:off x="4339981" y="2674972"/>
            <a:ext cx="220832" cy="193228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F8DD22"/>
          </a:solidFill>
        </p:spPr>
        <p:txBody>
          <a:bodyPr/>
          <a:lstStyle/>
          <a:p>
            <a:endParaRPr lang="en-GB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90033039-C833-44C4-3DD6-7E8C8433AC4C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2517" y="186070"/>
            <a:ext cx="1148311" cy="365119"/>
          </a:xfrm>
          <a:prstGeom prst="rect">
            <a:avLst/>
          </a:prstGeom>
        </p:spPr>
      </p:pic>
      <p:pic>
        <p:nvPicPr>
          <p:cNvPr id="12" name="Picture 2" descr="GC_Landscape_RGB">
            <a:extLst>
              <a:ext uri="{FF2B5EF4-FFF2-40B4-BE49-F238E27FC236}">
                <a16:creationId xmlns:a16="http://schemas.microsoft.com/office/drawing/2014/main" id="{5004B848-F70A-C33D-A0B0-D0E3722A8B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495" y="186641"/>
            <a:ext cx="847613" cy="36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A calculator and coins on a table&#10;&#10;Description automatically generated">
            <a:extLst>
              <a:ext uri="{FF2B5EF4-FFF2-40B4-BE49-F238E27FC236}">
                <a16:creationId xmlns:a16="http://schemas.microsoft.com/office/drawing/2014/main" id="{57A25479-44F7-3561-2958-C2D33FF62088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9"/>
              </a:ext>
            </a:extLst>
          </a:blip>
          <a:stretch>
            <a:fillRect/>
          </a:stretch>
        </p:blipFill>
        <p:spPr>
          <a:xfrm>
            <a:off x="7817445" y="1890086"/>
            <a:ext cx="723551" cy="526924"/>
          </a:xfrm>
          <a:prstGeom prst="rect">
            <a:avLst/>
          </a:prstGeom>
        </p:spPr>
      </p:pic>
      <p:pic>
        <p:nvPicPr>
          <p:cNvPr id="32" name="Picture 31" descr="Chairs in a cinema">
            <a:extLst>
              <a:ext uri="{FF2B5EF4-FFF2-40B4-BE49-F238E27FC236}">
                <a16:creationId xmlns:a16="http://schemas.microsoft.com/office/drawing/2014/main" id="{39398FE9-E93C-D610-3BF8-280EC2149B8A}"/>
              </a:ext>
            </a:extLst>
          </p:cNvPr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478" y="6601939"/>
            <a:ext cx="703829" cy="438638"/>
          </a:xfrm>
          <a:prstGeom prst="rect">
            <a:avLst/>
          </a:prstGeom>
        </p:spPr>
      </p:pic>
      <p:pic>
        <p:nvPicPr>
          <p:cNvPr id="10" name="Picture 9" descr="Colorful ukuleles on display">
            <a:extLst>
              <a:ext uri="{FF2B5EF4-FFF2-40B4-BE49-F238E27FC236}">
                <a16:creationId xmlns:a16="http://schemas.microsoft.com/office/drawing/2014/main" id="{FA3711D6-0C30-97D2-481D-C374008C454F}"/>
              </a:ext>
            </a:extLst>
          </p:cNvPr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269" y="6726467"/>
            <a:ext cx="681404" cy="451164"/>
          </a:xfrm>
          <a:prstGeom prst="rect">
            <a:avLst/>
          </a:prstGeom>
        </p:spPr>
      </p:pic>
      <p:pic>
        <p:nvPicPr>
          <p:cNvPr id="24" name="Picture 23" descr="Fruits on counter top">
            <a:extLst>
              <a:ext uri="{FF2B5EF4-FFF2-40B4-BE49-F238E27FC236}">
                <a16:creationId xmlns:a16="http://schemas.microsoft.com/office/drawing/2014/main" id="{2FD7E6EF-4334-E05D-B1E9-F08AA02443F5}"/>
              </a:ext>
            </a:extLst>
          </p:cNvPr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323" y="3302147"/>
            <a:ext cx="727303" cy="484620"/>
          </a:xfrm>
          <a:prstGeom prst="rect">
            <a:avLst/>
          </a:prstGeom>
        </p:spPr>
      </p:pic>
      <p:pic>
        <p:nvPicPr>
          <p:cNvPr id="23" name="Picture 22" descr="Two fists together">
            <a:extLst>
              <a:ext uri="{FF2B5EF4-FFF2-40B4-BE49-F238E27FC236}">
                <a16:creationId xmlns:a16="http://schemas.microsoft.com/office/drawing/2014/main" id="{06FE0D34-05E9-1BDA-1381-0F1B37FDCD1E}"/>
              </a:ext>
            </a:extLst>
          </p:cNvPr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4203" y="3634161"/>
            <a:ext cx="586782" cy="391188"/>
          </a:xfrm>
          <a:prstGeom prst="rect">
            <a:avLst/>
          </a:prstGeom>
        </p:spPr>
      </p:pic>
      <p:sp>
        <p:nvSpPr>
          <p:cNvPr id="25" name="Freeform 66">
            <a:extLst>
              <a:ext uri="{FF2B5EF4-FFF2-40B4-BE49-F238E27FC236}">
                <a16:creationId xmlns:a16="http://schemas.microsoft.com/office/drawing/2014/main" id="{2F9E0AE3-83BD-4F4D-C74C-E66B103A5386}"/>
              </a:ext>
            </a:extLst>
          </p:cNvPr>
          <p:cNvSpPr/>
          <p:nvPr/>
        </p:nvSpPr>
        <p:spPr>
          <a:xfrm>
            <a:off x="8974598" y="2699405"/>
            <a:ext cx="220832" cy="193228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F8DD22"/>
          </a:solidFill>
        </p:spPr>
        <p:txBody>
          <a:bodyPr/>
          <a:lstStyle/>
          <a:p>
            <a:endParaRPr lang="en-GB"/>
          </a:p>
        </p:txBody>
      </p:sp>
      <p:grpSp>
        <p:nvGrpSpPr>
          <p:cNvPr id="34" name="Group 46">
            <a:extLst>
              <a:ext uri="{FF2B5EF4-FFF2-40B4-BE49-F238E27FC236}">
                <a16:creationId xmlns:a16="http://schemas.microsoft.com/office/drawing/2014/main" id="{2A08A3E5-FCE2-A905-D4EF-7EE7089E1097}"/>
              </a:ext>
            </a:extLst>
          </p:cNvPr>
          <p:cNvGrpSpPr/>
          <p:nvPr/>
        </p:nvGrpSpPr>
        <p:grpSpPr>
          <a:xfrm rot="2700000">
            <a:off x="5842459" y="2672328"/>
            <a:ext cx="293842" cy="293842"/>
            <a:chOff x="0" y="0"/>
            <a:chExt cx="812800" cy="812800"/>
          </a:xfrm>
        </p:grpSpPr>
        <p:sp>
          <p:nvSpPr>
            <p:cNvPr id="35" name="Freeform 47">
              <a:extLst>
                <a:ext uri="{FF2B5EF4-FFF2-40B4-BE49-F238E27FC236}">
                  <a16:creationId xmlns:a16="http://schemas.microsoft.com/office/drawing/2014/main" id="{1B74A0A1-1E8E-BA31-2196-13649575CEFC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6" name="TextBox 48">
              <a:extLst>
                <a:ext uri="{FF2B5EF4-FFF2-40B4-BE49-F238E27FC236}">
                  <a16:creationId xmlns:a16="http://schemas.microsoft.com/office/drawing/2014/main" id="{6D31728B-01CE-4599-2D42-890EB6C258F6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259788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4876185"/>
              </p:ext>
            </p:extLst>
          </p:nvPr>
        </p:nvGraphicFramePr>
        <p:xfrm>
          <a:off x="2712652" y="621746"/>
          <a:ext cx="7788690" cy="6887602"/>
        </p:xfrm>
        <a:graphic>
          <a:graphicData uri="http://schemas.openxmlformats.org/drawingml/2006/table">
            <a:tbl>
              <a:tblPr/>
              <a:tblGrid>
                <a:gridCol w="1443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24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77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77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677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87976"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DM Sans Bold"/>
                        </a:rPr>
                        <a:t>Mon 17th</a:t>
                      </a:r>
                      <a:endParaRPr lang="en-US" sz="135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DM Sans Bold"/>
                        </a:rPr>
                        <a:t>Tues 18th</a:t>
                      </a:r>
                      <a:endParaRPr lang="en-US" sz="1350" b="0" i="1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DM Sans Bold"/>
                        </a:rPr>
                        <a:t>Wed 19th</a:t>
                      </a:r>
                      <a:endParaRPr lang="en-US" sz="135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DM Sans Bold"/>
                        </a:rPr>
                        <a:t>Thurs 20th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DM Sans Bold"/>
                        </a:rPr>
                        <a:t>Fri 21st</a:t>
                      </a:r>
                      <a:endParaRPr lang="en-US" sz="135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1641">
                <a:tc>
                  <a:txBody>
                    <a:bodyPr/>
                    <a:lstStyle/>
                    <a:p>
                      <a:pPr marL="0" marR="0" lvl="0" indent="0" algn="r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DM Sans"/>
                        </a:rPr>
                        <a:t>Breakfast - Goal Setting</a:t>
                      </a:r>
                    </a:p>
                    <a:p>
                      <a:pPr marL="0" marR="0" lvl="0" indent="0" algn="r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DM Sans"/>
                        </a:rPr>
                        <a:t>9:30-11am </a:t>
                      </a:r>
                    </a:p>
                    <a:p>
                      <a:pPr marL="0" marR="0" lvl="0" indent="0" algn="ctr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sz="105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marL="0" marR="0" lvl="0" indent="0" algn="ctr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sz="105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/>
                        </a:rPr>
                        <a:t>    Problem Solving- Brain Teasers cr</a:t>
                      </a:r>
                      <a:r>
                        <a:rPr lang="en-US" sz="9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osswords/ Sudoku/wordsearch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DM Sans"/>
                        </a:rPr>
                        <a:t>  9.30-11am</a:t>
                      </a: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DM Sans"/>
                        </a:rPr>
                        <a:t>Breakfast Club-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DM Sans"/>
                        </a:rPr>
                        <a:t>Tech Safe</a:t>
                      </a:r>
                      <a:endParaRPr lang="en-US" sz="1100" dirty="0"/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DM Sans"/>
                        </a:rPr>
                        <a:t>9.30-10.30am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0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DM Sans"/>
                        </a:rPr>
                        <a:t>Stand Guide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DM Sans"/>
                        </a:rPr>
                        <a:t>10am-12pm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0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DM Sans"/>
                        </a:rPr>
                        <a:t>Breakfast Club– Accommodation Support 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latin typeface="DM Sans"/>
                        </a:rPr>
                        <a:t>9.30-11am</a:t>
                      </a:r>
                    </a:p>
                    <a:p>
                      <a:pPr marL="0" marR="0" lvl="0" indent="0" algn="ctr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sz="100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0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36124"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05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Community clean up walk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11-1pm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470"/>
                        </a:lnSpc>
                      </a:pPr>
                      <a:endParaRPr lang="en-US" sz="105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82" dirty="0">
                          <a:solidFill>
                            <a:srgbClr val="000000"/>
                          </a:solidFill>
                          <a:latin typeface="DM Sans"/>
                        </a:rPr>
                        <a:t>Building relationships: Bingo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82" dirty="0">
                          <a:solidFill>
                            <a:srgbClr val="000000"/>
                          </a:solidFill>
                          <a:latin typeface="DM Sans"/>
                        </a:rPr>
                        <a:t>11am-1pm</a:t>
                      </a: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DM Sans"/>
                        </a:rPr>
                        <a:t>Music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DM Sans"/>
                        </a:rPr>
                        <a:t> Memories</a:t>
                      </a:r>
                      <a:endParaRPr lang="en-US" sz="1050" dirty="0"/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DM Sans"/>
                        </a:rPr>
                        <a:t>10.30-12pm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Wellbeing walk – noticing our surroundings and being present in the moment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2pm-4pm</a:t>
                      </a:r>
                    </a:p>
                    <a:p>
                      <a:pPr algn="r">
                        <a:lnSpc>
                          <a:spcPts val="1515"/>
                        </a:lnSpc>
                      </a:pPr>
                      <a:endParaRPr lang="en-US" sz="1082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15"/>
                        </a:lnSpc>
                        <a:defRPr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 accredited course: Understanding diversity in society</a:t>
                      </a:r>
                    </a:p>
                    <a:p>
                      <a:pPr algn="l">
                        <a:lnSpc>
                          <a:spcPts val="1515"/>
                        </a:lnSpc>
                        <a:defRPr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10.30-12pm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082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61963"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 1-1 Support worker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Check-in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+mj-lt"/>
                        </a:rPr>
                        <a:t>12-1pm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515"/>
                        </a:lnSpc>
                        <a:buNone/>
                      </a:pPr>
                      <a:endParaRPr lang="en-US" sz="12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 support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11am-1pm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dirty="0"/>
                    </a:p>
                    <a:p>
                      <a:pPr lvl="0" algn="ctr">
                        <a:lnSpc>
                          <a:spcPts val="1515"/>
                        </a:lnSpc>
                        <a:buNone/>
                      </a:pPr>
                      <a:endParaRPr lang="en-US" sz="12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  <a:p>
                      <a:pPr lvl="0" algn="ctr">
                        <a:lnSpc>
                          <a:spcPts val="1515"/>
                        </a:lnSpc>
                        <a:buNone/>
                      </a:pPr>
                      <a:endParaRPr lang="en-US" sz="12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+mj-lt"/>
                        </a:rPr>
                        <a:t>Men's Only  </a:t>
                      </a:r>
                    </a:p>
                    <a:p>
                      <a:pPr marL="0" marR="0" lvl="0" indent="0" algn="ctr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+mj-lt"/>
                        </a:rPr>
                        <a:t>Health &amp; Wellbeing</a:t>
                      </a:r>
                      <a:endParaRPr lang="en-US" sz="1200" dirty="0">
                        <a:latin typeface="+mj-lt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+mj-lt"/>
                        </a:rPr>
                        <a:t>12-1pm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+mj-lt"/>
                        </a:rPr>
                        <a:t>Future Focus: Climbing life’s mountain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+mj-lt"/>
                        </a:rPr>
                        <a:t>12-1pm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+mj-lt"/>
                        </a:rPr>
                        <a:t>Teamwork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+mj-lt"/>
                        </a:rPr>
                        <a:t>Hub Quiz 12-1pm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9610"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200" b="1"/>
                        <a:t>Hub closed 1-2pm </a:t>
                      </a: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200" b="1" dirty="0"/>
                        <a:t>Hub closed 1-2pm </a:t>
                      </a: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92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/>
                        <a:t>Hub closed 1-2pm </a:t>
                      </a: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92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/>
                        <a:t>Hub closed 1-2pm</a:t>
                      </a: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92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/>
                        <a:t>Hub closed 1-2pm </a:t>
                      </a: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4614835"/>
                  </a:ext>
                </a:extLst>
              </a:tr>
              <a:tr h="1338240"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Visual arts session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2pm-4pm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DM Sans"/>
                        </a:rPr>
                        <a:t>  </a:t>
                      </a:r>
                      <a:endParaRPr lang="en-US" sz="1082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DM Sans"/>
                        </a:rPr>
                        <a:t>Gym session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DM Sans"/>
                        </a:rPr>
                        <a:t>2pm-4pm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endParaRPr lang="en-US" sz="10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Say it in a song! Music session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2pm-4pm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lvl="0" algn="ctr">
                        <a:lnSpc>
                          <a:spcPts val="1515"/>
                        </a:lnSpc>
                        <a:buNone/>
                      </a:pPr>
                      <a:endParaRPr lang="en-US" sz="800" b="0" i="0" u="none" strike="noStrike" noProof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b="1" dirty="0">
                          <a:solidFill>
                            <a:srgbClr val="000000"/>
                          </a:solidFill>
                          <a:latin typeface="DM Sans"/>
                        </a:rPr>
                        <a:t>WOMENS ONLY </a:t>
                      </a:r>
                      <a:r>
                        <a:rPr lang="en-US" sz="1050" b="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Crafts: </a:t>
                      </a:r>
                      <a:r>
                        <a:rPr lang="en-US" sz="1050" dirty="0">
                          <a:solidFill>
                            <a:srgbClr val="000000"/>
                          </a:solidFill>
                          <a:latin typeface="DM Sans"/>
                        </a:rPr>
                        <a:t>Baking 2-3pm</a:t>
                      </a:r>
                      <a:endParaRPr lang="en-US" sz="1082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lvl="0" algn="ctr">
                        <a:lnSpc>
                          <a:spcPts val="1515"/>
                        </a:lnSpc>
                        <a:buNone/>
                      </a:pPr>
                      <a:r>
                        <a:rPr lang="en-US" sz="1082" dirty="0">
                          <a:solidFill>
                            <a:srgbClr val="000000"/>
                          </a:solidFill>
                          <a:latin typeface="DM Sans"/>
                        </a:rPr>
                        <a:t>Meditation </a:t>
                      </a:r>
                      <a:r>
                        <a:rPr lang="en-US" sz="1050" dirty="0">
                          <a:solidFill>
                            <a:srgbClr val="000000"/>
                          </a:solidFill>
                          <a:latin typeface="DM Sans"/>
                        </a:rPr>
                        <a:t>3-4pm</a:t>
                      </a: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DM Sans"/>
                        </a:rPr>
                        <a:t>Enrolment Clinic</a:t>
                      </a:r>
                      <a:endParaRPr lang="en-US" sz="1100" dirty="0"/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DM Sans"/>
                        </a:rPr>
                        <a:t>2-4pm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3" name="Group 3"/>
          <p:cNvGrpSpPr/>
          <p:nvPr/>
        </p:nvGrpSpPr>
        <p:grpSpPr>
          <a:xfrm>
            <a:off x="166131" y="1516841"/>
            <a:ext cx="2392394" cy="4986666"/>
            <a:chOff x="5070" y="-203999"/>
            <a:chExt cx="871500" cy="1669301"/>
          </a:xfrm>
        </p:grpSpPr>
        <p:sp>
          <p:nvSpPr>
            <p:cNvPr id="4" name="Freeform 4"/>
            <p:cNvSpPr/>
            <p:nvPr/>
          </p:nvSpPr>
          <p:spPr>
            <a:xfrm>
              <a:off x="5070" y="-203999"/>
              <a:ext cx="868775" cy="1669301"/>
            </a:xfrm>
            <a:custGeom>
              <a:avLst/>
              <a:gdLst/>
              <a:ahLst/>
              <a:cxnLst/>
              <a:rect l="l" t="t" r="r" b="b"/>
              <a:pathLst>
                <a:path w="868775" h="1669301">
                  <a:moveTo>
                    <a:pt x="0" y="0"/>
                  </a:moveTo>
                  <a:lnTo>
                    <a:pt x="868775" y="0"/>
                  </a:lnTo>
                  <a:lnTo>
                    <a:pt x="868775" y="1669301"/>
                  </a:lnTo>
                  <a:lnTo>
                    <a:pt x="0" y="1669301"/>
                  </a:lnTo>
                  <a:close/>
                </a:path>
              </a:pathLst>
            </a:custGeom>
            <a:solidFill>
              <a:srgbClr val="34586E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795" y="-63908"/>
              <a:ext cx="868775" cy="13735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r>
                <a:rPr lang="en-GB" sz="1600" b="1" dirty="0">
                  <a:solidFill>
                    <a:schemeClr val="bg1"/>
                  </a:solidFill>
                  <a:latin typeface="+mj-lt"/>
                </a:rPr>
                <a:t>Address: Second Floor, Tannery Court, Tanners Lane, Warrington </a:t>
              </a:r>
            </a:p>
            <a:p>
              <a:pPr algn="ctr">
                <a:lnSpc>
                  <a:spcPts val="2379"/>
                </a:lnSpc>
              </a:pPr>
              <a:r>
                <a:rPr lang="en-GB" sz="1600" b="1" dirty="0">
                  <a:solidFill>
                    <a:schemeClr val="bg1"/>
                  </a:solidFill>
                  <a:latin typeface="+mj-lt"/>
                </a:rPr>
                <a:t>WA2 7NA</a:t>
              </a:r>
              <a:endParaRPr lang="en-GB" sz="1600" b="1" dirty="0">
                <a:solidFill>
                  <a:schemeClr val="bg1"/>
                </a:solidFill>
                <a:latin typeface="+mj-lt"/>
                <a:ea typeface="Calibri"/>
                <a:cs typeface="Calibri"/>
              </a:endParaRPr>
            </a:p>
            <a:p>
              <a:pPr algn="ctr" rtl="0"/>
              <a:r>
                <a:rPr lang="en-US" sz="1600" b="1" dirty="0">
                  <a:solidFill>
                    <a:srgbClr val="FFFFFF"/>
                  </a:solidFill>
                  <a:latin typeface="+mj-lt"/>
                </a:rPr>
                <a:t>Tel: </a:t>
              </a:r>
              <a:r>
                <a:rPr lang="en-GB" sz="1600" b="1" dirty="0">
                  <a:solidFill>
                    <a:schemeClr val="bg1"/>
                  </a:solidFill>
                  <a:effectLst/>
                  <a:latin typeface="+mj-lt"/>
                </a:rPr>
                <a:t>07586115855</a:t>
              </a:r>
              <a:endParaRPr lang="en-GB" sz="1600" b="1" dirty="0">
                <a:solidFill>
                  <a:schemeClr val="bg1"/>
                </a:solidFill>
                <a:effectLst/>
                <a:latin typeface="+mj-lt"/>
                <a:ea typeface="Calibri"/>
                <a:cs typeface="Calibri"/>
              </a:endParaRPr>
            </a:p>
            <a:p>
              <a:pPr algn="ctr" rtl="0"/>
              <a:endParaRPr lang="en-GB" sz="1600" b="1" dirty="0">
                <a:solidFill>
                  <a:schemeClr val="bg1"/>
                </a:solidFill>
                <a:effectLst/>
                <a:latin typeface="+mj-lt"/>
              </a:endParaRPr>
            </a:p>
            <a:p>
              <a:pPr algn="ctr"/>
              <a:r>
                <a:rPr lang="en-GB" sz="1400" dirty="0">
                  <a:solidFill>
                    <a:schemeClr val="bg1"/>
                  </a:solidFill>
                  <a:latin typeface="+mj-lt"/>
                </a:rPr>
                <a:t>‘Job Club' - Support around anything employment.</a:t>
              </a:r>
              <a:r>
                <a:rPr lang="en-GB" sz="1400" dirty="0">
                  <a:solidFill>
                    <a:schemeClr val="bg1"/>
                  </a:solidFill>
                  <a:effectLst/>
                  <a:latin typeface="+mj-lt"/>
                </a:rPr>
                <a:t> </a:t>
              </a:r>
              <a:endParaRPr lang="en-GB" sz="1400" dirty="0">
                <a:solidFill>
                  <a:schemeClr val="bg1"/>
                </a:solidFill>
                <a:latin typeface="+mj-lt"/>
                <a:ea typeface="Calibri"/>
                <a:cs typeface="Calibri"/>
              </a:endParaRPr>
            </a:p>
            <a:p>
              <a:pPr algn="ctr"/>
              <a:endParaRPr lang="en-GB" sz="1400" dirty="0">
                <a:solidFill>
                  <a:schemeClr val="bg1"/>
                </a:solidFill>
                <a:latin typeface="+mj-lt"/>
              </a:endParaRPr>
            </a:p>
            <a:p>
              <a:pPr algn="ctr" rtl="0"/>
              <a:r>
                <a:rPr lang="en-GB" sz="1400" dirty="0">
                  <a:solidFill>
                    <a:schemeClr val="bg1"/>
                  </a:solidFill>
                  <a:latin typeface="+mj-lt"/>
                </a:rPr>
                <a:t>‘Visual Art session’ Explore different types of visual art, such as painting, printing, drama, etc.</a:t>
              </a:r>
              <a:endParaRPr lang="en-US" sz="1400" dirty="0">
                <a:solidFill>
                  <a:schemeClr val="bg1"/>
                </a:solidFill>
                <a:latin typeface="+mj-lt"/>
              </a:endParaRPr>
            </a:p>
            <a:p>
              <a:pPr algn="ctr" rtl="0"/>
              <a:endParaRPr lang="en-US" sz="1400" dirty="0">
                <a:solidFill>
                  <a:schemeClr val="bg1"/>
                </a:solidFill>
                <a:latin typeface="+mj-lt"/>
              </a:endParaRPr>
            </a:p>
            <a:p>
              <a:pPr algn="ctr" rtl="0"/>
              <a:r>
                <a:rPr lang="en-US" sz="1400" dirty="0">
                  <a:solidFill>
                    <a:schemeClr val="bg1"/>
                  </a:solidFill>
                  <a:latin typeface="+mj-lt"/>
                </a:rPr>
                <a:t>‘Access to services’- Get support with how and where to access specific services catered to your individual needs.</a:t>
              </a:r>
              <a:endParaRPr lang="en-US" sz="1699" dirty="0">
                <a:solidFill>
                  <a:srgbClr val="FFFFFF"/>
                </a:solidFill>
                <a:latin typeface="+mj-lt"/>
              </a:endParaRPr>
            </a:p>
          </p:txBody>
        </p:sp>
      </p:grpSp>
      <p:grpSp>
        <p:nvGrpSpPr>
          <p:cNvPr id="46" name="Group 46"/>
          <p:cNvGrpSpPr/>
          <p:nvPr/>
        </p:nvGrpSpPr>
        <p:grpSpPr>
          <a:xfrm rot="2700000">
            <a:off x="170282" y="1049731"/>
            <a:ext cx="293842" cy="293842"/>
            <a:chOff x="0" y="0"/>
            <a:chExt cx="812800" cy="812800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49" name="Group 49"/>
          <p:cNvGrpSpPr/>
          <p:nvPr/>
        </p:nvGrpSpPr>
        <p:grpSpPr>
          <a:xfrm>
            <a:off x="344097" y="6500857"/>
            <a:ext cx="2066012" cy="637214"/>
            <a:chOff x="183080" y="146428"/>
            <a:chExt cx="2754682" cy="849618"/>
          </a:xfrm>
        </p:grpSpPr>
        <p:sp>
          <p:nvSpPr>
            <p:cNvPr id="50" name="Freeform 50"/>
            <p:cNvSpPr/>
            <p:nvPr/>
          </p:nvSpPr>
          <p:spPr>
            <a:xfrm>
              <a:off x="689579" y="146428"/>
              <a:ext cx="1741685" cy="680233"/>
            </a:xfrm>
            <a:custGeom>
              <a:avLst/>
              <a:gdLst/>
              <a:ahLst/>
              <a:cxnLst/>
              <a:rect l="l" t="t" r="r" b="b"/>
              <a:pathLst>
                <a:path w="1741685" h="680233">
                  <a:moveTo>
                    <a:pt x="0" y="0"/>
                  </a:moveTo>
                  <a:lnTo>
                    <a:pt x="1741685" y="0"/>
                  </a:lnTo>
                  <a:lnTo>
                    <a:pt x="1741685" y="680233"/>
                  </a:lnTo>
                  <a:lnTo>
                    <a:pt x="0" y="680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974" b="-974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183080" y="842158"/>
              <a:ext cx="2754682" cy="153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77"/>
                </a:lnSpc>
              </a:pPr>
              <a:r>
                <a:rPr lang="en-US" sz="750">
                  <a:solidFill>
                    <a:srgbClr val="000000"/>
                  </a:solidFill>
                  <a:latin typeface="DM Sans"/>
                </a:rPr>
                <a:t>This </a:t>
              </a:r>
              <a:r>
                <a:rPr lang="en-US" sz="750" err="1">
                  <a:solidFill>
                    <a:srgbClr val="000000"/>
                  </a:solidFill>
                  <a:latin typeface="DM Sans"/>
                </a:rPr>
                <a:t>programme</a:t>
              </a:r>
              <a:r>
                <a:rPr lang="en-US" sz="750">
                  <a:solidFill>
                    <a:srgbClr val="000000"/>
                  </a:solidFill>
                  <a:latin typeface="DM Sans"/>
                </a:rPr>
                <a:t> is delivered by HMPPS CFO</a:t>
              </a:r>
            </a:p>
          </p:txBody>
        </p:sp>
      </p:grpSp>
      <p:grpSp>
        <p:nvGrpSpPr>
          <p:cNvPr id="65" name="Group 65"/>
          <p:cNvGrpSpPr/>
          <p:nvPr/>
        </p:nvGrpSpPr>
        <p:grpSpPr>
          <a:xfrm>
            <a:off x="206787" y="181493"/>
            <a:ext cx="220832" cy="193228"/>
            <a:chOff x="0" y="0"/>
            <a:chExt cx="812800" cy="711200"/>
          </a:xfrm>
        </p:grpSpPr>
        <p:sp>
          <p:nvSpPr>
            <p:cNvPr id="66" name="Freeform 66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TextBox 67"/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69" name="TextBox 69"/>
          <p:cNvSpPr txBox="1"/>
          <p:nvPr/>
        </p:nvSpPr>
        <p:spPr>
          <a:xfrm>
            <a:off x="2682767" y="89855"/>
            <a:ext cx="4738202" cy="5994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99"/>
              </a:lnSpc>
              <a:spcBef>
                <a:spcPct val="0"/>
              </a:spcBef>
            </a:pPr>
            <a:r>
              <a:rPr lang="en-US" sz="3600" u="sng" dirty="0">
                <a:solidFill>
                  <a:srgbClr val="000000"/>
                </a:solidFill>
                <a:latin typeface="DM Sans Bold"/>
              </a:rPr>
              <a:t>February</a:t>
            </a:r>
            <a:r>
              <a:rPr lang="en-US" sz="3499" u="sng" dirty="0">
                <a:solidFill>
                  <a:srgbClr val="000000"/>
                </a:solidFill>
                <a:latin typeface="DM Sans Bold"/>
              </a:rPr>
              <a:t> - WEEK 3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658981" y="127955"/>
            <a:ext cx="1826812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Self: Activities that work on the individual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658981" y="545468"/>
            <a:ext cx="1910578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Relationships: Activities that work with peers/families/friends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658981" y="960299"/>
            <a:ext cx="1826812" cy="517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Society: Activities contributing to the community outside of the CFO Activity Hub</a:t>
            </a:r>
          </a:p>
        </p:txBody>
      </p:sp>
      <p:grpSp>
        <p:nvGrpSpPr>
          <p:cNvPr id="113" name="Group 62">
            <a:extLst>
              <a:ext uri="{FF2B5EF4-FFF2-40B4-BE49-F238E27FC236}">
                <a16:creationId xmlns:a16="http://schemas.microsoft.com/office/drawing/2014/main" id="{75D1EB66-876B-492B-951D-98A55D90ED33}"/>
              </a:ext>
            </a:extLst>
          </p:cNvPr>
          <p:cNvGrpSpPr/>
          <p:nvPr/>
        </p:nvGrpSpPr>
        <p:grpSpPr>
          <a:xfrm>
            <a:off x="204043" y="584897"/>
            <a:ext cx="242972" cy="242972"/>
            <a:chOff x="0" y="0"/>
            <a:chExt cx="812800" cy="812800"/>
          </a:xfrm>
        </p:grpSpPr>
        <p:sp>
          <p:nvSpPr>
            <p:cNvPr id="114" name="Freeform 63">
              <a:extLst>
                <a:ext uri="{FF2B5EF4-FFF2-40B4-BE49-F238E27FC236}">
                  <a16:creationId xmlns:a16="http://schemas.microsoft.com/office/drawing/2014/main" id="{8332E2C6-8C75-8C97-1DB7-8370A77E8ED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15" name="TextBox 64">
              <a:extLst>
                <a:ext uri="{FF2B5EF4-FFF2-40B4-BE49-F238E27FC236}">
                  <a16:creationId xmlns:a16="http://schemas.microsoft.com/office/drawing/2014/main" id="{CD5C3C38-E428-B707-FD9C-EB430782F8DD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pic>
        <p:nvPicPr>
          <p:cNvPr id="130" name="Picture 129" descr="A pair of people's feet on a brick sidewalk&#10;&#10;Description automatically generated">
            <a:extLst>
              <a:ext uri="{FF2B5EF4-FFF2-40B4-BE49-F238E27FC236}">
                <a16:creationId xmlns:a16="http://schemas.microsoft.com/office/drawing/2014/main" id="{0F80AABD-69AC-F685-16A3-02848DFE7F5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058562" y="3565027"/>
            <a:ext cx="820005" cy="51113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35" name="Picture 134" descr="A group of colorful question marks&#10;&#10;Description automatically generated">
            <a:extLst>
              <a:ext uri="{FF2B5EF4-FFF2-40B4-BE49-F238E27FC236}">
                <a16:creationId xmlns:a16="http://schemas.microsoft.com/office/drawing/2014/main" id="{9D4FCBDD-4AAC-3AB5-3FC9-6838B0762F9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9390023" y="4776178"/>
            <a:ext cx="660593" cy="463793"/>
          </a:xfrm>
          <a:prstGeom prst="rect">
            <a:avLst/>
          </a:prstGeom>
        </p:spPr>
      </p:pic>
      <p:pic>
        <p:nvPicPr>
          <p:cNvPr id="151" name="Picture 150" descr="A person holding another person's hand&#10;&#10;Description automatically generated">
            <a:extLst>
              <a:ext uri="{FF2B5EF4-FFF2-40B4-BE49-F238E27FC236}">
                <a16:creationId xmlns:a16="http://schemas.microsoft.com/office/drawing/2014/main" id="{6A7989F7-4824-B6C0-0704-00FD1C51702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9417109" y="6775826"/>
            <a:ext cx="627648" cy="451896"/>
          </a:xfrm>
          <a:prstGeom prst="rect">
            <a:avLst/>
          </a:prstGeom>
        </p:spPr>
      </p:pic>
      <p:pic>
        <p:nvPicPr>
          <p:cNvPr id="153" name="Picture 152" descr="A person sitting on a rock with their hands raised&#10;&#10;Description automatically generated">
            <a:extLst>
              <a:ext uri="{FF2B5EF4-FFF2-40B4-BE49-F238E27FC236}">
                <a16:creationId xmlns:a16="http://schemas.microsoft.com/office/drawing/2014/main" id="{D411B654-A597-E208-C067-CA7FDF982AB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8262752" y="7021583"/>
            <a:ext cx="566350" cy="430594"/>
          </a:xfrm>
          <a:prstGeom prst="rect">
            <a:avLst/>
          </a:prstGeom>
        </p:spPr>
      </p:pic>
      <p:pic>
        <p:nvPicPr>
          <p:cNvPr id="15" name="Picture 14" descr="A blue circle with a heart and pulse line&#10;&#10;Description automatically generated">
            <a:extLst>
              <a:ext uri="{FF2B5EF4-FFF2-40B4-BE49-F238E27FC236}">
                <a16:creationId xmlns:a16="http://schemas.microsoft.com/office/drawing/2014/main" id="{160C080E-8EB5-F972-3B5C-98787F2825F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6325177" y="4907083"/>
            <a:ext cx="533915" cy="539683"/>
          </a:xfrm>
          <a:prstGeom prst="rect">
            <a:avLst/>
          </a:prstGeom>
        </p:spPr>
      </p:pic>
      <p:pic>
        <p:nvPicPr>
          <p:cNvPr id="22" name="Picture 21" descr="A calculator and coins on a table&#10;&#10;Description automatically generated">
            <a:extLst>
              <a:ext uri="{FF2B5EF4-FFF2-40B4-BE49-F238E27FC236}">
                <a16:creationId xmlns:a16="http://schemas.microsoft.com/office/drawing/2014/main" id="{898D03AD-9D1D-0EB6-3996-55937DB61B6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7817445" y="1890086"/>
            <a:ext cx="723551" cy="526924"/>
          </a:xfrm>
          <a:prstGeom prst="rect">
            <a:avLst/>
          </a:prstGeom>
        </p:spPr>
      </p:pic>
      <p:sp>
        <p:nvSpPr>
          <p:cNvPr id="11" name="Freeform 66">
            <a:extLst>
              <a:ext uri="{FF2B5EF4-FFF2-40B4-BE49-F238E27FC236}">
                <a16:creationId xmlns:a16="http://schemas.microsoft.com/office/drawing/2014/main" id="{488D90C9-986B-C20E-B15F-01AD48077C70}"/>
              </a:ext>
            </a:extLst>
          </p:cNvPr>
          <p:cNvSpPr/>
          <p:nvPr/>
        </p:nvSpPr>
        <p:spPr>
          <a:xfrm>
            <a:off x="4211590" y="1164532"/>
            <a:ext cx="220832" cy="193228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F8DD22"/>
          </a:solidFill>
        </p:spPr>
        <p:txBody>
          <a:bodyPr/>
          <a:lstStyle/>
          <a:p>
            <a:endParaRPr lang="en-GB"/>
          </a:p>
        </p:txBody>
      </p:sp>
      <p:sp>
        <p:nvSpPr>
          <p:cNvPr id="12" name="Freeform 66">
            <a:extLst>
              <a:ext uri="{FF2B5EF4-FFF2-40B4-BE49-F238E27FC236}">
                <a16:creationId xmlns:a16="http://schemas.microsoft.com/office/drawing/2014/main" id="{9FA2B33A-22A3-1AAF-FC61-5474B6B70F40}"/>
              </a:ext>
            </a:extLst>
          </p:cNvPr>
          <p:cNvSpPr/>
          <p:nvPr/>
        </p:nvSpPr>
        <p:spPr>
          <a:xfrm>
            <a:off x="7437103" y="1189500"/>
            <a:ext cx="220832" cy="193228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F8DD22"/>
          </a:solidFill>
        </p:spPr>
        <p:txBody>
          <a:bodyPr/>
          <a:lstStyle/>
          <a:p>
            <a:endParaRPr lang="en-GB"/>
          </a:p>
        </p:txBody>
      </p:sp>
      <p:grpSp>
        <p:nvGrpSpPr>
          <p:cNvPr id="13" name="Group 62">
            <a:extLst>
              <a:ext uri="{FF2B5EF4-FFF2-40B4-BE49-F238E27FC236}">
                <a16:creationId xmlns:a16="http://schemas.microsoft.com/office/drawing/2014/main" id="{D1BDE572-A818-A674-A6A2-A52DC09A08D5}"/>
              </a:ext>
            </a:extLst>
          </p:cNvPr>
          <p:cNvGrpSpPr/>
          <p:nvPr/>
        </p:nvGrpSpPr>
        <p:grpSpPr>
          <a:xfrm>
            <a:off x="5830330" y="1168899"/>
            <a:ext cx="242972" cy="242972"/>
            <a:chOff x="0" y="0"/>
            <a:chExt cx="812800" cy="812800"/>
          </a:xfrm>
        </p:grpSpPr>
        <p:sp>
          <p:nvSpPr>
            <p:cNvPr id="16" name="Freeform 63">
              <a:extLst>
                <a:ext uri="{FF2B5EF4-FFF2-40B4-BE49-F238E27FC236}">
                  <a16:creationId xmlns:a16="http://schemas.microsoft.com/office/drawing/2014/main" id="{85491F88-B811-1EBA-9BBB-FA11A32A9D1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TextBox 64">
              <a:extLst>
                <a:ext uri="{FF2B5EF4-FFF2-40B4-BE49-F238E27FC236}">
                  <a16:creationId xmlns:a16="http://schemas.microsoft.com/office/drawing/2014/main" id="{608F5C4D-7F81-25F9-9512-06EDDF892272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24" name="Freeform 66">
            <a:extLst>
              <a:ext uri="{FF2B5EF4-FFF2-40B4-BE49-F238E27FC236}">
                <a16:creationId xmlns:a16="http://schemas.microsoft.com/office/drawing/2014/main" id="{3D159699-F21E-565C-AB7E-13122F7484B5}"/>
              </a:ext>
            </a:extLst>
          </p:cNvPr>
          <p:cNvSpPr/>
          <p:nvPr/>
        </p:nvSpPr>
        <p:spPr>
          <a:xfrm>
            <a:off x="8974827" y="1254853"/>
            <a:ext cx="220832" cy="193228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F8DD22"/>
          </a:solidFill>
        </p:spPr>
        <p:txBody>
          <a:bodyPr/>
          <a:lstStyle/>
          <a:p>
            <a:endParaRPr lang="en-GB"/>
          </a:p>
        </p:txBody>
      </p:sp>
      <p:sp>
        <p:nvSpPr>
          <p:cNvPr id="36" name="Freeform 66">
            <a:extLst>
              <a:ext uri="{FF2B5EF4-FFF2-40B4-BE49-F238E27FC236}">
                <a16:creationId xmlns:a16="http://schemas.microsoft.com/office/drawing/2014/main" id="{6BA15F28-BE16-2C3A-06A8-680109FEBDD3}"/>
              </a:ext>
            </a:extLst>
          </p:cNvPr>
          <p:cNvSpPr/>
          <p:nvPr/>
        </p:nvSpPr>
        <p:spPr>
          <a:xfrm>
            <a:off x="2772932" y="4232113"/>
            <a:ext cx="220832" cy="193228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F8DD22"/>
          </a:solidFill>
        </p:spPr>
        <p:txBody>
          <a:bodyPr/>
          <a:lstStyle/>
          <a:p>
            <a:endParaRPr lang="en-GB"/>
          </a:p>
        </p:txBody>
      </p:sp>
      <p:sp>
        <p:nvSpPr>
          <p:cNvPr id="43" name="Freeform 66">
            <a:extLst>
              <a:ext uri="{FF2B5EF4-FFF2-40B4-BE49-F238E27FC236}">
                <a16:creationId xmlns:a16="http://schemas.microsoft.com/office/drawing/2014/main" id="{BCD32628-8D3F-252C-FB04-6E353CF9B497}"/>
              </a:ext>
            </a:extLst>
          </p:cNvPr>
          <p:cNvSpPr/>
          <p:nvPr/>
        </p:nvSpPr>
        <p:spPr>
          <a:xfrm>
            <a:off x="5829621" y="4221840"/>
            <a:ext cx="220832" cy="193228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F8DD22"/>
          </a:solidFill>
        </p:spPr>
        <p:txBody>
          <a:bodyPr/>
          <a:lstStyle/>
          <a:p>
            <a:endParaRPr lang="en-GB"/>
          </a:p>
        </p:txBody>
      </p:sp>
      <p:sp>
        <p:nvSpPr>
          <p:cNvPr id="55" name="Freeform 66">
            <a:extLst>
              <a:ext uri="{FF2B5EF4-FFF2-40B4-BE49-F238E27FC236}">
                <a16:creationId xmlns:a16="http://schemas.microsoft.com/office/drawing/2014/main" id="{CC3D4F27-E6EB-2BA6-E229-4278E5F22292}"/>
              </a:ext>
            </a:extLst>
          </p:cNvPr>
          <p:cNvSpPr/>
          <p:nvPr/>
        </p:nvSpPr>
        <p:spPr>
          <a:xfrm>
            <a:off x="8967886" y="6166937"/>
            <a:ext cx="220832" cy="193228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F8DD22"/>
          </a:solidFill>
        </p:spPr>
        <p:txBody>
          <a:bodyPr/>
          <a:lstStyle/>
          <a:p>
            <a:endParaRPr lang="en-GB"/>
          </a:p>
        </p:txBody>
      </p:sp>
      <p:sp>
        <p:nvSpPr>
          <p:cNvPr id="62" name="TextBox 64">
            <a:extLst>
              <a:ext uri="{FF2B5EF4-FFF2-40B4-BE49-F238E27FC236}">
                <a16:creationId xmlns:a16="http://schemas.microsoft.com/office/drawing/2014/main" id="{536B4353-D7D2-F762-F397-B26EB3F7C282}"/>
              </a:ext>
            </a:extLst>
          </p:cNvPr>
          <p:cNvSpPr txBox="1"/>
          <p:nvPr/>
        </p:nvSpPr>
        <p:spPr>
          <a:xfrm>
            <a:off x="9033512" y="3907632"/>
            <a:ext cx="197415" cy="205957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379"/>
              </a:lnSpc>
            </a:pPr>
            <a:endParaRPr/>
          </a:p>
        </p:txBody>
      </p:sp>
      <p:pic>
        <p:nvPicPr>
          <p:cNvPr id="73" name="Picture 72" descr="A cartoon character climbing up a staircase&#10;&#10;Description automatically generated">
            <a:extLst>
              <a:ext uri="{FF2B5EF4-FFF2-40B4-BE49-F238E27FC236}">
                <a16:creationId xmlns:a16="http://schemas.microsoft.com/office/drawing/2014/main" id="{13F71F26-F101-A2A1-C560-D61013DE0DC2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7"/>
              </a:ext>
            </a:extLst>
          </a:blip>
          <a:stretch>
            <a:fillRect/>
          </a:stretch>
        </p:blipFill>
        <p:spPr>
          <a:xfrm>
            <a:off x="3045107" y="1876922"/>
            <a:ext cx="633759" cy="570459"/>
          </a:xfrm>
          <a:prstGeom prst="rect">
            <a:avLst/>
          </a:prstGeom>
        </p:spPr>
      </p:pic>
      <p:sp>
        <p:nvSpPr>
          <p:cNvPr id="74" name="Freeform 66">
            <a:extLst>
              <a:ext uri="{FF2B5EF4-FFF2-40B4-BE49-F238E27FC236}">
                <a16:creationId xmlns:a16="http://schemas.microsoft.com/office/drawing/2014/main" id="{1BA7B621-BBF0-A678-BBA6-73A2958851E2}"/>
              </a:ext>
            </a:extLst>
          </p:cNvPr>
          <p:cNvSpPr/>
          <p:nvPr/>
        </p:nvSpPr>
        <p:spPr>
          <a:xfrm>
            <a:off x="2726303" y="1164532"/>
            <a:ext cx="220832" cy="193228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F8DD22"/>
          </a:solidFill>
        </p:spPr>
        <p:txBody>
          <a:bodyPr/>
          <a:lstStyle/>
          <a:p>
            <a:endParaRPr lang="en-GB"/>
          </a:p>
        </p:txBody>
      </p:sp>
      <p:pic>
        <p:nvPicPr>
          <p:cNvPr id="78" name="Picture 77" descr="A logo for a mental health company&#10;&#10;Description automatically generated">
            <a:extLst>
              <a:ext uri="{FF2B5EF4-FFF2-40B4-BE49-F238E27FC236}">
                <a16:creationId xmlns:a16="http://schemas.microsoft.com/office/drawing/2014/main" id="{72A83765-67D3-575A-6C1B-CFC225BDF39D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9"/>
              </a:ext>
            </a:extLst>
          </a:blip>
          <a:stretch>
            <a:fillRect/>
          </a:stretch>
        </p:blipFill>
        <p:spPr>
          <a:xfrm>
            <a:off x="3139183" y="4887516"/>
            <a:ext cx="539683" cy="539683"/>
          </a:xfrm>
          <a:prstGeom prst="rect">
            <a:avLst/>
          </a:prstGeom>
        </p:spPr>
      </p:pic>
      <p:sp>
        <p:nvSpPr>
          <p:cNvPr id="79" name="Freeform 66">
            <a:extLst>
              <a:ext uri="{FF2B5EF4-FFF2-40B4-BE49-F238E27FC236}">
                <a16:creationId xmlns:a16="http://schemas.microsoft.com/office/drawing/2014/main" id="{23E90C65-777C-647A-8661-1626C09DF312}"/>
              </a:ext>
            </a:extLst>
          </p:cNvPr>
          <p:cNvSpPr/>
          <p:nvPr/>
        </p:nvSpPr>
        <p:spPr>
          <a:xfrm>
            <a:off x="4198456" y="2608389"/>
            <a:ext cx="220832" cy="193228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F8DD22"/>
          </a:solidFill>
        </p:spPr>
        <p:txBody>
          <a:bodyPr/>
          <a:lstStyle/>
          <a:p>
            <a:endParaRPr lang="en-GB"/>
          </a:p>
        </p:txBody>
      </p:sp>
      <p:pic>
        <p:nvPicPr>
          <p:cNvPr id="85" name="Picture 84" descr="A bowl of flour and eggs&#10;&#10;Description automatically generated">
            <a:extLst>
              <a:ext uri="{FF2B5EF4-FFF2-40B4-BE49-F238E27FC236}">
                <a16:creationId xmlns:a16="http://schemas.microsoft.com/office/drawing/2014/main" id="{F95689DE-002C-A5C2-5D0F-A7CC91459428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1"/>
              </a:ext>
            </a:extLst>
          </a:blip>
          <a:stretch>
            <a:fillRect/>
          </a:stretch>
        </p:blipFill>
        <p:spPr>
          <a:xfrm>
            <a:off x="7454066" y="7028406"/>
            <a:ext cx="658981" cy="439535"/>
          </a:xfrm>
          <a:prstGeom prst="rect">
            <a:avLst/>
          </a:prstGeom>
        </p:spPr>
      </p:pic>
      <p:grpSp>
        <p:nvGrpSpPr>
          <p:cNvPr id="87" name="Group 62">
            <a:extLst>
              <a:ext uri="{FF2B5EF4-FFF2-40B4-BE49-F238E27FC236}">
                <a16:creationId xmlns:a16="http://schemas.microsoft.com/office/drawing/2014/main" id="{743843F2-F9FF-DBB3-FD58-B20450C2DD9C}"/>
              </a:ext>
            </a:extLst>
          </p:cNvPr>
          <p:cNvGrpSpPr/>
          <p:nvPr/>
        </p:nvGrpSpPr>
        <p:grpSpPr>
          <a:xfrm>
            <a:off x="2750792" y="2606481"/>
            <a:ext cx="242972" cy="242972"/>
            <a:chOff x="0" y="0"/>
            <a:chExt cx="812800" cy="812800"/>
          </a:xfrm>
        </p:grpSpPr>
        <p:sp>
          <p:nvSpPr>
            <p:cNvPr id="88" name="Freeform 63">
              <a:extLst>
                <a:ext uri="{FF2B5EF4-FFF2-40B4-BE49-F238E27FC236}">
                  <a16:creationId xmlns:a16="http://schemas.microsoft.com/office/drawing/2014/main" id="{8FA307A7-AA2F-DC3B-B257-98C36FE80B6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9" name="TextBox 64">
              <a:extLst>
                <a:ext uri="{FF2B5EF4-FFF2-40B4-BE49-F238E27FC236}">
                  <a16:creationId xmlns:a16="http://schemas.microsoft.com/office/drawing/2014/main" id="{A4CCC14D-55D8-6832-25FF-2BD16B391B88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pic>
        <p:nvPicPr>
          <p:cNvPr id="90" name="Picture 89" descr="A brain with weights on it&#10;&#10;Description automatically generated">
            <a:extLst>
              <a:ext uri="{FF2B5EF4-FFF2-40B4-BE49-F238E27FC236}">
                <a16:creationId xmlns:a16="http://schemas.microsoft.com/office/drawing/2014/main" id="{23CB6E9C-52F5-1753-87CA-2365DA9C3CF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3"/>
              </a:ext>
            </a:extLst>
          </a:blip>
          <a:stretch>
            <a:fillRect/>
          </a:stretch>
        </p:blipFill>
        <p:spPr>
          <a:xfrm>
            <a:off x="4547727" y="2036204"/>
            <a:ext cx="965871" cy="469655"/>
          </a:xfrm>
          <a:prstGeom prst="rect">
            <a:avLst/>
          </a:prstGeom>
        </p:spPr>
      </p:pic>
      <p:sp>
        <p:nvSpPr>
          <p:cNvPr id="92" name="Freeform 66">
            <a:extLst>
              <a:ext uri="{FF2B5EF4-FFF2-40B4-BE49-F238E27FC236}">
                <a16:creationId xmlns:a16="http://schemas.microsoft.com/office/drawing/2014/main" id="{8846E973-9DAF-5DE4-DD2F-7FD38107B4F8}"/>
              </a:ext>
            </a:extLst>
          </p:cNvPr>
          <p:cNvSpPr/>
          <p:nvPr/>
        </p:nvSpPr>
        <p:spPr>
          <a:xfrm>
            <a:off x="7382352" y="6115136"/>
            <a:ext cx="220832" cy="193228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F8DD22"/>
          </a:solidFill>
        </p:spPr>
        <p:txBody>
          <a:bodyPr/>
          <a:lstStyle/>
          <a:p>
            <a:endParaRPr lang="en-GB"/>
          </a:p>
        </p:txBody>
      </p:sp>
      <p:sp>
        <p:nvSpPr>
          <p:cNvPr id="93" name="Freeform 66">
            <a:extLst>
              <a:ext uri="{FF2B5EF4-FFF2-40B4-BE49-F238E27FC236}">
                <a16:creationId xmlns:a16="http://schemas.microsoft.com/office/drawing/2014/main" id="{00D8808B-83FC-2DED-7E71-EED402B4B2E4}"/>
              </a:ext>
            </a:extLst>
          </p:cNvPr>
          <p:cNvSpPr/>
          <p:nvPr/>
        </p:nvSpPr>
        <p:spPr>
          <a:xfrm>
            <a:off x="7420969" y="4272600"/>
            <a:ext cx="220832" cy="193228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F8DD22"/>
          </a:solidFill>
        </p:spPr>
        <p:txBody>
          <a:bodyPr/>
          <a:lstStyle/>
          <a:p>
            <a:endParaRPr lang="en-GB"/>
          </a:p>
        </p:txBody>
      </p:sp>
      <p:sp>
        <p:nvSpPr>
          <p:cNvPr id="97" name="Freeform 66">
            <a:extLst>
              <a:ext uri="{FF2B5EF4-FFF2-40B4-BE49-F238E27FC236}">
                <a16:creationId xmlns:a16="http://schemas.microsoft.com/office/drawing/2014/main" id="{F5DF85A0-C95A-99F5-6D13-8C5613B0FF25}"/>
              </a:ext>
            </a:extLst>
          </p:cNvPr>
          <p:cNvSpPr/>
          <p:nvPr/>
        </p:nvSpPr>
        <p:spPr>
          <a:xfrm>
            <a:off x="5841400" y="6128937"/>
            <a:ext cx="220832" cy="193228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F8DD22"/>
          </a:solidFill>
        </p:spPr>
        <p:txBody>
          <a:bodyPr/>
          <a:lstStyle/>
          <a:p>
            <a:endParaRPr lang="en-GB"/>
          </a:p>
        </p:txBody>
      </p:sp>
      <p:pic>
        <p:nvPicPr>
          <p:cNvPr id="99" name="Picture 98" descr="A person holding a cell phone&#10;&#10;Description automatically generated">
            <a:extLst>
              <a:ext uri="{FF2B5EF4-FFF2-40B4-BE49-F238E27FC236}">
                <a16:creationId xmlns:a16="http://schemas.microsoft.com/office/drawing/2014/main" id="{D6B266D1-25E6-E6D9-A782-EC66649E05A4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5"/>
              </a:ext>
            </a:extLst>
          </a:blip>
          <a:stretch>
            <a:fillRect/>
          </a:stretch>
        </p:blipFill>
        <p:spPr>
          <a:xfrm>
            <a:off x="6230150" y="1891457"/>
            <a:ext cx="723971" cy="482647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77B0F1AD-4332-4ABB-0CDC-6DE6F2D1DC9B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9390623" y="1935332"/>
            <a:ext cx="700220" cy="420132"/>
          </a:xfrm>
          <a:prstGeom prst="rect">
            <a:avLst/>
          </a:prstGeom>
        </p:spPr>
      </p:pic>
      <p:sp>
        <p:nvSpPr>
          <p:cNvPr id="17" name="Freeform 66">
            <a:extLst>
              <a:ext uri="{FF2B5EF4-FFF2-40B4-BE49-F238E27FC236}">
                <a16:creationId xmlns:a16="http://schemas.microsoft.com/office/drawing/2014/main" id="{9DBAC228-B1FC-6B38-6EA3-F3A4A12984F6}"/>
              </a:ext>
            </a:extLst>
          </p:cNvPr>
          <p:cNvSpPr/>
          <p:nvPr/>
        </p:nvSpPr>
        <p:spPr>
          <a:xfrm>
            <a:off x="4230954" y="4209801"/>
            <a:ext cx="220832" cy="193228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F8DD22"/>
          </a:solidFill>
        </p:spPr>
        <p:txBody>
          <a:bodyPr/>
          <a:lstStyle/>
          <a:p>
            <a:endParaRPr lang="en-GB"/>
          </a:p>
        </p:txBody>
      </p:sp>
      <p:pic>
        <p:nvPicPr>
          <p:cNvPr id="4102" name="Picture 6" descr="Are Your Childhood Memories Real? | Private Therapy Clinic">
            <a:extLst>
              <a:ext uri="{FF2B5EF4-FFF2-40B4-BE49-F238E27FC236}">
                <a16:creationId xmlns:a16="http://schemas.microsoft.com/office/drawing/2014/main" id="{57D7E5A5-4C86-552B-A5C8-D03255137D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330" y="3422900"/>
            <a:ext cx="767610" cy="460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65">
            <a:extLst>
              <a:ext uri="{FF2B5EF4-FFF2-40B4-BE49-F238E27FC236}">
                <a16:creationId xmlns:a16="http://schemas.microsoft.com/office/drawing/2014/main" id="{ED3DE2E7-442A-0038-2804-F06BC063B4A7}"/>
              </a:ext>
            </a:extLst>
          </p:cNvPr>
          <p:cNvGrpSpPr/>
          <p:nvPr/>
        </p:nvGrpSpPr>
        <p:grpSpPr>
          <a:xfrm>
            <a:off x="5841400" y="2583707"/>
            <a:ext cx="220832" cy="193228"/>
            <a:chOff x="0" y="0"/>
            <a:chExt cx="812800" cy="711200"/>
          </a:xfrm>
        </p:grpSpPr>
        <p:sp>
          <p:nvSpPr>
            <p:cNvPr id="23" name="Freeform 66">
              <a:extLst>
                <a:ext uri="{FF2B5EF4-FFF2-40B4-BE49-F238E27FC236}">
                  <a16:creationId xmlns:a16="http://schemas.microsoft.com/office/drawing/2014/main" id="{D3308A2F-7CD4-038F-3203-4D943E811D62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TextBox 67">
              <a:extLst>
                <a:ext uri="{FF2B5EF4-FFF2-40B4-BE49-F238E27FC236}">
                  <a16:creationId xmlns:a16="http://schemas.microsoft.com/office/drawing/2014/main" id="{4C582649-40EE-2C94-AD40-CF9927AEDAAC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D535251A-F2B2-208E-1392-44061D53A71D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114" y="146772"/>
            <a:ext cx="1148311" cy="365119"/>
          </a:xfrm>
          <a:prstGeom prst="rect">
            <a:avLst/>
          </a:prstGeom>
        </p:spPr>
      </p:pic>
      <p:pic>
        <p:nvPicPr>
          <p:cNvPr id="25" name="Picture 24" descr="Climbers on a snowy ridge">
            <a:extLst>
              <a:ext uri="{FF2B5EF4-FFF2-40B4-BE49-F238E27FC236}">
                <a16:creationId xmlns:a16="http://schemas.microsoft.com/office/drawing/2014/main" id="{E2B29F60-63BF-5E21-633B-76508E2E4840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482" y="5026207"/>
            <a:ext cx="696457" cy="446168"/>
          </a:xfrm>
          <a:prstGeom prst="rect">
            <a:avLst/>
          </a:prstGeom>
        </p:spPr>
      </p:pic>
      <p:grpSp>
        <p:nvGrpSpPr>
          <p:cNvPr id="7" name="Group 62">
            <a:extLst>
              <a:ext uri="{FF2B5EF4-FFF2-40B4-BE49-F238E27FC236}">
                <a16:creationId xmlns:a16="http://schemas.microsoft.com/office/drawing/2014/main" id="{0E68F524-EBC3-E01C-55B3-4E327B56CC4C}"/>
              </a:ext>
            </a:extLst>
          </p:cNvPr>
          <p:cNvGrpSpPr/>
          <p:nvPr/>
        </p:nvGrpSpPr>
        <p:grpSpPr>
          <a:xfrm>
            <a:off x="8980467" y="4284444"/>
            <a:ext cx="242972" cy="301138"/>
            <a:chOff x="-37206" y="-270780"/>
            <a:chExt cx="812801" cy="1007380"/>
          </a:xfrm>
        </p:grpSpPr>
        <p:sp>
          <p:nvSpPr>
            <p:cNvPr id="20" name="Freeform 63">
              <a:extLst>
                <a:ext uri="{FF2B5EF4-FFF2-40B4-BE49-F238E27FC236}">
                  <a16:creationId xmlns:a16="http://schemas.microsoft.com/office/drawing/2014/main" id="{51B92F6C-EF24-DB42-6981-13A4EDBCD528}"/>
                </a:ext>
              </a:extLst>
            </p:cNvPr>
            <p:cNvSpPr/>
            <p:nvPr/>
          </p:nvSpPr>
          <p:spPr>
            <a:xfrm>
              <a:off x="-37206" y="-270780"/>
              <a:ext cx="812801" cy="812801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3" name="TextBox 64">
              <a:extLst>
                <a:ext uri="{FF2B5EF4-FFF2-40B4-BE49-F238E27FC236}">
                  <a16:creationId xmlns:a16="http://schemas.microsoft.com/office/drawing/2014/main" id="{26A5C7AA-1368-6A86-B046-0143E121BB2D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34" name="Freeform 66">
            <a:extLst>
              <a:ext uri="{FF2B5EF4-FFF2-40B4-BE49-F238E27FC236}">
                <a16:creationId xmlns:a16="http://schemas.microsoft.com/office/drawing/2014/main" id="{BDC49821-43E3-7332-F5B9-87D67A06F5EC}"/>
              </a:ext>
            </a:extLst>
          </p:cNvPr>
          <p:cNvSpPr/>
          <p:nvPr/>
        </p:nvSpPr>
        <p:spPr>
          <a:xfrm>
            <a:off x="8929214" y="2533818"/>
            <a:ext cx="220832" cy="193228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F8DD22"/>
          </a:solidFill>
        </p:spPr>
        <p:txBody>
          <a:bodyPr/>
          <a:lstStyle/>
          <a:p>
            <a:endParaRPr lang="en-GB"/>
          </a:p>
        </p:txBody>
      </p:sp>
      <p:pic>
        <p:nvPicPr>
          <p:cNvPr id="35" name="Picture 2" descr="GC_Landscape_RGB">
            <a:extLst>
              <a:ext uri="{FF2B5EF4-FFF2-40B4-BE49-F238E27FC236}">
                <a16:creationId xmlns:a16="http://schemas.microsoft.com/office/drawing/2014/main" id="{CEE1AD05-2F59-3D0D-D6FA-E707EC40D2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9189" y="173258"/>
            <a:ext cx="847613" cy="36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 descr="Chairs in a cinema">
            <a:extLst>
              <a:ext uri="{FF2B5EF4-FFF2-40B4-BE49-F238E27FC236}">
                <a16:creationId xmlns:a16="http://schemas.microsoft.com/office/drawing/2014/main" id="{AF389306-3324-1B1F-5047-702632A0EAA8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175" y="6870204"/>
            <a:ext cx="674432" cy="420317"/>
          </a:xfrm>
          <a:prstGeom prst="rect">
            <a:avLst/>
          </a:prstGeom>
        </p:spPr>
      </p:pic>
      <p:pic>
        <p:nvPicPr>
          <p:cNvPr id="38" name="Picture 37" descr="Stack of papers with paper clips">
            <a:extLst>
              <a:ext uri="{FF2B5EF4-FFF2-40B4-BE49-F238E27FC236}">
                <a16:creationId xmlns:a16="http://schemas.microsoft.com/office/drawing/2014/main" id="{27AA7D1A-1294-B900-D3C0-582B5372F303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331" y="4971778"/>
            <a:ext cx="790459" cy="506113"/>
          </a:xfrm>
          <a:prstGeom prst="rect">
            <a:avLst/>
          </a:prstGeom>
        </p:spPr>
      </p:pic>
      <p:sp>
        <p:nvSpPr>
          <p:cNvPr id="10" name="Freeform 66">
            <a:extLst>
              <a:ext uri="{FF2B5EF4-FFF2-40B4-BE49-F238E27FC236}">
                <a16:creationId xmlns:a16="http://schemas.microsoft.com/office/drawing/2014/main" id="{7CAF7562-DB49-5808-AC4B-763746ECF5C0}"/>
              </a:ext>
            </a:extLst>
          </p:cNvPr>
          <p:cNvSpPr/>
          <p:nvPr/>
        </p:nvSpPr>
        <p:spPr>
          <a:xfrm>
            <a:off x="2749543" y="6104173"/>
            <a:ext cx="220832" cy="193228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F8DD22"/>
          </a:solidFill>
        </p:spPr>
        <p:txBody>
          <a:bodyPr/>
          <a:lstStyle/>
          <a:p>
            <a:endParaRPr lang="en-GB"/>
          </a:p>
        </p:txBody>
      </p:sp>
      <p:pic>
        <p:nvPicPr>
          <p:cNvPr id="39" name="Picture 38" descr="Colorful ukuleles on display">
            <a:extLst>
              <a:ext uri="{FF2B5EF4-FFF2-40B4-BE49-F238E27FC236}">
                <a16:creationId xmlns:a16="http://schemas.microsoft.com/office/drawing/2014/main" id="{8EB4CBEC-3077-6DB5-36D2-17440905BA24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554" y="7010068"/>
            <a:ext cx="575168" cy="380824"/>
          </a:xfrm>
          <a:prstGeom prst="rect">
            <a:avLst/>
          </a:prstGeom>
        </p:spPr>
      </p:pic>
      <p:pic>
        <p:nvPicPr>
          <p:cNvPr id="40" name="Picture 39" descr="Person stepping in stairs">
            <a:extLst>
              <a:ext uri="{FF2B5EF4-FFF2-40B4-BE49-F238E27FC236}">
                <a16:creationId xmlns:a16="http://schemas.microsoft.com/office/drawing/2014/main" id="{2AA57161-C745-2122-35F9-6327D99A4A48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977" y="3565971"/>
            <a:ext cx="680647" cy="454814"/>
          </a:xfrm>
          <a:prstGeom prst="rect">
            <a:avLst/>
          </a:prstGeom>
        </p:spPr>
      </p:pic>
      <p:grpSp>
        <p:nvGrpSpPr>
          <p:cNvPr id="41" name="Group 65">
            <a:extLst>
              <a:ext uri="{FF2B5EF4-FFF2-40B4-BE49-F238E27FC236}">
                <a16:creationId xmlns:a16="http://schemas.microsoft.com/office/drawing/2014/main" id="{298249A6-3283-50D7-D367-AE3566FC33FC}"/>
              </a:ext>
            </a:extLst>
          </p:cNvPr>
          <p:cNvGrpSpPr/>
          <p:nvPr/>
        </p:nvGrpSpPr>
        <p:grpSpPr>
          <a:xfrm>
            <a:off x="7448622" y="2622191"/>
            <a:ext cx="220832" cy="193228"/>
            <a:chOff x="0" y="0"/>
            <a:chExt cx="812800" cy="711200"/>
          </a:xfrm>
        </p:grpSpPr>
        <p:sp>
          <p:nvSpPr>
            <p:cNvPr id="42" name="Freeform 66">
              <a:extLst>
                <a:ext uri="{FF2B5EF4-FFF2-40B4-BE49-F238E27FC236}">
                  <a16:creationId xmlns:a16="http://schemas.microsoft.com/office/drawing/2014/main" id="{27E07918-F167-0666-37F1-A7BE2F5E6431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5" name="TextBox 67">
              <a:extLst>
                <a:ext uri="{FF2B5EF4-FFF2-40B4-BE49-F238E27FC236}">
                  <a16:creationId xmlns:a16="http://schemas.microsoft.com/office/drawing/2014/main" id="{FD212ABE-95ED-07D9-6A0C-72B6D640D872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pic>
        <p:nvPicPr>
          <p:cNvPr id="9" name="Picture 8" descr="Adjustable dumbbell on yoga mat">
            <a:extLst>
              <a:ext uri="{FF2B5EF4-FFF2-40B4-BE49-F238E27FC236}">
                <a16:creationId xmlns:a16="http://schemas.microsoft.com/office/drawing/2014/main" id="{FB85A8E6-BC61-3A1C-7BCC-AE28B6123C83}"/>
              </a:ext>
            </a:extLst>
          </p:cNvPr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246" y="6745113"/>
            <a:ext cx="723971" cy="482609"/>
          </a:xfrm>
          <a:prstGeom prst="rect">
            <a:avLst/>
          </a:prstGeom>
        </p:spPr>
      </p:pic>
      <p:pic>
        <p:nvPicPr>
          <p:cNvPr id="31" name="Picture 30" descr="Game playing table with numbers">
            <a:extLst>
              <a:ext uri="{FF2B5EF4-FFF2-40B4-BE49-F238E27FC236}">
                <a16:creationId xmlns:a16="http://schemas.microsoft.com/office/drawing/2014/main" id="{5013DDF2-4C23-EF7B-1261-B18E1F103EF0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929" y="3530648"/>
            <a:ext cx="723971" cy="479526"/>
          </a:xfrm>
          <a:prstGeom prst="rect">
            <a:avLst/>
          </a:prstGeom>
        </p:spPr>
      </p:pic>
      <p:pic>
        <p:nvPicPr>
          <p:cNvPr id="6" name="Picture 5" descr="Two fists together">
            <a:extLst>
              <a:ext uri="{FF2B5EF4-FFF2-40B4-BE49-F238E27FC236}">
                <a16:creationId xmlns:a16="http://schemas.microsoft.com/office/drawing/2014/main" id="{99346B64-1888-FD64-5F4D-CAE8B34F7AB1}"/>
              </a:ext>
            </a:extLst>
          </p:cNvPr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4424" y="3722401"/>
            <a:ext cx="586782" cy="391188"/>
          </a:xfrm>
          <a:prstGeom prst="rect">
            <a:avLst/>
          </a:prstGeom>
        </p:spPr>
      </p:pic>
      <p:grpSp>
        <p:nvGrpSpPr>
          <p:cNvPr id="14" name="Group 65">
            <a:extLst>
              <a:ext uri="{FF2B5EF4-FFF2-40B4-BE49-F238E27FC236}">
                <a16:creationId xmlns:a16="http://schemas.microsoft.com/office/drawing/2014/main" id="{8185245F-5E33-0B46-AC8B-BC7025BE6810}"/>
              </a:ext>
            </a:extLst>
          </p:cNvPr>
          <p:cNvGrpSpPr/>
          <p:nvPr/>
        </p:nvGrpSpPr>
        <p:grpSpPr>
          <a:xfrm>
            <a:off x="4224660" y="6128876"/>
            <a:ext cx="220832" cy="193228"/>
            <a:chOff x="0" y="0"/>
            <a:chExt cx="812800" cy="711200"/>
          </a:xfrm>
        </p:grpSpPr>
        <p:sp>
          <p:nvSpPr>
            <p:cNvPr id="18" name="Freeform 66">
              <a:extLst>
                <a:ext uri="{FF2B5EF4-FFF2-40B4-BE49-F238E27FC236}">
                  <a16:creationId xmlns:a16="http://schemas.microsoft.com/office/drawing/2014/main" id="{775E4FF0-A253-A0C1-3DDB-AE9C257926AB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0" name="TextBox 67">
              <a:extLst>
                <a:ext uri="{FF2B5EF4-FFF2-40B4-BE49-F238E27FC236}">
                  <a16:creationId xmlns:a16="http://schemas.microsoft.com/office/drawing/2014/main" id="{333A9C77-D0D9-B873-4F83-B5E7A9291611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41247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8399325"/>
              </p:ext>
            </p:extLst>
          </p:nvPr>
        </p:nvGraphicFramePr>
        <p:xfrm>
          <a:off x="2758069" y="599133"/>
          <a:ext cx="7788690" cy="6885208"/>
        </p:xfrm>
        <a:graphic>
          <a:graphicData uri="http://schemas.openxmlformats.org/drawingml/2006/table">
            <a:tbl>
              <a:tblPr/>
              <a:tblGrid>
                <a:gridCol w="15177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77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77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77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677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3793"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DM Sans Bold"/>
                        </a:rPr>
                        <a:t>Mon 24th </a:t>
                      </a:r>
                      <a:endParaRPr lang="en-US" sz="135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DM Sans Bold"/>
                        </a:rPr>
                        <a:t>Tues 25th</a:t>
                      </a:r>
                      <a:endParaRPr lang="en-US" sz="135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DM Sans Bold"/>
                        </a:rPr>
                        <a:t>Wed 26th</a:t>
                      </a:r>
                      <a:endParaRPr lang="en-US" sz="135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DM Sans Bold"/>
                        </a:rPr>
                        <a:t>Thurs 27th</a:t>
                      </a:r>
                      <a:endParaRPr lang="en-US" sz="135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DM Sans Bold"/>
                        </a:rPr>
                        <a:t>Fri 28th</a:t>
                      </a:r>
                      <a:endParaRPr lang="en-US" sz="135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893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Coffee and Stroll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10-11am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Money Worries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9.30-11am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endParaRPr lang="en-US" sz="11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Mindfulness Model making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9.30-10.30am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endParaRPr lang="en-US" sz="120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DM Sans"/>
                        </a:rPr>
                        <a:t>Stand Guide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DM Sans"/>
                        </a:rPr>
                        <a:t>10am-12pm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Communication skills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9.30-10.30am</a:t>
                      </a: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2445"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05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 would you do?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11-12pm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05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Disclosure Support</a:t>
                      </a:r>
                    </a:p>
                    <a:p>
                      <a:pPr lvl="0" algn="ctr">
                        <a:lnSpc>
                          <a:spcPts val="1515"/>
                        </a:lnSpc>
                        <a:buNone/>
                      </a:pPr>
                      <a:r>
                        <a:rPr lang="en-US" sz="105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11-12pm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05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Improving relationships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10.30-11pm</a:t>
                      </a: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05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Hub Grub Budgeting-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i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Independent living</a:t>
                      </a:r>
                      <a:r>
                        <a:rPr lang="en-US" sz="105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11-12pm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05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ts val="1515"/>
                        </a:lnSpc>
                        <a:defRPr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 accredited course: Understanding diversity in society</a:t>
                      </a:r>
                    </a:p>
                    <a:p>
                      <a:pPr algn="l">
                        <a:lnSpc>
                          <a:spcPts val="1515"/>
                        </a:lnSpc>
                        <a:defRPr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10.30-12pm</a:t>
                      </a: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9842118"/>
                  </a:ext>
                </a:extLst>
              </a:tr>
              <a:tr h="14024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1-1 Sessions with                    SW Mental Health Support 12-1pm</a:t>
                      </a: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IOM- Life Skills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(invitation only)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11am-1pm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515"/>
                        </a:lnSpc>
                        <a:buNone/>
                      </a:pPr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latin typeface="DM Sans"/>
                        </a:rPr>
                        <a:t>Job Club</a:t>
                      </a:r>
                    </a:p>
                    <a:p>
                      <a:pPr lvl="0" algn="ctr">
                        <a:lnSpc>
                          <a:spcPts val="1515"/>
                        </a:lnSpc>
                        <a:buNone/>
                      </a:pPr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latin typeface="DM Sans"/>
                        </a:rPr>
                        <a:t>12pm-1pm</a:t>
                      </a:r>
                    </a:p>
                    <a:p>
                      <a:pPr lvl="0" algn="ctr">
                        <a:lnSpc>
                          <a:spcPts val="1515"/>
                        </a:lnSpc>
                        <a:buNone/>
                      </a:pPr>
                      <a:r>
                        <a:rPr lang="en-US" sz="800" b="1" i="1" u="none" strike="noStrike" noProof="0" dirty="0">
                          <a:solidFill>
                            <a:srgbClr val="0070C0"/>
                          </a:solidFill>
                          <a:latin typeface="DM Sans"/>
                        </a:rPr>
                        <a:t>Employment Aspirations,</a:t>
                      </a:r>
                      <a:endParaRPr lang="en-US" sz="800" b="0" i="0" u="none" strike="noStrike" noProof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lvl="0" algn="ctr">
                        <a:lnSpc>
                          <a:spcPts val="1515"/>
                        </a:lnSpc>
                        <a:buNone/>
                      </a:pPr>
                      <a:r>
                        <a:rPr lang="en-US" sz="800" b="1" i="1" u="none" strike="noStrike" noProof="0" dirty="0">
                          <a:solidFill>
                            <a:srgbClr val="0070C0"/>
                          </a:solidFill>
                          <a:latin typeface="DM Sans"/>
                        </a:rPr>
                        <a:t>CV Writing, Job searching, Interview Prep</a:t>
                      </a:r>
                      <a:endParaRPr lang="en-US" sz="800" b="0" i="0" u="none" strike="noStrike" noProof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endParaRPr lang="en-US" sz="105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Resist and Persist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12-1pm</a:t>
                      </a:r>
                    </a:p>
                    <a:p>
                      <a:pPr algn="r">
                        <a:lnSpc>
                          <a:spcPts val="1515"/>
                        </a:lnSpc>
                      </a:pPr>
                      <a:endParaRPr lang="en-US" sz="105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Teamwork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Hub Quiz 12-1pm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828056"/>
                  </a:ext>
                </a:extLst>
              </a:tr>
              <a:tr h="497102"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05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Hub closed 1-2pm </a:t>
                      </a: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Hub closed 1-2pm </a:t>
                      </a: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92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Hub closed 1-2pm </a:t>
                      </a: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92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Hub closed 1-2pm </a:t>
                      </a: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92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Hub closed 1-2pm </a:t>
                      </a: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4614835"/>
                  </a:ext>
                </a:extLst>
              </a:tr>
              <a:tr h="1420144"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Visual arts session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2pm-4pm</a:t>
                      </a: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Craft session–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LP Artwork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2pm-4pm</a:t>
                      </a: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Say it in a song! Music session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2pm-4pm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/>
                        </a:rPr>
                        <a:t>Craft session: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/>
                        </a:rPr>
                        <a:t>Positive Pebble Art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DM Sans"/>
                        </a:rPr>
                        <a:t> 2-4pm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8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Support work – 1-1 sessions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2pm-4pm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0560" marR="140560" marT="140560" marB="140560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3" name="Group 3"/>
          <p:cNvGrpSpPr/>
          <p:nvPr/>
        </p:nvGrpSpPr>
        <p:grpSpPr>
          <a:xfrm>
            <a:off x="226810" y="1333006"/>
            <a:ext cx="2399393" cy="5263195"/>
            <a:chOff x="0" y="-65058"/>
            <a:chExt cx="874050" cy="181127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68775" cy="1669301"/>
            </a:xfrm>
            <a:custGeom>
              <a:avLst/>
              <a:gdLst/>
              <a:ahLst/>
              <a:cxnLst/>
              <a:rect l="l" t="t" r="r" b="b"/>
              <a:pathLst>
                <a:path w="868775" h="1669301">
                  <a:moveTo>
                    <a:pt x="0" y="0"/>
                  </a:moveTo>
                  <a:lnTo>
                    <a:pt x="868775" y="0"/>
                  </a:lnTo>
                  <a:lnTo>
                    <a:pt x="868775" y="1669301"/>
                  </a:lnTo>
                  <a:lnTo>
                    <a:pt x="0" y="1669301"/>
                  </a:lnTo>
                  <a:close/>
                </a:path>
              </a:pathLst>
            </a:custGeom>
            <a:solidFill>
              <a:srgbClr val="34586E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5275" y="-65058"/>
              <a:ext cx="868775" cy="1811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r>
                <a:rPr lang="en-GB" sz="1600" b="1" dirty="0">
                  <a:solidFill>
                    <a:schemeClr val="bg1"/>
                  </a:solidFill>
                  <a:latin typeface="+mj-lt"/>
                </a:rPr>
                <a:t>Address: Second Floor, Tannery Court, Tanners Lane, Warrington </a:t>
              </a:r>
            </a:p>
            <a:p>
              <a:pPr algn="ctr">
                <a:lnSpc>
                  <a:spcPts val="2379"/>
                </a:lnSpc>
              </a:pPr>
              <a:r>
                <a:rPr lang="en-GB" sz="1600" b="1" dirty="0">
                  <a:solidFill>
                    <a:schemeClr val="bg1"/>
                  </a:solidFill>
                  <a:latin typeface="+mj-lt"/>
                </a:rPr>
                <a:t>WA2 7NA</a:t>
              </a:r>
            </a:p>
            <a:p>
              <a:pPr algn="ctr" rtl="0"/>
              <a:r>
                <a:rPr lang="en-US" sz="1600" b="1" dirty="0">
                  <a:solidFill>
                    <a:srgbClr val="FFFFFF"/>
                  </a:solidFill>
                  <a:latin typeface="+mj-lt"/>
                </a:rPr>
                <a:t>Tel: </a:t>
              </a:r>
              <a:r>
                <a:rPr lang="en-GB" sz="1600" b="1" dirty="0">
                  <a:solidFill>
                    <a:schemeClr val="bg1"/>
                  </a:solidFill>
                  <a:effectLst/>
                  <a:latin typeface="+mj-lt"/>
                </a:rPr>
                <a:t>07586115855</a:t>
              </a:r>
            </a:p>
            <a:p>
              <a:pPr algn="ctr" rtl="0"/>
              <a:endParaRPr lang="en-GB" sz="1200" b="1" dirty="0">
                <a:solidFill>
                  <a:schemeClr val="bg1"/>
                </a:solidFill>
                <a:latin typeface="+mj-lt"/>
              </a:endParaRPr>
            </a:p>
            <a:p>
              <a:pPr algn="ctr">
                <a:lnSpc>
                  <a:spcPts val="1515"/>
                </a:lnSpc>
                <a:defRPr/>
              </a:pPr>
              <a:r>
                <a:rPr lang="en-US" sz="1100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‘Future Focus</a:t>
              </a:r>
            </a:p>
            <a:p>
              <a:pPr algn="ctr">
                <a:lnSpc>
                  <a:spcPts val="1515"/>
                </a:lnSpc>
                <a:defRPr/>
              </a:pPr>
              <a:r>
                <a:rPr lang="en-US" sz="1100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Climbing Life’s mountain’ – An opportunity to set goals  and break the goals down into smaller steps with your SW</a:t>
              </a:r>
              <a:r>
                <a:rPr lang="en-GB" sz="1100" dirty="0">
                  <a:solidFill>
                    <a:schemeClr val="bg1"/>
                  </a:solidFill>
                  <a:latin typeface="+mj-lt"/>
                </a:rPr>
                <a:t>.</a:t>
              </a:r>
            </a:p>
            <a:p>
              <a:pPr algn="ctr" rtl="0"/>
              <a:endParaRPr lang="en-GB" sz="1100" dirty="0">
                <a:solidFill>
                  <a:schemeClr val="bg1"/>
                </a:solidFill>
                <a:effectLst/>
                <a:latin typeface="+mj-lt"/>
              </a:endParaRPr>
            </a:p>
            <a:p>
              <a:pPr algn="ctr" rtl="0"/>
              <a:r>
                <a:rPr lang="en-GB" sz="1100" dirty="0">
                  <a:solidFill>
                    <a:schemeClr val="bg1"/>
                  </a:solidFill>
                  <a:effectLst/>
                  <a:latin typeface="+mj-lt"/>
                </a:rPr>
                <a:t>‘Growth Mind</a:t>
              </a:r>
              <a:r>
                <a:rPr lang="en-GB" sz="1100" dirty="0">
                  <a:solidFill>
                    <a:schemeClr val="bg1"/>
                  </a:solidFill>
                  <a:latin typeface="+mj-lt"/>
                </a:rPr>
                <a:t>set’ –Challenge your thinking habits; a session that will support you in turning negative thinking into positive thinking..</a:t>
              </a:r>
            </a:p>
            <a:p>
              <a:pPr algn="ctr" rtl="0"/>
              <a:r>
                <a:rPr lang="en-GB" sz="1100" dirty="0">
                  <a:solidFill>
                    <a:schemeClr val="bg1"/>
                  </a:solidFill>
                  <a:effectLst/>
                  <a:latin typeface="+mj-lt"/>
                </a:rPr>
                <a:t> </a:t>
              </a:r>
            </a:p>
            <a:p>
              <a:pPr algn="ctr" rtl="0"/>
              <a:r>
                <a:rPr lang="en-GB" sz="1100" dirty="0">
                  <a:solidFill>
                    <a:schemeClr val="bg1"/>
                  </a:solidFill>
                  <a:latin typeface="+mj-lt"/>
                </a:rPr>
                <a:t>‘LP Artwork’- A session that will encourage you to think of a motivational album and replicate the artwork on to canvas. Whilst re-creating your artwork listen to nostalgic music you grew up with.</a:t>
              </a:r>
              <a:r>
                <a:rPr lang="en-GB" sz="1400" dirty="0">
                  <a:effectLst/>
                  <a:latin typeface="+mj-lt"/>
                </a:rPr>
                <a:t> </a:t>
              </a:r>
              <a:endParaRPr lang="en-US" sz="1400" b="1" dirty="0">
                <a:solidFill>
                  <a:srgbClr val="FFFFFF"/>
                </a:solidFill>
                <a:latin typeface="+mj-lt"/>
              </a:endParaRPr>
            </a:p>
            <a:p>
              <a:pPr algn="ctr">
                <a:lnSpc>
                  <a:spcPts val="2379"/>
                </a:lnSpc>
              </a:pPr>
              <a:endParaRPr lang="en-US" sz="1699" dirty="0">
                <a:solidFill>
                  <a:srgbClr val="FFFFFF"/>
                </a:solidFill>
                <a:latin typeface="+mj-lt"/>
              </a:endParaRPr>
            </a:p>
          </p:txBody>
        </p:sp>
      </p:grpSp>
      <p:grpSp>
        <p:nvGrpSpPr>
          <p:cNvPr id="46" name="Group 46"/>
          <p:cNvGrpSpPr/>
          <p:nvPr/>
        </p:nvGrpSpPr>
        <p:grpSpPr>
          <a:xfrm rot="2700000">
            <a:off x="170282" y="1049731"/>
            <a:ext cx="293842" cy="293842"/>
            <a:chOff x="0" y="0"/>
            <a:chExt cx="812800" cy="812800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65" name="Group 65"/>
          <p:cNvGrpSpPr/>
          <p:nvPr/>
        </p:nvGrpSpPr>
        <p:grpSpPr>
          <a:xfrm>
            <a:off x="206787" y="181493"/>
            <a:ext cx="220832" cy="193228"/>
            <a:chOff x="0" y="0"/>
            <a:chExt cx="812800" cy="711200"/>
          </a:xfrm>
        </p:grpSpPr>
        <p:sp>
          <p:nvSpPr>
            <p:cNvPr id="66" name="Freeform 66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TextBox 67"/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69" name="TextBox 69"/>
          <p:cNvSpPr txBox="1"/>
          <p:nvPr/>
        </p:nvSpPr>
        <p:spPr>
          <a:xfrm>
            <a:off x="2740976" y="-23974"/>
            <a:ext cx="4738202" cy="5885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99"/>
              </a:lnSpc>
              <a:spcBef>
                <a:spcPct val="0"/>
              </a:spcBef>
            </a:pPr>
            <a:r>
              <a:rPr lang="en-US" sz="3200" u="sng" dirty="0">
                <a:solidFill>
                  <a:srgbClr val="000000"/>
                </a:solidFill>
                <a:latin typeface="DM Sans Bold"/>
              </a:rPr>
              <a:t>February – WEEK 4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658981" y="127955"/>
            <a:ext cx="1826812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Self: Activities that work on the individual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689681" y="553502"/>
            <a:ext cx="1910578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Relationships: Activities that work with peers/families/friends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658981" y="960299"/>
            <a:ext cx="1826812" cy="517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Society: Activities contributing to the community outside of the CFO Activity Hub</a:t>
            </a:r>
          </a:p>
        </p:txBody>
      </p:sp>
      <p:grpSp>
        <p:nvGrpSpPr>
          <p:cNvPr id="113" name="Group 62">
            <a:extLst>
              <a:ext uri="{FF2B5EF4-FFF2-40B4-BE49-F238E27FC236}">
                <a16:creationId xmlns:a16="http://schemas.microsoft.com/office/drawing/2014/main" id="{75D1EB66-876B-492B-951D-98A55D90ED33}"/>
              </a:ext>
            </a:extLst>
          </p:cNvPr>
          <p:cNvGrpSpPr/>
          <p:nvPr/>
        </p:nvGrpSpPr>
        <p:grpSpPr>
          <a:xfrm>
            <a:off x="204043" y="584897"/>
            <a:ext cx="242972" cy="242972"/>
            <a:chOff x="0" y="0"/>
            <a:chExt cx="812800" cy="812800"/>
          </a:xfrm>
        </p:grpSpPr>
        <p:sp>
          <p:nvSpPr>
            <p:cNvPr id="114" name="Freeform 63">
              <a:extLst>
                <a:ext uri="{FF2B5EF4-FFF2-40B4-BE49-F238E27FC236}">
                  <a16:creationId xmlns:a16="http://schemas.microsoft.com/office/drawing/2014/main" id="{8332E2C6-8C75-8C97-1DB7-8370A77E8ED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15" name="TextBox 64">
              <a:extLst>
                <a:ext uri="{FF2B5EF4-FFF2-40B4-BE49-F238E27FC236}">
                  <a16:creationId xmlns:a16="http://schemas.microsoft.com/office/drawing/2014/main" id="{CD5C3C38-E428-B707-FD9C-EB430782F8DD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28" name="Freeform 66">
            <a:extLst>
              <a:ext uri="{FF2B5EF4-FFF2-40B4-BE49-F238E27FC236}">
                <a16:creationId xmlns:a16="http://schemas.microsoft.com/office/drawing/2014/main" id="{499E06C7-2120-2AAF-301E-C9B02B9C9220}"/>
              </a:ext>
            </a:extLst>
          </p:cNvPr>
          <p:cNvSpPr/>
          <p:nvPr/>
        </p:nvSpPr>
        <p:spPr>
          <a:xfrm>
            <a:off x="2807455" y="1183821"/>
            <a:ext cx="220832" cy="193228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F8DD22"/>
          </a:solidFill>
        </p:spPr>
        <p:txBody>
          <a:bodyPr/>
          <a:lstStyle/>
          <a:p>
            <a:endParaRPr lang="en-GB"/>
          </a:p>
        </p:txBody>
      </p:sp>
      <p:sp>
        <p:nvSpPr>
          <p:cNvPr id="29" name="Freeform 66">
            <a:extLst>
              <a:ext uri="{FF2B5EF4-FFF2-40B4-BE49-F238E27FC236}">
                <a16:creationId xmlns:a16="http://schemas.microsoft.com/office/drawing/2014/main" id="{FBF4ABA2-1DBA-6F2E-E0D0-E8B6E6943C92}"/>
              </a:ext>
            </a:extLst>
          </p:cNvPr>
          <p:cNvSpPr/>
          <p:nvPr/>
        </p:nvSpPr>
        <p:spPr>
          <a:xfrm>
            <a:off x="4302988" y="1205387"/>
            <a:ext cx="220832" cy="193228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F8DD22"/>
          </a:solidFill>
        </p:spPr>
        <p:txBody>
          <a:bodyPr/>
          <a:lstStyle/>
          <a:p>
            <a:endParaRPr lang="en-GB"/>
          </a:p>
        </p:txBody>
      </p:sp>
      <p:grpSp>
        <p:nvGrpSpPr>
          <p:cNvPr id="41" name="Group 65">
            <a:extLst>
              <a:ext uri="{FF2B5EF4-FFF2-40B4-BE49-F238E27FC236}">
                <a16:creationId xmlns:a16="http://schemas.microsoft.com/office/drawing/2014/main" id="{BF117E4F-A467-5284-6F51-26FF7BBF1B2A}"/>
              </a:ext>
            </a:extLst>
          </p:cNvPr>
          <p:cNvGrpSpPr/>
          <p:nvPr/>
        </p:nvGrpSpPr>
        <p:grpSpPr>
          <a:xfrm>
            <a:off x="2807455" y="2602914"/>
            <a:ext cx="220832" cy="193228"/>
            <a:chOff x="0" y="0"/>
            <a:chExt cx="812800" cy="711200"/>
          </a:xfrm>
        </p:grpSpPr>
        <p:sp>
          <p:nvSpPr>
            <p:cNvPr id="42" name="Freeform 66">
              <a:extLst>
                <a:ext uri="{FF2B5EF4-FFF2-40B4-BE49-F238E27FC236}">
                  <a16:creationId xmlns:a16="http://schemas.microsoft.com/office/drawing/2014/main" id="{A5396A9C-4AE6-972E-D8AE-5D49FCD050F7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3" name="TextBox 67">
              <a:extLst>
                <a:ext uri="{FF2B5EF4-FFF2-40B4-BE49-F238E27FC236}">
                  <a16:creationId xmlns:a16="http://schemas.microsoft.com/office/drawing/2014/main" id="{F2235596-6ED5-068C-5638-8DEAA9211814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44" name="Freeform 66">
            <a:extLst>
              <a:ext uri="{FF2B5EF4-FFF2-40B4-BE49-F238E27FC236}">
                <a16:creationId xmlns:a16="http://schemas.microsoft.com/office/drawing/2014/main" id="{2E96E5EC-560D-499E-3351-2636FB1A8C67}"/>
              </a:ext>
            </a:extLst>
          </p:cNvPr>
          <p:cNvSpPr/>
          <p:nvPr/>
        </p:nvSpPr>
        <p:spPr>
          <a:xfrm>
            <a:off x="2800871" y="4234747"/>
            <a:ext cx="220832" cy="193228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F8DD22"/>
          </a:solidFill>
        </p:spPr>
        <p:txBody>
          <a:bodyPr/>
          <a:lstStyle/>
          <a:p>
            <a:endParaRPr lang="en-GB"/>
          </a:p>
        </p:txBody>
      </p:sp>
      <p:sp>
        <p:nvSpPr>
          <p:cNvPr id="53" name="TextBox 64">
            <a:extLst>
              <a:ext uri="{FF2B5EF4-FFF2-40B4-BE49-F238E27FC236}">
                <a16:creationId xmlns:a16="http://schemas.microsoft.com/office/drawing/2014/main" id="{5C9AD9B9-368F-E303-EB59-0A5764053832}"/>
              </a:ext>
            </a:extLst>
          </p:cNvPr>
          <p:cNvSpPr txBox="1"/>
          <p:nvPr/>
        </p:nvSpPr>
        <p:spPr>
          <a:xfrm>
            <a:off x="2787828" y="3073253"/>
            <a:ext cx="197415" cy="205957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379"/>
              </a:lnSpc>
            </a:pPr>
            <a:endParaRPr/>
          </a:p>
        </p:txBody>
      </p:sp>
      <p:grpSp>
        <p:nvGrpSpPr>
          <p:cNvPr id="54" name="Group 65">
            <a:extLst>
              <a:ext uri="{FF2B5EF4-FFF2-40B4-BE49-F238E27FC236}">
                <a16:creationId xmlns:a16="http://schemas.microsoft.com/office/drawing/2014/main" id="{F7A014B1-C2D6-417D-92EB-9863335BAF9B}"/>
              </a:ext>
            </a:extLst>
          </p:cNvPr>
          <p:cNvGrpSpPr/>
          <p:nvPr/>
        </p:nvGrpSpPr>
        <p:grpSpPr>
          <a:xfrm>
            <a:off x="4291122" y="4350065"/>
            <a:ext cx="220832" cy="274952"/>
            <a:chOff x="0" y="-351595"/>
            <a:chExt cx="812800" cy="1011995"/>
          </a:xfrm>
        </p:grpSpPr>
        <p:sp>
          <p:nvSpPr>
            <p:cNvPr id="55" name="Freeform 66">
              <a:extLst>
                <a:ext uri="{FF2B5EF4-FFF2-40B4-BE49-F238E27FC236}">
                  <a16:creationId xmlns:a16="http://schemas.microsoft.com/office/drawing/2014/main" id="{95BFB65B-B980-252E-1F79-ABE4B36E2423}"/>
                </a:ext>
              </a:extLst>
            </p:cNvPr>
            <p:cNvSpPr/>
            <p:nvPr/>
          </p:nvSpPr>
          <p:spPr>
            <a:xfrm>
              <a:off x="0" y="-351595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6" name="TextBox 67">
              <a:extLst>
                <a:ext uri="{FF2B5EF4-FFF2-40B4-BE49-F238E27FC236}">
                  <a16:creationId xmlns:a16="http://schemas.microsoft.com/office/drawing/2014/main" id="{00BD15AE-2DA5-44B5-5D1E-265DB26B43FD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61" name="Freeform 66">
            <a:extLst>
              <a:ext uri="{FF2B5EF4-FFF2-40B4-BE49-F238E27FC236}">
                <a16:creationId xmlns:a16="http://schemas.microsoft.com/office/drawing/2014/main" id="{2BF0EC62-8691-1279-A59D-A151E0CB8880}"/>
              </a:ext>
            </a:extLst>
          </p:cNvPr>
          <p:cNvSpPr/>
          <p:nvPr/>
        </p:nvSpPr>
        <p:spPr>
          <a:xfrm>
            <a:off x="2807455" y="6181121"/>
            <a:ext cx="220832" cy="193228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F8DD22"/>
          </a:solidFill>
        </p:spPr>
        <p:txBody>
          <a:bodyPr/>
          <a:lstStyle/>
          <a:p>
            <a:endParaRPr lang="en-GB"/>
          </a:p>
        </p:txBody>
      </p:sp>
      <p:pic>
        <p:nvPicPr>
          <p:cNvPr id="13" name="Picture 12" descr="A calculator and coins on a table&#10;&#10;Description automatically generated">
            <a:extLst>
              <a:ext uri="{FF2B5EF4-FFF2-40B4-BE49-F238E27FC236}">
                <a16:creationId xmlns:a16="http://schemas.microsoft.com/office/drawing/2014/main" id="{ACC94F13-2FD4-F0BB-49D6-A63A8285CA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761261" y="1946529"/>
            <a:ext cx="660526" cy="495394"/>
          </a:xfrm>
          <a:prstGeom prst="rect">
            <a:avLst/>
          </a:prstGeom>
        </p:spPr>
      </p:pic>
      <p:pic>
        <p:nvPicPr>
          <p:cNvPr id="76" name="Picture 75" descr="A logo for a mental health company&#10;&#10;Description automatically generated">
            <a:extLst>
              <a:ext uri="{FF2B5EF4-FFF2-40B4-BE49-F238E27FC236}">
                <a16:creationId xmlns:a16="http://schemas.microsoft.com/office/drawing/2014/main" id="{AAAEA33E-F4A9-4C68-1D76-DBA3CCABECF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3196234" y="5043527"/>
            <a:ext cx="478203" cy="478203"/>
          </a:xfrm>
          <a:prstGeom prst="rect">
            <a:avLst/>
          </a:prstGeom>
        </p:spPr>
      </p:pic>
      <p:pic>
        <p:nvPicPr>
          <p:cNvPr id="89" name="Picture 88" descr="A black record with a red and blue circle with white text&#10;&#10;Description automatically generated">
            <a:extLst>
              <a:ext uri="{FF2B5EF4-FFF2-40B4-BE49-F238E27FC236}">
                <a16:creationId xmlns:a16="http://schemas.microsoft.com/office/drawing/2014/main" id="{54D5F04E-71E4-7FD8-D913-C1C08AB31D3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4448831" y="6779365"/>
            <a:ext cx="661246" cy="606486"/>
          </a:xfrm>
          <a:prstGeom prst="rect">
            <a:avLst/>
          </a:prstGeom>
        </p:spPr>
      </p:pic>
      <p:grpSp>
        <p:nvGrpSpPr>
          <p:cNvPr id="101" name="Group 49">
            <a:extLst>
              <a:ext uri="{FF2B5EF4-FFF2-40B4-BE49-F238E27FC236}">
                <a16:creationId xmlns:a16="http://schemas.microsoft.com/office/drawing/2014/main" id="{D0FBB3A9-1263-9EF9-6A48-E550B1A42133}"/>
              </a:ext>
            </a:extLst>
          </p:cNvPr>
          <p:cNvGrpSpPr/>
          <p:nvPr/>
        </p:nvGrpSpPr>
        <p:grpSpPr>
          <a:xfrm>
            <a:off x="344097" y="6500857"/>
            <a:ext cx="2066012" cy="637214"/>
            <a:chOff x="183080" y="146428"/>
            <a:chExt cx="2754682" cy="849618"/>
          </a:xfrm>
        </p:grpSpPr>
        <p:sp>
          <p:nvSpPr>
            <p:cNvPr id="102" name="Freeform 50">
              <a:extLst>
                <a:ext uri="{FF2B5EF4-FFF2-40B4-BE49-F238E27FC236}">
                  <a16:creationId xmlns:a16="http://schemas.microsoft.com/office/drawing/2014/main" id="{B3AB1A79-48FC-1388-18D1-8C3463E5BA8A}"/>
                </a:ext>
              </a:extLst>
            </p:cNvPr>
            <p:cNvSpPr/>
            <p:nvPr/>
          </p:nvSpPr>
          <p:spPr>
            <a:xfrm>
              <a:off x="689579" y="146428"/>
              <a:ext cx="1741685" cy="680233"/>
            </a:xfrm>
            <a:custGeom>
              <a:avLst/>
              <a:gdLst/>
              <a:ahLst/>
              <a:cxnLst/>
              <a:rect l="l" t="t" r="r" b="b"/>
              <a:pathLst>
                <a:path w="1741685" h="680233">
                  <a:moveTo>
                    <a:pt x="0" y="0"/>
                  </a:moveTo>
                  <a:lnTo>
                    <a:pt x="1741685" y="0"/>
                  </a:lnTo>
                  <a:lnTo>
                    <a:pt x="1741685" y="680233"/>
                  </a:lnTo>
                  <a:lnTo>
                    <a:pt x="0" y="680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t="-974" b="-974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03" name="TextBox 52">
              <a:extLst>
                <a:ext uri="{FF2B5EF4-FFF2-40B4-BE49-F238E27FC236}">
                  <a16:creationId xmlns:a16="http://schemas.microsoft.com/office/drawing/2014/main" id="{2A5A7AEA-F0E3-87D2-8207-4D9334926A55}"/>
                </a:ext>
              </a:extLst>
            </p:cNvPr>
            <p:cNvSpPr txBox="1"/>
            <p:nvPr/>
          </p:nvSpPr>
          <p:spPr>
            <a:xfrm>
              <a:off x="183080" y="842158"/>
              <a:ext cx="2754682" cy="153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77"/>
                </a:lnSpc>
              </a:pPr>
              <a:r>
                <a:rPr lang="en-US" sz="750">
                  <a:solidFill>
                    <a:srgbClr val="000000"/>
                  </a:solidFill>
                  <a:latin typeface="DM Sans"/>
                </a:rPr>
                <a:t>This </a:t>
              </a:r>
              <a:r>
                <a:rPr lang="en-US" sz="750" err="1">
                  <a:solidFill>
                    <a:srgbClr val="000000"/>
                  </a:solidFill>
                  <a:latin typeface="DM Sans"/>
                </a:rPr>
                <a:t>programme</a:t>
              </a:r>
              <a:r>
                <a:rPr lang="en-US" sz="750">
                  <a:solidFill>
                    <a:srgbClr val="000000"/>
                  </a:solidFill>
                  <a:latin typeface="DM Sans"/>
                </a:rPr>
                <a:t> is delivered by HMPPS CFO</a:t>
              </a:r>
            </a:p>
          </p:txBody>
        </p:sp>
      </p:grpSp>
      <p:grpSp>
        <p:nvGrpSpPr>
          <p:cNvPr id="20" name="Group 65">
            <a:extLst>
              <a:ext uri="{FF2B5EF4-FFF2-40B4-BE49-F238E27FC236}">
                <a16:creationId xmlns:a16="http://schemas.microsoft.com/office/drawing/2014/main" id="{F4AB9D41-80EB-4CC1-9655-934E86C2E53F}"/>
              </a:ext>
            </a:extLst>
          </p:cNvPr>
          <p:cNvGrpSpPr/>
          <p:nvPr/>
        </p:nvGrpSpPr>
        <p:grpSpPr>
          <a:xfrm>
            <a:off x="4311549" y="2769640"/>
            <a:ext cx="220832" cy="274952"/>
            <a:chOff x="0" y="-351595"/>
            <a:chExt cx="812800" cy="1011995"/>
          </a:xfrm>
        </p:grpSpPr>
        <p:sp>
          <p:nvSpPr>
            <p:cNvPr id="24" name="Freeform 66">
              <a:extLst>
                <a:ext uri="{FF2B5EF4-FFF2-40B4-BE49-F238E27FC236}">
                  <a16:creationId xmlns:a16="http://schemas.microsoft.com/office/drawing/2014/main" id="{E8B96FEF-DD59-872D-3CBD-DBC0AFB69ED1}"/>
                </a:ext>
              </a:extLst>
            </p:cNvPr>
            <p:cNvSpPr/>
            <p:nvPr/>
          </p:nvSpPr>
          <p:spPr>
            <a:xfrm>
              <a:off x="0" y="-351595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TextBox 67">
              <a:extLst>
                <a:ext uri="{FF2B5EF4-FFF2-40B4-BE49-F238E27FC236}">
                  <a16:creationId xmlns:a16="http://schemas.microsoft.com/office/drawing/2014/main" id="{EA79BAAB-58CF-729F-7934-6F41BFC45347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8A548EBC-B987-A4F1-1CF6-95FB50DD17C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963" y="169178"/>
            <a:ext cx="1148311" cy="365119"/>
          </a:xfrm>
          <a:prstGeom prst="rect">
            <a:avLst/>
          </a:prstGeom>
        </p:spPr>
      </p:pic>
      <p:pic>
        <p:nvPicPr>
          <p:cNvPr id="7" name="Picture 2" descr="GC_Landscape_RGB">
            <a:extLst>
              <a:ext uri="{FF2B5EF4-FFF2-40B4-BE49-F238E27FC236}">
                <a16:creationId xmlns:a16="http://schemas.microsoft.com/office/drawing/2014/main" id="{73468CD9-B76A-5911-E135-9B9A9AB797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9565" y="143971"/>
            <a:ext cx="847613" cy="36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B75AEC1-B733-723B-06C0-B77AC170416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44417" y="5009445"/>
            <a:ext cx="729561" cy="34774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C0E5C14-2F2B-6A2E-9BB1-6FF49E340B2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895098" y="6883528"/>
            <a:ext cx="645546" cy="406920"/>
          </a:xfrm>
          <a:prstGeom prst="rect">
            <a:avLst/>
          </a:prstGeom>
        </p:spPr>
      </p:pic>
      <p:pic>
        <p:nvPicPr>
          <p:cNvPr id="14" name="Picture 13" descr="Chairs in a cinema">
            <a:extLst>
              <a:ext uri="{FF2B5EF4-FFF2-40B4-BE49-F238E27FC236}">
                <a16:creationId xmlns:a16="http://schemas.microsoft.com/office/drawing/2014/main" id="{1B6FF1CE-2E61-D966-9D43-D021154D6FA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927" y="6889547"/>
            <a:ext cx="612359" cy="381632"/>
          </a:xfrm>
          <a:prstGeom prst="rect">
            <a:avLst/>
          </a:prstGeom>
        </p:spPr>
      </p:pic>
      <p:pic>
        <p:nvPicPr>
          <p:cNvPr id="15" name="Picture 14" descr="Cartoon checklist and pencil">
            <a:extLst>
              <a:ext uri="{FF2B5EF4-FFF2-40B4-BE49-F238E27FC236}">
                <a16:creationId xmlns:a16="http://schemas.microsoft.com/office/drawing/2014/main" id="{6486C74F-86B8-CBA8-FC9E-F86CAE61345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flipH="1">
            <a:off x="4694910" y="3449866"/>
            <a:ext cx="648086" cy="486559"/>
          </a:xfrm>
          <a:prstGeom prst="rect">
            <a:avLst/>
          </a:prstGeom>
        </p:spPr>
      </p:pic>
      <p:pic>
        <p:nvPicPr>
          <p:cNvPr id="16" name="Picture 15" descr="A calculator and coins on a table&#10;&#10;Description automatically generated">
            <a:extLst>
              <a:ext uri="{FF2B5EF4-FFF2-40B4-BE49-F238E27FC236}">
                <a16:creationId xmlns:a16="http://schemas.microsoft.com/office/drawing/2014/main" id="{9BABEA1C-D5B3-FBB6-4CCB-CC5B4CF8EC19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856096" y="1935173"/>
            <a:ext cx="723551" cy="526924"/>
          </a:xfrm>
          <a:prstGeom prst="rect">
            <a:avLst/>
          </a:prstGeom>
        </p:spPr>
      </p:pic>
      <p:pic>
        <p:nvPicPr>
          <p:cNvPr id="17" name="Picture 4" descr="Puzzle Jigsaw 050 Candy Vinyl Flooring ...">
            <a:extLst>
              <a:ext uri="{FF2B5EF4-FFF2-40B4-BE49-F238E27FC236}">
                <a16:creationId xmlns:a16="http://schemas.microsoft.com/office/drawing/2014/main" id="{3652AAA8-4F84-DA33-8797-BA2F6A661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018" y="3395018"/>
            <a:ext cx="596257" cy="596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Five square speech bubbles in color">
            <a:extLst>
              <a:ext uri="{FF2B5EF4-FFF2-40B4-BE49-F238E27FC236}">
                <a16:creationId xmlns:a16="http://schemas.microsoft.com/office/drawing/2014/main" id="{703C3D0A-0430-6DAE-EF13-2C7FAF4BA21F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0286" y="1935173"/>
            <a:ext cx="723971" cy="506750"/>
          </a:xfrm>
          <a:prstGeom prst="rect">
            <a:avLst/>
          </a:prstGeom>
        </p:spPr>
      </p:pic>
      <p:pic>
        <p:nvPicPr>
          <p:cNvPr id="8" name="Picture 7" descr="A group of colorful question marks&#10;&#10;Description automatically generated">
            <a:extLst>
              <a:ext uri="{FF2B5EF4-FFF2-40B4-BE49-F238E27FC236}">
                <a16:creationId xmlns:a16="http://schemas.microsoft.com/office/drawing/2014/main" id="{5077866A-45D0-D4A0-947F-C801581219D1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0"/>
              </a:ext>
            </a:extLst>
          </a:blip>
          <a:stretch>
            <a:fillRect/>
          </a:stretch>
        </p:blipFill>
        <p:spPr>
          <a:xfrm>
            <a:off x="9461974" y="4893400"/>
            <a:ext cx="660593" cy="463793"/>
          </a:xfrm>
          <a:prstGeom prst="rect">
            <a:avLst/>
          </a:prstGeom>
        </p:spPr>
      </p:pic>
      <p:grpSp>
        <p:nvGrpSpPr>
          <p:cNvPr id="9" name="Group 62">
            <a:extLst>
              <a:ext uri="{FF2B5EF4-FFF2-40B4-BE49-F238E27FC236}">
                <a16:creationId xmlns:a16="http://schemas.microsoft.com/office/drawing/2014/main" id="{271070D9-89F4-1F4F-4777-1C62BF1EB118}"/>
              </a:ext>
            </a:extLst>
          </p:cNvPr>
          <p:cNvGrpSpPr/>
          <p:nvPr/>
        </p:nvGrpSpPr>
        <p:grpSpPr>
          <a:xfrm>
            <a:off x="9016360" y="4252588"/>
            <a:ext cx="242972" cy="301138"/>
            <a:chOff x="-37206" y="-270780"/>
            <a:chExt cx="812801" cy="1007380"/>
          </a:xfrm>
        </p:grpSpPr>
        <p:sp>
          <p:nvSpPr>
            <p:cNvPr id="11" name="Freeform 63">
              <a:extLst>
                <a:ext uri="{FF2B5EF4-FFF2-40B4-BE49-F238E27FC236}">
                  <a16:creationId xmlns:a16="http://schemas.microsoft.com/office/drawing/2014/main" id="{6E67026A-EDD3-7506-0F72-D0E4B6BBE422}"/>
                </a:ext>
              </a:extLst>
            </p:cNvPr>
            <p:cNvSpPr/>
            <p:nvPr/>
          </p:nvSpPr>
          <p:spPr>
            <a:xfrm>
              <a:off x="-37206" y="-270780"/>
              <a:ext cx="812801" cy="812801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TextBox 64">
              <a:extLst>
                <a:ext uri="{FF2B5EF4-FFF2-40B4-BE49-F238E27FC236}">
                  <a16:creationId xmlns:a16="http://schemas.microsoft.com/office/drawing/2014/main" id="{8DB8393A-DFF4-909C-BCAA-9814FA1BDADD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pic>
        <p:nvPicPr>
          <p:cNvPr id="21" name="Picture 20" descr="A person cutting vegetables on a cutting board&#10;&#10;Description automatically generated">
            <a:extLst>
              <a:ext uri="{FF2B5EF4-FFF2-40B4-BE49-F238E27FC236}">
                <a16:creationId xmlns:a16="http://schemas.microsoft.com/office/drawing/2014/main" id="{7E88265A-F7D9-B5FF-B656-835228B30661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2"/>
              </a:ext>
            </a:extLst>
          </a:blip>
          <a:stretch>
            <a:fillRect/>
          </a:stretch>
        </p:blipFill>
        <p:spPr>
          <a:xfrm>
            <a:off x="7871154" y="3566271"/>
            <a:ext cx="746514" cy="489046"/>
          </a:xfrm>
          <a:prstGeom prst="rect">
            <a:avLst/>
          </a:prstGeom>
        </p:spPr>
      </p:pic>
      <p:pic>
        <p:nvPicPr>
          <p:cNvPr id="22" name="Picture 21" descr="Colorful ukuleles on display">
            <a:extLst>
              <a:ext uri="{FF2B5EF4-FFF2-40B4-BE49-F238E27FC236}">
                <a16:creationId xmlns:a16="http://schemas.microsoft.com/office/drawing/2014/main" id="{520AAAD2-6E4C-AADF-3968-1B468E0C6313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234" y="6877638"/>
            <a:ext cx="612359" cy="405449"/>
          </a:xfrm>
          <a:prstGeom prst="rect">
            <a:avLst/>
          </a:prstGeom>
        </p:spPr>
      </p:pic>
      <p:sp>
        <p:nvSpPr>
          <p:cNvPr id="23" name="Freeform 66">
            <a:extLst>
              <a:ext uri="{FF2B5EF4-FFF2-40B4-BE49-F238E27FC236}">
                <a16:creationId xmlns:a16="http://schemas.microsoft.com/office/drawing/2014/main" id="{1BA04161-A6FF-4A98-0A3B-9F37A96A31BA}"/>
              </a:ext>
            </a:extLst>
          </p:cNvPr>
          <p:cNvSpPr/>
          <p:nvPr/>
        </p:nvSpPr>
        <p:spPr>
          <a:xfrm>
            <a:off x="4313623" y="6174789"/>
            <a:ext cx="220832" cy="193228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F8DD22"/>
          </a:solidFill>
        </p:spPr>
        <p:txBody>
          <a:bodyPr/>
          <a:lstStyle/>
          <a:p>
            <a:endParaRPr lang="en-GB"/>
          </a:p>
        </p:txBody>
      </p:sp>
      <p:pic>
        <p:nvPicPr>
          <p:cNvPr id="27" name="Picture 26" descr="A person holding another person's hand&#10;&#10;Description automatically generated">
            <a:extLst>
              <a:ext uri="{FF2B5EF4-FFF2-40B4-BE49-F238E27FC236}">
                <a16:creationId xmlns:a16="http://schemas.microsoft.com/office/drawing/2014/main" id="{87212682-1192-DC0A-4A79-B48E5970E77B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5"/>
              </a:ext>
            </a:extLst>
          </a:blip>
          <a:stretch>
            <a:fillRect/>
          </a:stretch>
        </p:blipFill>
        <p:spPr>
          <a:xfrm>
            <a:off x="9497733" y="6838552"/>
            <a:ext cx="627648" cy="451896"/>
          </a:xfrm>
          <a:prstGeom prst="rect">
            <a:avLst/>
          </a:prstGeom>
        </p:spPr>
      </p:pic>
      <p:pic>
        <p:nvPicPr>
          <p:cNvPr id="30" name="Picture 29" descr="Person stepping in stairs">
            <a:extLst>
              <a:ext uri="{FF2B5EF4-FFF2-40B4-BE49-F238E27FC236}">
                <a16:creationId xmlns:a16="http://schemas.microsoft.com/office/drawing/2014/main" id="{EA61DB01-C5E8-AC16-CE8C-6C2EB00746F1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673" y="1998215"/>
            <a:ext cx="680647" cy="454814"/>
          </a:xfrm>
          <a:prstGeom prst="rect">
            <a:avLst/>
          </a:prstGeom>
        </p:spPr>
      </p:pic>
      <p:pic>
        <p:nvPicPr>
          <p:cNvPr id="34" name="Picture 33" descr="One orange paper boat leading a group of white paper boats">
            <a:extLst>
              <a:ext uri="{FF2B5EF4-FFF2-40B4-BE49-F238E27FC236}">
                <a16:creationId xmlns:a16="http://schemas.microsoft.com/office/drawing/2014/main" id="{D3520310-0508-699B-5468-3C00FD9CDFA3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803" y="2033597"/>
            <a:ext cx="689681" cy="460012"/>
          </a:xfrm>
          <a:prstGeom prst="rect">
            <a:avLst/>
          </a:prstGeom>
        </p:spPr>
      </p:pic>
      <p:grpSp>
        <p:nvGrpSpPr>
          <p:cNvPr id="35" name="Group 65">
            <a:extLst>
              <a:ext uri="{FF2B5EF4-FFF2-40B4-BE49-F238E27FC236}">
                <a16:creationId xmlns:a16="http://schemas.microsoft.com/office/drawing/2014/main" id="{3FCA58E9-2582-E912-8FFD-2BDA41B0696C}"/>
              </a:ext>
            </a:extLst>
          </p:cNvPr>
          <p:cNvGrpSpPr/>
          <p:nvPr/>
        </p:nvGrpSpPr>
        <p:grpSpPr>
          <a:xfrm>
            <a:off x="5913781" y="1233060"/>
            <a:ext cx="220832" cy="274952"/>
            <a:chOff x="0" y="-351595"/>
            <a:chExt cx="812800" cy="1011995"/>
          </a:xfrm>
        </p:grpSpPr>
        <p:sp>
          <p:nvSpPr>
            <p:cNvPr id="36" name="Freeform 66">
              <a:extLst>
                <a:ext uri="{FF2B5EF4-FFF2-40B4-BE49-F238E27FC236}">
                  <a16:creationId xmlns:a16="http://schemas.microsoft.com/office/drawing/2014/main" id="{3311A69D-A31E-579B-B83A-682FC53753EF}"/>
                </a:ext>
              </a:extLst>
            </p:cNvPr>
            <p:cNvSpPr/>
            <p:nvPr/>
          </p:nvSpPr>
          <p:spPr>
            <a:xfrm>
              <a:off x="0" y="-351595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7" name="TextBox 67">
              <a:extLst>
                <a:ext uri="{FF2B5EF4-FFF2-40B4-BE49-F238E27FC236}">
                  <a16:creationId xmlns:a16="http://schemas.microsoft.com/office/drawing/2014/main" id="{D4C57266-9024-135F-C545-8FB2E9D9EA61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38" name="Group 65">
            <a:extLst>
              <a:ext uri="{FF2B5EF4-FFF2-40B4-BE49-F238E27FC236}">
                <a16:creationId xmlns:a16="http://schemas.microsoft.com/office/drawing/2014/main" id="{B40EEAA5-0461-F376-8DE8-3FC3E370DF11}"/>
              </a:ext>
            </a:extLst>
          </p:cNvPr>
          <p:cNvGrpSpPr/>
          <p:nvPr/>
        </p:nvGrpSpPr>
        <p:grpSpPr>
          <a:xfrm>
            <a:off x="7493205" y="1219061"/>
            <a:ext cx="220832" cy="274952"/>
            <a:chOff x="0" y="-351595"/>
            <a:chExt cx="812800" cy="1011995"/>
          </a:xfrm>
        </p:grpSpPr>
        <p:sp>
          <p:nvSpPr>
            <p:cNvPr id="39" name="Freeform 66">
              <a:extLst>
                <a:ext uri="{FF2B5EF4-FFF2-40B4-BE49-F238E27FC236}">
                  <a16:creationId xmlns:a16="http://schemas.microsoft.com/office/drawing/2014/main" id="{0B123F97-10F6-5E8C-0004-19D3A2D2439F}"/>
                </a:ext>
              </a:extLst>
            </p:cNvPr>
            <p:cNvSpPr/>
            <p:nvPr/>
          </p:nvSpPr>
          <p:spPr>
            <a:xfrm>
              <a:off x="0" y="-351595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0" name="TextBox 67">
              <a:extLst>
                <a:ext uri="{FF2B5EF4-FFF2-40B4-BE49-F238E27FC236}">
                  <a16:creationId xmlns:a16="http://schemas.microsoft.com/office/drawing/2014/main" id="{5BD43038-02BD-4B91-509C-B4C68B3EA42D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45" name="Group 65">
            <a:extLst>
              <a:ext uri="{FF2B5EF4-FFF2-40B4-BE49-F238E27FC236}">
                <a16:creationId xmlns:a16="http://schemas.microsoft.com/office/drawing/2014/main" id="{26163582-ACD3-F1BD-2945-29EDBED3459C}"/>
              </a:ext>
            </a:extLst>
          </p:cNvPr>
          <p:cNvGrpSpPr/>
          <p:nvPr/>
        </p:nvGrpSpPr>
        <p:grpSpPr>
          <a:xfrm>
            <a:off x="9002729" y="1219061"/>
            <a:ext cx="220832" cy="274952"/>
            <a:chOff x="0" y="-351595"/>
            <a:chExt cx="812800" cy="1011995"/>
          </a:xfrm>
        </p:grpSpPr>
        <p:sp>
          <p:nvSpPr>
            <p:cNvPr id="49" name="Freeform 66">
              <a:extLst>
                <a:ext uri="{FF2B5EF4-FFF2-40B4-BE49-F238E27FC236}">
                  <a16:creationId xmlns:a16="http://schemas.microsoft.com/office/drawing/2014/main" id="{9E2FE3BE-31C0-9723-88F8-55F2EFC69B15}"/>
                </a:ext>
              </a:extLst>
            </p:cNvPr>
            <p:cNvSpPr/>
            <p:nvPr/>
          </p:nvSpPr>
          <p:spPr>
            <a:xfrm>
              <a:off x="0" y="-351595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0" name="TextBox 67">
              <a:extLst>
                <a:ext uri="{FF2B5EF4-FFF2-40B4-BE49-F238E27FC236}">
                  <a16:creationId xmlns:a16="http://schemas.microsoft.com/office/drawing/2014/main" id="{41F1ABD5-7ED9-5C1F-09C8-089AEBEF4AEA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51" name="Group 65">
            <a:extLst>
              <a:ext uri="{FF2B5EF4-FFF2-40B4-BE49-F238E27FC236}">
                <a16:creationId xmlns:a16="http://schemas.microsoft.com/office/drawing/2014/main" id="{2FF84F8A-2D9C-C2CD-AA81-65C93B31F8B6}"/>
              </a:ext>
            </a:extLst>
          </p:cNvPr>
          <p:cNvGrpSpPr/>
          <p:nvPr/>
        </p:nvGrpSpPr>
        <p:grpSpPr>
          <a:xfrm>
            <a:off x="9036457" y="2658666"/>
            <a:ext cx="220832" cy="274952"/>
            <a:chOff x="0" y="-351595"/>
            <a:chExt cx="812800" cy="1011995"/>
          </a:xfrm>
        </p:grpSpPr>
        <p:sp>
          <p:nvSpPr>
            <p:cNvPr id="52" name="Freeform 66">
              <a:extLst>
                <a:ext uri="{FF2B5EF4-FFF2-40B4-BE49-F238E27FC236}">
                  <a16:creationId xmlns:a16="http://schemas.microsoft.com/office/drawing/2014/main" id="{198223C7-610C-3DCF-5620-4C62D78A22C7}"/>
                </a:ext>
              </a:extLst>
            </p:cNvPr>
            <p:cNvSpPr/>
            <p:nvPr/>
          </p:nvSpPr>
          <p:spPr>
            <a:xfrm>
              <a:off x="0" y="-351595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7" name="TextBox 67">
              <a:extLst>
                <a:ext uri="{FF2B5EF4-FFF2-40B4-BE49-F238E27FC236}">
                  <a16:creationId xmlns:a16="http://schemas.microsoft.com/office/drawing/2014/main" id="{E5DF6FA0-CC78-E2C3-3470-C56A0F67AF7C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58" name="Group 65">
            <a:extLst>
              <a:ext uri="{FF2B5EF4-FFF2-40B4-BE49-F238E27FC236}">
                <a16:creationId xmlns:a16="http://schemas.microsoft.com/office/drawing/2014/main" id="{49390E12-D6C2-1DC1-09F6-C362349DCDAD}"/>
              </a:ext>
            </a:extLst>
          </p:cNvPr>
          <p:cNvGrpSpPr/>
          <p:nvPr/>
        </p:nvGrpSpPr>
        <p:grpSpPr>
          <a:xfrm>
            <a:off x="7463713" y="2632164"/>
            <a:ext cx="220832" cy="274952"/>
            <a:chOff x="0" y="-351595"/>
            <a:chExt cx="812800" cy="1011995"/>
          </a:xfrm>
        </p:grpSpPr>
        <p:sp>
          <p:nvSpPr>
            <p:cNvPr id="59" name="Freeform 66">
              <a:extLst>
                <a:ext uri="{FF2B5EF4-FFF2-40B4-BE49-F238E27FC236}">
                  <a16:creationId xmlns:a16="http://schemas.microsoft.com/office/drawing/2014/main" id="{CD3EA70D-0315-579D-9E2F-1293832F520F}"/>
                </a:ext>
              </a:extLst>
            </p:cNvPr>
            <p:cNvSpPr/>
            <p:nvPr/>
          </p:nvSpPr>
          <p:spPr>
            <a:xfrm>
              <a:off x="0" y="-351595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2" name="TextBox 67">
              <a:extLst>
                <a:ext uri="{FF2B5EF4-FFF2-40B4-BE49-F238E27FC236}">
                  <a16:creationId xmlns:a16="http://schemas.microsoft.com/office/drawing/2014/main" id="{C366879F-8B5E-5D35-52AB-2D7B52F9FE2F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63" name="Group 65">
            <a:extLst>
              <a:ext uri="{FF2B5EF4-FFF2-40B4-BE49-F238E27FC236}">
                <a16:creationId xmlns:a16="http://schemas.microsoft.com/office/drawing/2014/main" id="{B162652B-9D83-7C61-B8A8-F4A465DD5059}"/>
              </a:ext>
            </a:extLst>
          </p:cNvPr>
          <p:cNvGrpSpPr/>
          <p:nvPr/>
        </p:nvGrpSpPr>
        <p:grpSpPr>
          <a:xfrm>
            <a:off x="5904883" y="2658666"/>
            <a:ext cx="220832" cy="274952"/>
            <a:chOff x="0" y="-351595"/>
            <a:chExt cx="812800" cy="1011995"/>
          </a:xfrm>
        </p:grpSpPr>
        <p:sp>
          <p:nvSpPr>
            <p:cNvPr id="64" name="Freeform 66">
              <a:extLst>
                <a:ext uri="{FF2B5EF4-FFF2-40B4-BE49-F238E27FC236}">
                  <a16:creationId xmlns:a16="http://schemas.microsoft.com/office/drawing/2014/main" id="{4CBAEDB4-A42E-FA76-F785-6510A5F89D3A}"/>
                </a:ext>
              </a:extLst>
            </p:cNvPr>
            <p:cNvSpPr/>
            <p:nvPr/>
          </p:nvSpPr>
          <p:spPr>
            <a:xfrm>
              <a:off x="0" y="-351595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18147D74-126D-5C48-AE9D-8D622F145B65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73" name="Group 65">
            <a:extLst>
              <a:ext uri="{FF2B5EF4-FFF2-40B4-BE49-F238E27FC236}">
                <a16:creationId xmlns:a16="http://schemas.microsoft.com/office/drawing/2014/main" id="{9306B0CE-B5B5-5D9E-440A-C81555813202}"/>
              </a:ext>
            </a:extLst>
          </p:cNvPr>
          <p:cNvGrpSpPr/>
          <p:nvPr/>
        </p:nvGrpSpPr>
        <p:grpSpPr>
          <a:xfrm>
            <a:off x="5871273" y="4239258"/>
            <a:ext cx="220832" cy="274952"/>
            <a:chOff x="0" y="-351595"/>
            <a:chExt cx="812800" cy="1011995"/>
          </a:xfrm>
        </p:grpSpPr>
        <p:sp>
          <p:nvSpPr>
            <p:cNvPr id="75" name="Freeform 66">
              <a:extLst>
                <a:ext uri="{FF2B5EF4-FFF2-40B4-BE49-F238E27FC236}">
                  <a16:creationId xmlns:a16="http://schemas.microsoft.com/office/drawing/2014/main" id="{A63C1A14-3BB9-035F-6653-5069762BC736}"/>
                </a:ext>
              </a:extLst>
            </p:cNvPr>
            <p:cNvSpPr/>
            <p:nvPr/>
          </p:nvSpPr>
          <p:spPr>
            <a:xfrm>
              <a:off x="0" y="-351595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7E085F57-5D35-EC2F-E842-FAA32A2E0C2D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79" name="Group 65">
            <a:extLst>
              <a:ext uri="{FF2B5EF4-FFF2-40B4-BE49-F238E27FC236}">
                <a16:creationId xmlns:a16="http://schemas.microsoft.com/office/drawing/2014/main" id="{0C687334-7C58-A0AA-ABF1-B485196E37E4}"/>
              </a:ext>
            </a:extLst>
          </p:cNvPr>
          <p:cNvGrpSpPr/>
          <p:nvPr/>
        </p:nvGrpSpPr>
        <p:grpSpPr>
          <a:xfrm>
            <a:off x="7451424" y="4252588"/>
            <a:ext cx="220832" cy="274952"/>
            <a:chOff x="0" y="-351595"/>
            <a:chExt cx="812800" cy="1011995"/>
          </a:xfrm>
        </p:grpSpPr>
        <p:sp>
          <p:nvSpPr>
            <p:cNvPr id="80" name="Freeform 66">
              <a:extLst>
                <a:ext uri="{FF2B5EF4-FFF2-40B4-BE49-F238E27FC236}">
                  <a16:creationId xmlns:a16="http://schemas.microsoft.com/office/drawing/2014/main" id="{3BE4EB03-510D-CE08-CA62-771AA69B7070}"/>
                </a:ext>
              </a:extLst>
            </p:cNvPr>
            <p:cNvSpPr/>
            <p:nvPr/>
          </p:nvSpPr>
          <p:spPr>
            <a:xfrm>
              <a:off x="0" y="-351595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10AB4938-1620-A8A1-C918-558D4CF01129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sp>
        <p:nvSpPr>
          <p:cNvPr id="82" name="Freeform 66">
            <a:extLst>
              <a:ext uri="{FF2B5EF4-FFF2-40B4-BE49-F238E27FC236}">
                <a16:creationId xmlns:a16="http://schemas.microsoft.com/office/drawing/2014/main" id="{E57115A6-FD0F-6715-5C76-8A54D13C192D}"/>
              </a:ext>
            </a:extLst>
          </p:cNvPr>
          <p:cNvSpPr/>
          <p:nvPr/>
        </p:nvSpPr>
        <p:spPr>
          <a:xfrm>
            <a:off x="7430191" y="6174789"/>
            <a:ext cx="220832" cy="193228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F8DD22"/>
          </a:solidFill>
        </p:spPr>
        <p:txBody>
          <a:bodyPr/>
          <a:lstStyle/>
          <a:p>
            <a:endParaRPr lang="en-GB"/>
          </a:p>
        </p:txBody>
      </p:sp>
      <p:sp>
        <p:nvSpPr>
          <p:cNvPr id="83" name="Freeform 66">
            <a:extLst>
              <a:ext uri="{FF2B5EF4-FFF2-40B4-BE49-F238E27FC236}">
                <a16:creationId xmlns:a16="http://schemas.microsoft.com/office/drawing/2014/main" id="{48587AD8-31E9-AD15-4771-55018FE8D4B9}"/>
              </a:ext>
            </a:extLst>
          </p:cNvPr>
          <p:cNvSpPr/>
          <p:nvPr/>
        </p:nvSpPr>
        <p:spPr>
          <a:xfrm>
            <a:off x="8975595" y="6136942"/>
            <a:ext cx="220832" cy="193228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F8DD22"/>
          </a:solidFill>
        </p:spPr>
        <p:txBody>
          <a:bodyPr/>
          <a:lstStyle/>
          <a:p>
            <a:endParaRPr lang="en-GB"/>
          </a:p>
        </p:txBody>
      </p:sp>
      <p:grpSp>
        <p:nvGrpSpPr>
          <p:cNvPr id="84" name="Group 62">
            <a:extLst>
              <a:ext uri="{FF2B5EF4-FFF2-40B4-BE49-F238E27FC236}">
                <a16:creationId xmlns:a16="http://schemas.microsoft.com/office/drawing/2014/main" id="{5E9555FC-FECB-A28F-A960-1AED3A2D7DA1}"/>
              </a:ext>
            </a:extLst>
          </p:cNvPr>
          <p:cNvGrpSpPr/>
          <p:nvPr/>
        </p:nvGrpSpPr>
        <p:grpSpPr>
          <a:xfrm>
            <a:off x="5868752" y="6172871"/>
            <a:ext cx="242972" cy="301138"/>
            <a:chOff x="-37206" y="-270780"/>
            <a:chExt cx="812801" cy="1007380"/>
          </a:xfrm>
        </p:grpSpPr>
        <p:sp>
          <p:nvSpPr>
            <p:cNvPr id="85" name="Freeform 63">
              <a:extLst>
                <a:ext uri="{FF2B5EF4-FFF2-40B4-BE49-F238E27FC236}">
                  <a16:creationId xmlns:a16="http://schemas.microsoft.com/office/drawing/2014/main" id="{22EA44C6-AE6F-9D2F-3A70-D73424B3A0DD}"/>
                </a:ext>
              </a:extLst>
            </p:cNvPr>
            <p:cNvSpPr/>
            <p:nvPr/>
          </p:nvSpPr>
          <p:spPr>
            <a:xfrm>
              <a:off x="-37206" y="-270780"/>
              <a:ext cx="812801" cy="812801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6" name="TextBox 64">
              <a:extLst>
                <a:ext uri="{FF2B5EF4-FFF2-40B4-BE49-F238E27FC236}">
                  <a16:creationId xmlns:a16="http://schemas.microsoft.com/office/drawing/2014/main" id="{592D48AC-0F8C-F854-1D44-581042892BB2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pic>
        <p:nvPicPr>
          <p:cNvPr id="33" name="Picture 32" descr="Person with idea concept">
            <a:extLst>
              <a:ext uri="{FF2B5EF4-FFF2-40B4-BE49-F238E27FC236}">
                <a16:creationId xmlns:a16="http://schemas.microsoft.com/office/drawing/2014/main" id="{08586625-896D-8577-067B-6980FC683752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957" y="3473706"/>
            <a:ext cx="723971" cy="482647"/>
          </a:xfrm>
          <a:prstGeom prst="rect">
            <a:avLst/>
          </a:prstGeom>
        </p:spPr>
      </p:pic>
      <p:pic>
        <p:nvPicPr>
          <p:cNvPr id="60" name="Picture 59" descr="A person cutting vegetables on a cutting board&#10;&#10;Description automatically generated">
            <a:extLst>
              <a:ext uri="{FF2B5EF4-FFF2-40B4-BE49-F238E27FC236}">
                <a16:creationId xmlns:a16="http://schemas.microsoft.com/office/drawing/2014/main" id="{44FAD248-33CF-CF55-846F-80B166021B68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2"/>
              </a:ext>
            </a:extLst>
          </a:blip>
          <a:stretch>
            <a:fillRect/>
          </a:stretch>
        </p:blipFill>
        <p:spPr>
          <a:xfrm>
            <a:off x="4736820" y="5041066"/>
            <a:ext cx="746514" cy="489046"/>
          </a:xfrm>
          <a:prstGeom prst="rect">
            <a:avLst/>
          </a:prstGeom>
        </p:spPr>
      </p:pic>
      <p:pic>
        <p:nvPicPr>
          <p:cNvPr id="26" name="Picture 25" descr="Two fists together">
            <a:extLst>
              <a:ext uri="{FF2B5EF4-FFF2-40B4-BE49-F238E27FC236}">
                <a16:creationId xmlns:a16="http://schemas.microsoft.com/office/drawing/2014/main" id="{402B71E5-7303-C2CE-9453-53AD8922C5C3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7723" y="3715029"/>
            <a:ext cx="586782" cy="39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232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36176" y="89827"/>
            <a:ext cx="2413006" cy="1541958"/>
            <a:chOff x="0" y="-461294"/>
            <a:chExt cx="879009" cy="2600947"/>
          </a:xfrm>
        </p:grpSpPr>
        <p:sp>
          <p:nvSpPr>
            <p:cNvPr id="4" name="Freeform 4"/>
            <p:cNvSpPr/>
            <p:nvPr/>
          </p:nvSpPr>
          <p:spPr>
            <a:xfrm>
              <a:off x="0" y="-461294"/>
              <a:ext cx="868775" cy="2600947"/>
            </a:xfrm>
            <a:custGeom>
              <a:avLst/>
              <a:gdLst/>
              <a:ahLst/>
              <a:cxnLst/>
              <a:rect l="l" t="t" r="r" b="b"/>
              <a:pathLst>
                <a:path w="868775" h="1669301">
                  <a:moveTo>
                    <a:pt x="0" y="0"/>
                  </a:moveTo>
                  <a:lnTo>
                    <a:pt x="868775" y="0"/>
                  </a:lnTo>
                  <a:lnTo>
                    <a:pt x="868775" y="1669301"/>
                  </a:lnTo>
                  <a:lnTo>
                    <a:pt x="0" y="1669301"/>
                  </a:lnTo>
                  <a:close/>
                </a:path>
              </a:pathLst>
            </a:custGeom>
            <a:solidFill>
              <a:srgbClr val="34586E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0234" y="486808"/>
              <a:ext cx="868775" cy="15830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r>
                <a:rPr lang="en-GB" sz="1600" b="1">
                  <a:solidFill>
                    <a:schemeClr val="bg1"/>
                  </a:solidFill>
                  <a:latin typeface="+mj-lt"/>
                </a:rPr>
                <a:t>Address: Second Floor, Tannery Court, Tanners Lane, Warrington </a:t>
              </a:r>
            </a:p>
            <a:p>
              <a:pPr algn="ctr">
                <a:lnSpc>
                  <a:spcPts val="2379"/>
                </a:lnSpc>
              </a:pPr>
              <a:r>
                <a:rPr lang="en-GB" sz="1600" b="1">
                  <a:solidFill>
                    <a:schemeClr val="bg1"/>
                  </a:solidFill>
                  <a:latin typeface="+mj-lt"/>
                </a:rPr>
                <a:t>WA2 7NA</a:t>
              </a:r>
            </a:p>
            <a:p>
              <a:pPr algn="ctr" rtl="0"/>
              <a:r>
                <a:rPr lang="en-US" sz="1600" b="1">
                  <a:solidFill>
                    <a:srgbClr val="FFFFFF"/>
                  </a:solidFill>
                  <a:latin typeface="+mj-lt"/>
                </a:rPr>
                <a:t>Tel: </a:t>
              </a:r>
              <a:r>
                <a:rPr lang="en-GB" sz="1600" b="1">
                  <a:solidFill>
                    <a:schemeClr val="bg1"/>
                  </a:solidFill>
                  <a:effectLst/>
                  <a:latin typeface="+mj-lt"/>
                </a:rPr>
                <a:t>07586115855</a:t>
              </a:r>
            </a:p>
            <a:p>
              <a:pPr algn="ctr" rtl="0"/>
              <a:endParaRPr lang="en-GB" sz="1200" b="1">
                <a:solidFill>
                  <a:schemeClr val="bg1"/>
                </a:solidFill>
                <a:latin typeface="+mj-lt"/>
              </a:endParaRPr>
            </a:p>
            <a:p>
              <a:pPr algn="ctr">
                <a:lnSpc>
                  <a:spcPts val="2379"/>
                </a:lnSpc>
              </a:pPr>
              <a:endParaRPr lang="en-US" sz="1699">
                <a:solidFill>
                  <a:srgbClr val="FFFFFF"/>
                </a:solidFill>
                <a:latin typeface="+mj-lt"/>
              </a:endParaRPr>
            </a:p>
          </p:txBody>
        </p:sp>
      </p:grpSp>
      <p:sp>
        <p:nvSpPr>
          <p:cNvPr id="69" name="TextBox 69"/>
          <p:cNvSpPr txBox="1"/>
          <p:nvPr/>
        </p:nvSpPr>
        <p:spPr>
          <a:xfrm>
            <a:off x="2740976" y="-23974"/>
            <a:ext cx="6886500" cy="5591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99"/>
              </a:lnSpc>
              <a:spcBef>
                <a:spcPct val="0"/>
              </a:spcBef>
            </a:pPr>
            <a:r>
              <a:rPr lang="en-US" sz="2400" u="sng" dirty="0">
                <a:solidFill>
                  <a:srgbClr val="000000"/>
                </a:solidFill>
                <a:latin typeface="DM Sans Bold"/>
              </a:rPr>
              <a:t>February Activities to look out for…</a:t>
            </a:r>
          </a:p>
        </p:txBody>
      </p:sp>
      <p:grpSp>
        <p:nvGrpSpPr>
          <p:cNvPr id="101" name="Group 49">
            <a:extLst>
              <a:ext uri="{FF2B5EF4-FFF2-40B4-BE49-F238E27FC236}">
                <a16:creationId xmlns:a16="http://schemas.microsoft.com/office/drawing/2014/main" id="{D0FBB3A9-1263-9EF9-6A48-E550B1A42133}"/>
              </a:ext>
            </a:extLst>
          </p:cNvPr>
          <p:cNvGrpSpPr/>
          <p:nvPr/>
        </p:nvGrpSpPr>
        <p:grpSpPr>
          <a:xfrm>
            <a:off x="344096" y="6301740"/>
            <a:ext cx="2536263" cy="836331"/>
            <a:chOff x="183080" y="146428"/>
            <a:chExt cx="2754682" cy="849618"/>
          </a:xfrm>
        </p:grpSpPr>
        <p:sp>
          <p:nvSpPr>
            <p:cNvPr id="102" name="Freeform 50">
              <a:extLst>
                <a:ext uri="{FF2B5EF4-FFF2-40B4-BE49-F238E27FC236}">
                  <a16:creationId xmlns:a16="http://schemas.microsoft.com/office/drawing/2014/main" id="{B3AB1A79-48FC-1388-18D1-8C3463E5BA8A}"/>
                </a:ext>
              </a:extLst>
            </p:cNvPr>
            <p:cNvSpPr/>
            <p:nvPr/>
          </p:nvSpPr>
          <p:spPr>
            <a:xfrm>
              <a:off x="689579" y="146428"/>
              <a:ext cx="1741685" cy="680233"/>
            </a:xfrm>
            <a:custGeom>
              <a:avLst/>
              <a:gdLst/>
              <a:ahLst/>
              <a:cxnLst/>
              <a:rect l="l" t="t" r="r" b="b"/>
              <a:pathLst>
                <a:path w="1741685" h="680233">
                  <a:moveTo>
                    <a:pt x="0" y="0"/>
                  </a:moveTo>
                  <a:lnTo>
                    <a:pt x="1741685" y="0"/>
                  </a:lnTo>
                  <a:lnTo>
                    <a:pt x="1741685" y="680233"/>
                  </a:lnTo>
                  <a:lnTo>
                    <a:pt x="0" y="680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974" b="-974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03" name="TextBox 52">
              <a:extLst>
                <a:ext uri="{FF2B5EF4-FFF2-40B4-BE49-F238E27FC236}">
                  <a16:creationId xmlns:a16="http://schemas.microsoft.com/office/drawing/2014/main" id="{2A5A7AEA-F0E3-87D2-8207-4D9334926A55}"/>
                </a:ext>
              </a:extLst>
            </p:cNvPr>
            <p:cNvSpPr txBox="1"/>
            <p:nvPr/>
          </p:nvSpPr>
          <p:spPr>
            <a:xfrm>
              <a:off x="183080" y="842158"/>
              <a:ext cx="2754682" cy="153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77"/>
                </a:lnSpc>
              </a:pPr>
              <a:r>
                <a:rPr lang="en-US" sz="750">
                  <a:solidFill>
                    <a:srgbClr val="000000"/>
                  </a:solidFill>
                  <a:latin typeface="DM Sans"/>
                </a:rPr>
                <a:t>This </a:t>
              </a:r>
              <a:r>
                <a:rPr lang="en-US" sz="750" err="1">
                  <a:solidFill>
                    <a:srgbClr val="000000"/>
                  </a:solidFill>
                  <a:latin typeface="DM Sans"/>
                </a:rPr>
                <a:t>programme</a:t>
              </a:r>
              <a:r>
                <a:rPr lang="en-US" sz="750">
                  <a:solidFill>
                    <a:srgbClr val="000000"/>
                  </a:solidFill>
                  <a:latin typeface="DM Sans"/>
                </a:rPr>
                <a:t> is delivered by HMPPS CFO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6537D8A2-1ADA-A599-B149-8F82041A03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9808" y="75858"/>
            <a:ext cx="1181202" cy="62489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D9EFE76-FDA6-BBBF-E1A6-7657CF1997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2480" y="836918"/>
            <a:ext cx="1714739" cy="130987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6F42CB9-BC15-812E-2863-D4A06D55691A}"/>
              </a:ext>
            </a:extLst>
          </p:cNvPr>
          <p:cNvSpPr txBox="1"/>
          <p:nvPr/>
        </p:nvSpPr>
        <p:spPr>
          <a:xfrm>
            <a:off x="4611568" y="1105494"/>
            <a:ext cx="39237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/>
              <a:t>Get support with filling in forms. Passport/drivers licence/service registration forms(new doctors/ dental practice)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17A9ED9-CCD3-C028-02F1-85735D9F917E}"/>
              </a:ext>
            </a:extLst>
          </p:cNvPr>
          <p:cNvSpPr txBox="1"/>
          <p:nvPr/>
        </p:nvSpPr>
        <p:spPr>
          <a:xfrm>
            <a:off x="4726522" y="732720"/>
            <a:ext cx="4035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For support with this, access this&gt;&gt;&gt;</a:t>
            </a:r>
          </a:p>
        </p:txBody>
      </p:sp>
      <p:pic>
        <p:nvPicPr>
          <p:cNvPr id="2058" name="Picture 10" descr="Registration Form">
            <a:extLst>
              <a:ext uri="{FF2B5EF4-FFF2-40B4-BE49-F238E27FC236}">
                <a16:creationId xmlns:a16="http://schemas.microsoft.com/office/drawing/2014/main" id="{AA7CB627-4707-6911-B592-2036B87F45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021" y="700752"/>
            <a:ext cx="1048081" cy="1480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New-style driving licences and number plates mark one-year anniversary of  Brexit as EU flag is removed - GOV.UK">
            <a:extLst>
              <a:ext uri="{FF2B5EF4-FFF2-40B4-BE49-F238E27FC236}">
                <a16:creationId xmlns:a16="http://schemas.microsoft.com/office/drawing/2014/main" id="{6265B1C2-83D2-4EC6-7AB5-C189C2DF7B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103" y="804278"/>
            <a:ext cx="906184" cy="60412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7414F19-F970-8E8D-52B6-38EB813008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02518" y="1521619"/>
            <a:ext cx="983508" cy="693151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4FB673AA-25B3-9A20-74E7-934F9D140615}"/>
              </a:ext>
            </a:extLst>
          </p:cNvPr>
          <p:cNvCxnSpPr/>
          <p:nvPr/>
        </p:nvCxnSpPr>
        <p:spPr>
          <a:xfrm>
            <a:off x="385203" y="2286000"/>
            <a:ext cx="98286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Picture 51">
            <a:extLst>
              <a:ext uri="{FF2B5EF4-FFF2-40B4-BE49-F238E27FC236}">
                <a16:creationId xmlns:a16="http://schemas.microsoft.com/office/drawing/2014/main" id="{DA9CA21E-42E4-F6B0-19FE-8170E826530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02480" y="2479663"/>
            <a:ext cx="1654327" cy="143621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ACB01410-E372-51FC-04DB-E62AD094AEE4}"/>
              </a:ext>
            </a:extLst>
          </p:cNvPr>
          <p:cNvSpPr txBox="1"/>
          <p:nvPr/>
        </p:nvSpPr>
        <p:spPr>
          <a:xfrm>
            <a:off x="2880359" y="2981598"/>
            <a:ext cx="39237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/>
              <a:t>Get support breaking down those big goals, into smaller, more manageable steps.  </a:t>
            </a:r>
          </a:p>
        </p:txBody>
      </p:sp>
      <p:pic>
        <p:nvPicPr>
          <p:cNvPr id="2062" name="Picture 14" descr="6 Reasons Why Goal Setting Doesn't Work - Sports Psychology">
            <a:extLst>
              <a:ext uri="{FF2B5EF4-FFF2-40B4-BE49-F238E27FC236}">
                <a16:creationId xmlns:a16="http://schemas.microsoft.com/office/drawing/2014/main" id="{CDCE2DE1-4644-FC14-2DD2-6EC383B35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96" y="2525112"/>
            <a:ext cx="1690730" cy="112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EAF32062-3277-0022-2FC6-1546CCA07A46}"/>
              </a:ext>
            </a:extLst>
          </p:cNvPr>
          <p:cNvSpPr txBox="1"/>
          <p:nvPr/>
        </p:nvSpPr>
        <p:spPr>
          <a:xfrm>
            <a:off x="3502518" y="2573276"/>
            <a:ext cx="4035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For support with this, access this&gt;&gt;&gt;</a:t>
            </a: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BB572D46-10FB-276A-4230-79A591470006}"/>
              </a:ext>
            </a:extLst>
          </p:cNvPr>
          <p:cNvCxnSpPr/>
          <p:nvPr/>
        </p:nvCxnSpPr>
        <p:spPr>
          <a:xfrm>
            <a:off x="432398" y="4109545"/>
            <a:ext cx="98286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" name="Picture 81">
            <a:extLst>
              <a:ext uri="{FF2B5EF4-FFF2-40B4-BE49-F238E27FC236}">
                <a16:creationId xmlns:a16="http://schemas.microsoft.com/office/drawing/2014/main" id="{9F62AE4B-4F9A-1629-F67E-94D072B2614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12053" y="4288307"/>
            <a:ext cx="1668706" cy="140648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64" name="Picture 16" descr="Did you know? Fewer than 100 people have a photographic memory | New  Scientist">
            <a:extLst>
              <a:ext uri="{FF2B5EF4-FFF2-40B4-BE49-F238E27FC236}">
                <a16:creationId xmlns:a16="http://schemas.microsoft.com/office/drawing/2014/main" id="{E767CC00-B076-5D7D-E91A-A48B84FE13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21" y="4433423"/>
            <a:ext cx="1746563" cy="982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TextBox 82">
            <a:extLst>
              <a:ext uri="{FF2B5EF4-FFF2-40B4-BE49-F238E27FC236}">
                <a16:creationId xmlns:a16="http://schemas.microsoft.com/office/drawing/2014/main" id="{40AC6C46-E95C-3EF6-5126-3BCCF0AAB758}"/>
              </a:ext>
            </a:extLst>
          </p:cNvPr>
          <p:cNvSpPr txBox="1"/>
          <p:nvPr/>
        </p:nvSpPr>
        <p:spPr>
          <a:xfrm>
            <a:off x="2100984" y="4269747"/>
            <a:ext cx="4643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For a chance to get nostalgic access this &gt;&gt;&gt;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03B7904F-59FD-0B82-232D-A43A1E53F126}"/>
              </a:ext>
            </a:extLst>
          </p:cNvPr>
          <p:cNvSpPr txBox="1"/>
          <p:nvPr/>
        </p:nvSpPr>
        <p:spPr>
          <a:xfrm>
            <a:off x="2246172" y="4639079"/>
            <a:ext cx="61936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/>
              <a:t>This session will give you the opportunity to play / listen to music that takes you back to a good memory, feel free to share that memory too or just simply enjoy listening in company.  Listening to music is such a good tool, whether it be meditative or calming. 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C27CD12E-B590-436B-238B-85A31AAFCFB8}"/>
              </a:ext>
            </a:extLst>
          </p:cNvPr>
          <p:cNvCxnSpPr/>
          <p:nvPr/>
        </p:nvCxnSpPr>
        <p:spPr>
          <a:xfrm>
            <a:off x="367399" y="6132787"/>
            <a:ext cx="98286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636EAA63-225F-4717-422D-CCCF43FA15B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538" y="167133"/>
            <a:ext cx="1148311" cy="365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510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a6be467-e76b-4869-981c-41fd8dac8726" xsi:nil="true"/>
    <lcf76f155ced4ddcb4097134ff3c332f xmlns="58c8e540-cdfe-4713-bff0-4351d38ade9d">
      <Terms xmlns="http://schemas.microsoft.com/office/infopath/2007/PartnerControls"/>
    </lcf76f155ced4ddcb4097134ff3c332f>
    <Number xmlns="58c8e540-cdfe-4713-bff0-4351d38ade9d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E0EB63A1E2B0A43B803C23E62A33D0E" ma:contentTypeVersion="" ma:contentTypeDescription="Create a new document." ma:contentTypeScope="" ma:versionID="0cfa3af12dacb6d37d9e170e2f24502f">
  <xsd:schema xmlns:xsd="http://www.w3.org/2001/XMLSchema" xmlns:xs="http://www.w3.org/2001/XMLSchema" xmlns:p="http://schemas.microsoft.com/office/2006/metadata/properties" xmlns:ns2="58C8E540-CDFE-4713-BFF0-4351D38ADE9D" xmlns:ns3="4d30bb2a-f321-43c9-acb7-6f415d4a716e" xmlns:ns4="58c8e540-cdfe-4713-bff0-4351d38ade9d" xmlns:ns5="0a6be467-e76b-4869-981c-41fd8dac8726" targetNamespace="http://schemas.microsoft.com/office/2006/metadata/properties" ma:root="true" ma:fieldsID="fa2ef7831d9e497843b63c8d01ff9d56" ns2:_="" ns3:_="" ns4:_="" ns5:_="">
    <xsd:import namespace="58C8E540-CDFE-4713-BFF0-4351D38ADE9D"/>
    <xsd:import namespace="4d30bb2a-f321-43c9-acb7-6f415d4a716e"/>
    <xsd:import namespace="58c8e540-cdfe-4713-bff0-4351d38ade9d"/>
    <xsd:import namespace="0a6be467-e76b-4869-981c-41fd8dac872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Number" minOccurs="0"/>
                <xsd:element ref="ns4:MediaLengthInSeconds" minOccurs="0"/>
                <xsd:element ref="ns4:lcf76f155ced4ddcb4097134ff3c332f" minOccurs="0"/>
                <xsd:element ref="ns5:TaxCatchAll" minOccurs="0"/>
                <xsd:element ref="ns4:MediaServiceSearchProperties" minOccurs="0"/>
                <xsd:element ref="ns4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C8E540-CDFE-4713-BFF0-4351D38ADE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30bb2a-f321-43c9-acb7-6f415d4a716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c8e540-cdfe-4713-bff0-4351d38ade9d" elementFormDefault="qualified">
    <xsd:import namespace="http://schemas.microsoft.com/office/2006/documentManagement/types"/>
    <xsd:import namespace="http://schemas.microsoft.com/office/infopath/2007/PartnerControls"/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Number" ma:index="20" nillable="true" ma:displayName="Number" ma:format="Dropdown" ma:internalName="Number" ma:percentage="FALSE">
      <xsd:simpleType>
        <xsd:restriction base="dms:Number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0a722410-03a9-4718-9392-c4089ca5a50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6be467-e76b-4869-981c-41fd8dac8726" elementFormDefault="qualified">
    <xsd:import namespace="http://schemas.microsoft.com/office/2006/documentManagement/types"/>
    <xsd:import namespace="http://schemas.microsoft.com/office/infopath/2007/PartnerControls"/>
    <xsd:element name="TaxCatchAll" ma:index="24" nillable="true" ma:displayName="Taxonomy Catch All Column" ma:hidden="true" ma:list="{be8a2237-55ea-4d70-868f-dd5aeff31326}" ma:internalName="TaxCatchAll" ma:showField="CatchAllData" ma:web="0a6be467-e76b-4869-981c-41fd8dac872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E53B0B3-0F5A-401C-97A3-2E7FE5C3857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2D4F630-F244-4249-A1DD-CAF66701C44D}">
  <ds:schemaRefs>
    <ds:schemaRef ds:uri="21fe2dc5-e687-4b08-a992-8b5ade4d5474"/>
    <ds:schemaRef ds:uri="39022ca7-da8b-462c-ac53-cf911d2e7c5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98D78DC-31F6-48B1-ADC8-A1661B3EBF32}"/>
</file>

<file path=docProps/app.xml><?xml version="1.0" encoding="utf-8"?>
<Properties xmlns="http://schemas.openxmlformats.org/officeDocument/2006/extended-properties" xmlns:vt="http://schemas.openxmlformats.org/officeDocument/2006/docPropsVTypes">
  <TotalTime>1536</TotalTime>
  <Words>1252</Words>
  <Application>Microsoft Office PowerPoint</Application>
  <PresentationFormat>Custom</PresentationFormat>
  <Paragraphs>316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Calibri</vt:lpstr>
      <vt:lpstr>DM Sans</vt:lpstr>
      <vt:lpstr>Arial</vt:lpstr>
      <vt:lpstr>DM Sans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CFO Activity Schedule TEMPLATE</dc:title>
  <dc:creator>Parkinson, Rachel (Growth Company)</dc:creator>
  <cp:lastModifiedBy>Hvalec, Julia (Growth Company)</cp:lastModifiedBy>
  <cp:revision>35</cp:revision>
  <dcterms:created xsi:type="dcterms:W3CDTF">2006-08-16T00:00:00Z</dcterms:created>
  <dcterms:modified xsi:type="dcterms:W3CDTF">2025-01-13T10:54:59Z</dcterms:modified>
  <dc:identifier>DAFxy3nWgJM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0x010100EE0EB63A1E2B0A43B803C23E62A33D0E</vt:lpwstr>
  </property>
  <property fmtid="{D5CDD505-2E9C-101B-9397-08002B2CF9AE}" pid="3" name="MediaServiceImageTags">
    <vt:lpwstr/>
  </property>
</Properties>
</file>