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0" r:id="rId5"/>
    <p:sldId id="261" r:id="rId6"/>
    <p:sldId id="262" r:id="rId7"/>
    <p:sldId id="263" r:id="rId8"/>
    <p:sldId id="264" r:id="rId9"/>
  </p:sldIdLst>
  <p:sldSz cx="12192000" cy="685800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A9E5"/>
    <a:srgbClr val="FF66CC"/>
    <a:srgbClr val="FFFF66"/>
    <a:srgbClr val="BC8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C6837D-D9D5-443B-AEFF-A9494D2AD87D}" v="555" dt="2025-02-13T15:27:14.0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1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50A11C90-A7E8-4547-9966-84B06E27005B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74580A04-6687-4BC1-8967-0B21F201C7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45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Social Inclusion </a:t>
            </a:r>
            <a:br>
              <a:rPr lang="en-GB"/>
            </a:br>
            <a:br>
              <a:rPr lang="en-GB"/>
            </a:br>
            <a:r>
              <a:rPr lang="en-GB"/>
              <a:t>Work focused activities </a:t>
            </a:r>
            <a:br>
              <a:rPr lang="en-GB"/>
            </a:br>
            <a:r>
              <a:rPr lang="en-GB"/>
              <a:t>Housing Activities </a:t>
            </a:r>
            <a:br>
              <a:rPr lang="en-GB"/>
            </a:br>
            <a:r>
              <a:rPr lang="en-GB"/>
              <a:t>Confidence Building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26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Social Inclusion </a:t>
            </a:r>
            <a:br>
              <a:rPr lang="en-GB"/>
            </a:br>
            <a:br>
              <a:rPr lang="en-GB"/>
            </a:br>
            <a:r>
              <a:rPr lang="en-GB"/>
              <a:t>Work focused activities </a:t>
            </a:r>
            <a:br>
              <a:rPr lang="en-GB"/>
            </a:br>
            <a:r>
              <a:rPr lang="en-GB"/>
              <a:t>Housing Activities </a:t>
            </a:r>
            <a:br>
              <a:rPr lang="en-GB"/>
            </a:br>
            <a:r>
              <a:rPr lang="en-GB"/>
              <a:t>Confidence Building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619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Social Inclusion </a:t>
            </a:r>
            <a:br>
              <a:rPr lang="en-GB"/>
            </a:br>
            <a:br>
              <a:rPr lang="en-GB"/>
            </a:br>
            <a:r>
              <a:rPr lang="en-GB"/>
              <a:t>Work focused activities </a:t>
            </a:r>
            <a:br>
              <a:rPr lang="en-GB"/>
            </a:br>
            <a:r>
              <a:rPr lang="en-GB"/>
              <a:t>Housing Activities </a:t>
            </a:r>
            <a:br>
              <a:rPr lang="en-GB"/>
            </a:br>
            <a:r>
              <a:rPr lang="en-GB"/>
              <a:t>Confidence Building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732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Social Inclusion </a:t>
            </a:r>
            <a:br>
              <a:rPr lang="en-GB"/>
            </a:br>
            <a:br>
              <a:rPr lang="en-GB"/>
            </a:br>
            <a:r>
              <a:rPr lang="en-GB"/>
              <a:t>Work focused activities </a:t>
            </a:r>
            <a:br>
              <a:rPr lang="en-GB"/>
            </a:br>
            <a:r>
              <a:rPr lang="en-GB"/>
              <a:t>Housing Activities </a:t>
            </a:r>
            <a:br>
              <a:rPr lang="en-GB"/>
            </a:br>
            <a:r>
              <a:rPr lang="en-GB"/>
              <a:t>Confidence Building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10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Social Inclusion </a:t>
            </a:r>
            <a:br>
              <a:rPr lang="en-GB"/>
            </a:br>
            <a:br>
              <a:rPr lang="en-GB"/>
            </a:br>
            <a:r>
              <a:rPr lang="en-GB"/>
              <a:t>Work focused activities </a:t>
            </a:r>
            <a:br>
              <a:rPr lang="en-GB"/>
            </a:br>
            <a:r>
              <a:rPr lang="en-GB"/>
              <a:t>Housing Activities </a:t>
            </a:r>
            <a:br>
              <a:rPr lang="en-GB"/>
            </a:br>
            <a:r>
              <a:rPr lang="en-GB"/>
              <a:t>Confidence Building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267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556DC-3BAC-D367-5AEC-645F68BD6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396971-B627-CBD9-0539-BC9B79669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B0BC-1542-0975-B281-B43A0A380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19712-B924-3C93-CD03-D34CF73AF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FCC2E-2BBA-E476-4861-6A4546092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125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07293-F021-F22E-C44F-49CD2C116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9A9F3A-36D9-AA5C-10D3-F81962641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3930B-E14E-7414-41E9-20FC46150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FDAF4-5443-DC55-BC77-419F373BA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D4086-C127-0104-CBE1-C79A70940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247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CB6289-5E0C-F79A-B4FB-D43900BA3E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E9109C-1359-7322-7E3B-735C1552A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D5C6C-AFAE-B878-EDD1-E9D41555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DA720-5060-8B22-1379-C83949EA1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13FC1-C60B-24F2-A5E8-7DCE0D473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8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F82A2-396F-B3B1-7E05-C1DB6339D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691B4-DE33-8326-EE9A-44A3B11E4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190F9-6FD4-5CCF-5F68-559B39FAC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078E8-1BB9-78DA-9524-C47ED29A1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EA870-9A60-5D9C-A64C-F5511A142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77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BE192-65A5-2D02-EA56-239DF7032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AABA1A-D579-8B64-ADBA-7BAB4529D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EEE8A-9F97-AA24-8B2A-1E664C4E2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846E9-E444-AAD1-6491-0A17FBEBC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86B1E-9A89-FD72-029D-5D2C1D285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258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5D304-313F-DBE7-5FEE-CCBDF51BA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33F83-FA21-3B45-CD0B-EBE905237D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1E1208-AD78-F56C-52CD-F4C5AD95C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7DA0DE-595D-EE50-7567-7B9307749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B0F82F-4154-1D87-A378-34A3F7AC7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12C997-37C2-544C-CF64-3D5646C59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89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BB42B-0C0A-49D7-21E7-FA0B99C58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04567-300F-4759-D997-9919E665F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7D5EEC-488F-A6DF-F5F0-E09573E15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4D1854-51EC-992C-44E6-17DD2807DA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00F7B5-2955-17A1-157B-45EB3FCF7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316E6D-A666-666D-978D-EF770A3AD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389DAF-064C-E0E5-940B-25EE648A4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F4CE7F-BBA3-51BB-0F05-866CF0B82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15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ECDE4-470C-28C8-C401-21840CB1A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E93E50-345B-CCD5-6024-00BA2C9DF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75559A-CDD6-3E1B-716C-EE89EDA65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F81F55-687D-E39D-E06C-EB0BFDAC0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897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B4924B-4071-01EA-6F11-DB7F49D26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D1AE43-E10C-BD18-19DD-122B699C1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1EF5EE-2BF4-B479-F42B-45B448E9E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410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C0738-0FED-6092-26C7-7BC555864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78870-FC28-B9F6-A46B-5350F3EC0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C8813D-0F1B-3E50-4863-1298000A6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D8AF42-71EB-EF02-567E-73B2D2E4F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A675E1-42B7-9411-5883-3C4D85772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C7FC4A-ADC5-DA21-E017-8FF0E86C6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902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47B7E-8301-EC6A-5EB4-636044C25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368BAB-B1E2-9771-9F4C-A396450829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6434F-D685-2BB1-89C0-EE497C240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86F4E1-0724-8BCD-CDF6-0E8FDFC1E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EDE9B3-F697-C9E0-5971-06CD34A65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EF34D7-FA45-E63C-5A19-E0DE1D496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679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09012F-6159-3E4C-7ADF-EAF4344E0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D9833-6A3F-97C6-2713-688D3615B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7442A-4C37-367A-2559-35FB322101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B1375-EC88-4D1E-8C58-F39A0908E95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39C8-4027-0284-E29D-9A90B8D0C0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375EC-1FA5-314D-FE3B-584CC8F4BA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74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svg"/><Relationship Id="rId18" Type="http://schemas.openxmlformats.org/officeDocument/2006/relationships/image" Target="../media/image15.png"/><Relationship Id="rId26" Type="http://schemas.openxmlformats.org/officeDocument/2006/relationships/image" Target="../media/image23.png"/><Relationship Id="rId39" Type="http://schemas.openxmlformats.org/officeDocument/2006/relationships/image" Target="../media/image36.svg"/><Relationship Id="rId21" Type="http://schemas.openxmlformats.org/officeDocument/2006/relationships/image" Target="../media/image18.svg"/><Relationship Id="rId34" Type="http://schemas.openxmlformats.org/officeDocument/2006/relationships/image" Target="../media/image31.png"/><Relationship Id="rId42" Type="http://schemas.openxmlformats.org/officeDocument/2006/relationships/image" Target="../media/image39.png"/><Relationship Id="rId47" Type="http://schemas.openxmlformats.org/officeDocument/2006/relationships/image" Target="../media/image44.svg"/><Relationship Id="rId7" Type="http://schemas.openxmlformats.org/officeDocument/2006/relationships/image" Target="cid:image001.png@01DAE432.DADAEFD0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29" Type="http://schemas.openxmlformats.org/officeDocument/2006/relationships/image" Target="../media/image26.svg"/><Relationship Id="rId11" Type="http://schemas.openxmlformats.org/officeDocument/2006/relationships/image" Target="../media/image8.svg"/><Relationship Id="rId24" Type="http://schemas.openxmlformats.org/officeDocument/2006/relationships/image" Target="../media/image21.png"/><Relationship Id="rId32" Type="http://schemas.openxmlformats.org/officeDocument/2006/relationships/image" Target="../media/image29.png"/><Relationship Id="rId37" Type="http://schemas.openxmlformats.org/officeDocument/2006/relationships/image" Target="../media/image34.svg"/><Relationship Id="rId40" Type="http://schemas.openxmlformats.org/officeDocument/2006/relationships/image" Target="../media/image37.png"/><Relationship Id="rId45" Type="http://schemas.openxmlformats.org/officeDocument/2006/relationships/image" Target="../media/image42.svg"/><Relationship Id="rId5" Type="http://schemas.openxmlformats.org/officeDocument/2006/relationships/image" Target="../media/image3.svg"/><Relationship Id="rId15" Type="http://schemas.openxmlformats.org/officeDocument/2006/relationships/image" Target="../media/image12.svg"/><Relationship Id="rId23" Type="http://schemas.openxmlformats.org/officeDocument/2006/relationships/image" Target="../media/image20.svg"/><Relationship Id="rId28" Type="http://schemas.openxmlformats.org/officeDocument/2006/relationships/image" Target="../media/image25.png"/><Relationship Id="rId36" Type="http://schemas.openxmlformats.org/officeDocument/2006/relationships/image" Target="../media/image33.png"/><Relationship Id="rId49" Type="http://schemas.openxmlformats.org/officeDocument/2006/relationships/image" Target="../media/image46.svg"/><Relationship Id="rId10" Type="http://schemas.openxmlformats.org/officeDocument/2006/relationships/image" Target="../media/image7.png"/><Relationship Id="rId19" Type="http://schemas.openxmlformats.org/officeDocument/2006/relationships/image" Target="../media/image16.svg"/><Relationship Id="rId31" Type="http://schemas.openxmlformats.org/officeDocument/2006/relationships/image" Target="../media/image28.svg"/><Relationship Id="rId44" Type="http://schemas.openxmlformats.org/officeDocument/2006/relationships/image" Target="../media/image41.png"/><Relationship Id="rId4" Type="http://schemas.openxmlformats.org/officeDocument/2006/relationships/image" Target="../media/image2.png"/><Relationship Id="rId9" Type="http://schemas.openxmlformats.org/officeDocument/2006/relationships/image" Target="../media/image6.svg"/><Relationship Id="rId14" Type="http://schemas.openxmlformats.org/officeDocument/2006/relationships/image" Target="../media/image11.png"/><Relationship Id="rId22" Type="http://schemas.openxmlformats.org/officeDocument/2006/relationships/image" Target="../media/image19.png"/><Relationship Id="rId27" Type="http://schemas.openxmlformats.org/officeDocument/2006/relationships/image" Target="../media/image24.svg"/><Relationship Id="rId30" Type="http://schemas.openxmlformats.org/officeDocument/2006/relationships/image" Target="../media/image27.png"/><Relationship Id="rId35" Type="http://schemas.openxmlformats.org/officeDocument/2006/relationships/image" Target="../media/image32.svg"/><Relationship Id="rId43" Type="http://schemas.openxmlformats.org/officeDocument/2006/relationships/image" Target="../media/image40.svg"/><Relationship Id="rId48" Type="http://schemas.openxmlformats.org/officeDocument/2006/relationships/image" Target="../media/image45.png"/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12" Type="http://schemas.openxmlformats.org/officeDocument/2006/relationships/image" Target="../media/image9.png"/><Relationship Id="rId17" Type="http://schemas.openxmlformats.org/officeDocument/2006/relationships/image" Target="../media/image14.svg"/><Relationship Id="rId25" Type="http://schemas.openxmlformats.org/officeDocument/2006/relationships/image" Target="../media/image22.svg"/><Relationship Id="rId33" Type="http://schemas.openxmlformats.org/officeDocument/2006/relationships/image" Target="../media/image30.svg"/><Relationship Id="rId38" Type="http://schemas.openxmlformats.org/officeDocument/2006/relationships/image" Target="../media/image35.png"/><Relationship Id="rId46" Type="http://schemas.openxmlformats.org/officeDocument/2006/relationships/image" Target="../media/image43.png"/><Relationship Id="rId20" Type="http://schemas.openxmlformats.org/officeDocument/2006/relationships/image" Target="../media/image17.png"/><Relationship Id="rId41" Type="http://schemas.openxmlformats.org/officeDocument/2006/relationships/image" Target="../media/image38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svg"/><Relationship Id="rId18" Type="http://schemas.openxmlformats.org/officeDocument/2006/relationships/image" Target="../media/image19.png"/><Relationship Id="rId26" Type="http://schemas.openxmlformats.org/officeDocument/2006/relationships/image" Target="../media/image49.png"/><Relationship Id="rId39" Type="http://schemas.openxmlformats.org/officeDocument/2006/relationships/image" Target="../media/image56.svg"/><Relationship Id="rId21" Type="http://schemas.openxmlformats.org/officeDocument/2006/relationships/image" Target="../media/image22.svg"/><Relationship Id="rId34" Type="http://schemas.openxmlformats.org/officeDocument/2006/relationships/image" Target="../media/image39.png"/><Relationship Id="rId42" Type="http://schemas.openxmlformats.org/officeDocument/2006/relationships/image" Target="../media/image45.png"/><Relationship Id="rId7" Type="http://schemas.openxmlformats.org/officeDocument/2006/relationships/image" Target="cid:image001.png@01DAE432.DADAEFD0" TargetMode="Externa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43.png"/><Relationship Id="rId20" Type="http://schemas.openxmlformats.org/officeDocument/2006/relationships/image" Target="../media/image21.png"/><Relationship Id="rId29" Type="http://schemas.openxmlformats.org/officeDocument/2006/relationships/image" Target="../media/image38.svg"/><Relationship Id="rId41" Type="http://schemas.openxmlformats.org/officeDocument/2006/relationships/image" Target="../media/image58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0.svg"/><Relationship Id="rId24" Type="http://schemas.openxmlformats.org/officeDocument/2006/relationships/image" Target="../media/image47.png"/><Relationship Id="rId32" Type="http://schemas.openxmlformats.org/officeDocument/2006/relationships/image" Target="../media/image53.png"/><Relationship Id="rId37" Type="http://schemas.openxmlformats.org/officeDocument/2006/relationships/image" Target="../media/image34.svg"/><Relationship Id="rId40" Type="http://schemas.openxmlformats.org/officeDocument/2006/relationships/image" Target="../media/image57.png"/><Relationship Id="rId5" Type="http://schemas.openxmlformats.org/officeDocument/2006/relationships/image" Target="../media/image3.svg"/><Relationship Id="rId15" Type="http://schemas.openxmlformats.org/officeDocument/2006/relationships/image" Target="../media/image18.svg"/><Relationship Id="rId23" Type="http://schemas.openxmlformats.org/officeDocument/2006/relationships/image" Target="../media/image28.svg"/><Relationship Id="rId28" Type="http://schemas.openxmlformats.org/officeDocument/2006/relationships/image" Target="../media/image37.png"/><Relationship Id="rId36" Type="http://schemas.openxmlformats.org/officeDocument/2006/relationships/image" Target="../media/image33.png"/><Relationship Id="rId10" Type="http://schemas.openxmlformats.org/officeDocument/2006/relationships/image" Target="../media/image9.png"/><Relationship Id="rId19" Type="http://schemas.openxmlformats.org/officeDocument/2006/relationships/image" Target="../media/image20.svg"/><Relationship Id="rId31" Type="http://schemas.openxmlformats.org/officeDocument/2006/relationships/image" Target="../media/image52.svg"/><Relationship Id="rId4" Type="http://schemas.openxmlformats.org/officeDocument/2006/relationships/image" Target="../media/image2.png"/><Relationship Id="rId9" Type="http://schemas.openxmlformats.org/officeDocument/2006/relationships/image" Target="../media/image6.svg"/><Relationship Id="rId14" Type="http://schemas.openxmlformats.org/officeDocument/2006/relationships/image" Target="../media/image17.png"/><Relationship Id="rId22" Type="http://schemas.openxmlformats.org/officeDocument/2006/relationships/image" Target="../media/image27.png"/><Relationship Id="rId27" Type="http://schemas.openxmlformats.org/officeDocument/2006/relationships/image" Target="../media/image50.svg"/><Relationship Id="rId30" Type="http://schemas.openxmlformats.org/officeDocument/2006/relationships/image" Target="../media/image51.png"/><Relationship Id="rId35" Type="http://schemas.openxmlformats.org/officeDocument/2006/relationships/image" Target="../media/image40.svg"/><Relationship Id="rId43" Type="http://schemas.openxmlformats.org/officeDocument/2006/relationships/image" Target="../media/image46.svg"/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12" Type="http://schemas.openxmlformats.org/officeDocument/2006/relationships/image" Target="../media/image13.png"/><Relationship Id="rId17" Type="http://schemas.openxmlformats.org/officeDocument/2006/relationships/image" Target="../media/image44.svg"/><Relationship Id="rId25" Type="http://schemas.openxmlformats.org/officeDocument/2006/relationships/image" Target="../media/image48.svg"/><Relationship Id="rId33" Type="http://schemas.openxmlformats.org/officeDocument/2006/relationships/image" Target="../media/image54.svg"/><Relationship Id="rId38" Type="http://schemas.openxmlformats.org/officeDocument/2006/relationships/image" Target="../media/image55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svg"/><Relationship Id="rId18" Type="http://schemas.openxmlformats.org/officeDocument/2006/relationships/image" Target="../media/image21.png"/><Relationship Id="rId26" Type="http://schemas.openxmlformats.org/officeDocument/2006/relationships/image" Target="../media/image37.png"/><Relationship Id="rId39" Type="http://schemas.openxmlformats.org/officeDocument/2006/relationships/image" Target="../media/image62.svg"/><Relationship Id="rId21" Type="http://schemas.openxmlformats.org/officeDocument/2006/relationships/image" Target="../media/image20.svg"/><Relationship Id="rId34" Type="http://schemas.openxmlformats.org/officeDocument/2006/relationships/image" Target="../media/image53.png"/><Relationship Id="rId42" Type="http://schemas.openxmlformats.org/officeDocument/2006/relationships/image" Target="../media/image65.png"/><Relationship Id="rId7" Type="http://schemas.openxmlformats.org/officeDocument/2006/relationships/image" Target="cid:image001.png@01DAE432.DADAEFD0" TargetMode="External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7.png"/><Relationship Id="rId29" Type="http://schemas.openxmlformats.org/officeDocument/2006/relationships/image" Target="../media/image32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svg"/><Relationship Id="rId24" Type="http://schemas.openxmlformats.org/officeDocument/2006/relationships/image" Target="../media/image41.png"/><Relationship Id="rId32" Type="http://schemas.openxmlformats.org/officeDocument/2006/relationships/image" Target="../media/image43.png"/><Relationship Id="rId37" Type="http://schemas.openxmlformats.org/officeDocument/2006/relationships/image" Target="../media/image60.svg"/><Relationship Id="rId40" Type="http://schemas.openxmlformats.org/officeDocument/2006/relationships/image" Target="../media/image63.png"/><Relationship Id="rId45" Type="http://schemas.openxmlformats.org/officeDocument/2006/relationships/image" Target="../media/image46.svg"/><Relationship Id="rId5" Type="http://schemas.openxmlformats.org/officeDocument/2006/relationships/image" Target="../media/image3.svg"/><Relationship Id="rId15" Type="http://schemas.openxmlformats.org/officeDocument/2006/relationships/image" Target="../media/image14.svg"/><Relationship Id="rId23" Type="http://schemas.openxmlformats.org/officeDocument/2006/relationships/image" Target="../media/image28.svg"/><Relationship Id="rId28" Type="http://schemas.openxmlformats.org/officeDocument/2006/relationships/image" Target="../media/image31.png"/><Relationship Id="rId36" Type="http://schemas.openxmlformats.org/officeDocument/2006/relationships/image" Target="../media/image59.png"/><Relationship Id="rId10" Type="http://schemas.openxmlformats.org/officeDocument/2006/relationships/image" Target="../media/image7.png"/><Relationship Id="rId19" Type="http://schemas.openxmlformats.org/officeDocument/2006/relationships/image" Target="../media/image22.svg"/><Relationship Id="rId31" Type="http://schemas.openxmlformats.org/officeDocument/2006/relationships/image" Target="../media/image40.svg"/><Relationship Id="rId44" Type="http://schemas.openxmlformats.org/officeDocument/2006/relationships/image" Target="../media/image45.png"/><Relationship Id="rId4" Type="http://schemas.openxmlformats.org/officeDocument/2006/relationships/image" Target="../media/image2.png"/><Relationship Id="rId9" Type="http://schemas.openxmlformats.org/officeDocument/2006/relationships/image" Target="../media/image6.svg"/><Relationship Id="rId14" Type="http://schemas.openxmlformats.org/officeDocument/2006/relationships/image" Target="../media/image13.png"/><Relationship Id="rId22" Type="http://schemas.openxmlformats.org/officeDocument/2006/relationships/image" Target="../media/image27.png"/><Relationship Id="rId27" Type="http://schemas.openxmlformats.org/officeDocument/2006/relationships/image" Target="../media/image38.svg"/><Relationship Id="rId30" Type="http://schemas.openxmlformats.org/officeDocument/2006/relationships/image" Target="../media/image39.png"/><Relationship Id="rId35" Type="http://schemas.openxmlformats.org/officeDocument/2006/relationships/image" Target="../media/image54.svg"/><Relationship Id="rId43" Type="http://schemas.openxmlformats.org/officeDocument/2006/relationships/image" Target="../media/image66.svg"/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12" Type="http://schemas.openxmlformats.org/officeDocument/2006/relationships/image" Target="../media/image9.png"/><Relationship Id="rId17" Type="http://schemas.openxmlformats.org/officeDocument/2006/relationships/image" Target="../media/image18.svg"/><Relationship Id="rId25" Type="http://schemas.openxmlformats.org/officeDocument/2006/relationships/image" Target="../media/image42.svg"/><Relationship Id="rId33" Type="http://schemas.openxmlformats.org/officeDocument/2006/relationships/image" Target="../media/image44.svg"/><Relationship Id="rId38" Type="http://schemas.openxmlformats.org/officeDocument/2006/relationships/image" Target="../media/image61.png"/><Relationship Id="rId20" Type="http://schemas.openxmlformats.org/officeDocument/2006/relationships/image" Target="../media/image19.png"/><Relationship Id="rId41" Type="http://schemas.openxmlformats.org/officeDocument/2006/relationships/image" Target="../media/image64.sv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svg"/><Relationship Id="rId18" Type="http://schemas.openxmlformats.org/officeDocument/2006/relationships/image" Target="../media/image21.png"/><Relationship Id="rId26" Type="http://schemas.openxmlformats.org/officeDocument/2006/relationships/image" Target="../media/image69.png"/><Relationship Id="rId39" Type="http://schemas.openxmlformats.org/officeDocument/2006/relationships/image" Target="../media/image54.svg"/><Relationship Id="rId21" Type="http://schemas.openxmlformats.org/officeDocument/2006/relationships/image" Target="../media/image28.svg"/><Relationship Id="rId34" Type="http://schemas.openxmlformats.org/officeDocument/2006/relationships/image" Target="../media/image43.png"/><Relationship Id="rId42" Type="http://schemas.openxmlformats.org/officeDocument/2006/relationships/image" Target="../media/image65.png"/><Relationship Id="rId47" Type="http://schemas.openxmlformats.org/officeDocument/2006/relationships/image" Target="../media/image46.svg"/><Relationship Id="rId7" Type="http://schemas.openxmlformats.org/officeDocument/2006/relationships/image" Target="cid:image001.png@01DAE432.DADAEFD0" TargetMode="External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7.png"/><Relationship Id="rId29" Type="http://schemas.openxmlformats.org/officeDocument/2006/relationships/image" Target="../media/image38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svg"/><Relationship Id="rId24" Type="http://schemas.openxmlformats.org/officeDocument/2006/relationships/image" Target="../media/image67.png"/><Relationship Id="rId32" Type="http://schemas.openxmlformats.org/officeDocument/2006/relationships/image" Target="../media/image73.png"/><Relationship Id="rId37" Type="http://schemas.openxmlformats.org/officeDocument/2006/relationships/image" Target="../media/image40.svg"/><Relationship Id="rId40" Type="http://schemas.openxmlformats.org/officeDocument/2006/relationships/image" Target="../media/image75.png"/><Relationship Id="rId45" Type="http://schemas.openxmlformats.org/officeDocument/2006/relationships/image" Target="../media/image78.svg"/><Relationship Id="rId5" Type="http://schemas.openxmlformats.org/officeDocument/2006/relationships/image" Target="../media/image3.svg"/><Relationship Id="rId15" Type="http://schemas.openxmlformats.org/officeDocument/2006/relationships/image" Target="../media/image14.svg"/><Relationship Id="rId23" Type="http://schemas.openxmlformats.org/officeDocument/2006/relationships/image" Target="../media/image32.svg"/><Relationship Id="rId28" Type="http://schemas.openxmlformats.org/officeDocument/2006/relationships/image" Target="../media/image37.png"/><Relationship Id="rId36" Type="http://schemas.openxmlformats.org/officeDocument/2006/relationships/image" Target="../media/image39.png"/><Relationship Id="rId10" Type="http://schemas.openxmlformats.org/officeDocument/2006/relationships/image" Target="../media/image7.png"/><Relationship Id="rId19" Type="http://schemas.openxmlformats.org/officeDocument/2006/relationships/image" Target="../media/image22.svg"/><Relationship Id="rId31" Type="http://schemas.openxmlformats.org/officeDocument/2006/relationships/image" Target="../media/image72.svg"/><Relationship Id="rId44" Type="http://schemas.openxmlformats.org/officeDocument/2006/relationships/image" Target="../media/image77.png"/><Relationship Id="rId4" Type="http://schemas.openxmlformats.org/officeDocument/2006/relationships/image" Target="../media/image2.png"/><Relationship Id="rId9" Type="http://schemas.openxmlformats.org/officeDocument/2006/relationships/image" Target="../media/image6.svg"/><Relationship Id="rId14" Type="http://schemas.openxmlformats.org/officeDocument/2006/relationships/image" Target="../media/image13.png"/><Relationship Id="rId22" Type="http://schemas.openxmlformats.org/officeDocument/2006/relationships/image" Target="../media/image31.png"/><Relationship Id="rId27" Type="http://schemas.openxmlformats.org/officeDocument/2006/relationships/image" Target="../media/image70.svg"/><Relationship Id="rId30" Type="http://schemas.openxmlformats.org/officeDocument/2006/relationships/image" Target="../media/image71.png"/><Relationship Id="rId35" Type="http://schemas.openxmlformats.org/officeDocument/2006/relationships/image" Target="../media/image44.svg"/><Relationship Id="rId43" Type="http://schemas.openxmlformats.org/officeDocument/2006/relationships/image" Target="../media/image66.svg"/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12" Type="http://schemas.openxmlformats.org/officeDocument/2006/relationships/image" Target="../media/image9.png"/><Relationship Id="rId17" Type="http://schemas.openxmlformats.org/officeDocument/2006/relationships/image" Target="../media/image18.svg"/><Relationship Id="rId25" Type="http://schemas.openxmlformats.org/officeDocument/2006/relationships/image" Target="../media/image68.svg"/><Relationship Id="rId33" Type="http://schemas.openxmlformats.org/officeDocument/2006/relationships/image" Target="../media/image74.svg"/><Relationship Id="rId38" Type="http://schemas.openxmlformats.org/officeDocument/2006/relationships/image" Target="../media/image53.png"/><Relationship Id="rId46" Type="http://schemas.openxmlformats.org/officeDocument/2006/relationships/image" Target="../media/image45.png"/><Relationship Id="rId20" Type="http://schemas.openxmlformats.org/officeDocument/2006/relationships/image" Target="../media/image27.png"/><Relationship Id="rId41" Type="http://schemas.openxmlformats.org/officeDocument/2006/relationships/image" Target="../media/image76.sv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svg"/><Relationship Id="rId18" Type="http://schemas.openxmlformats.org/officeDocument/2006/relationships/image" Target="../media/image17.png"/><Relationship Id="rId26" Type="http://schemas.openxmlformats.org/officeDocument/2006/relationships/image" Target="../media/image23.png"/><Relationship Id="rId39" Type="http://schemas.openxmlformats.org/officeDocument/2006/relationships/image" Target="../media/image80.svg"/><Relationship Id="rId21" Type="http://schemas.openxmlformats.org/officeDocument/2006/relationships/image" Target="../media/image12.svg"/><Relationship Id="rId34" Type="http://schemas.openxmlformats.org/officeDocument/2006/relationships/image" Target="../media/image31.png"/><Relationship Id="rId42" Type="http://schemas.openxmlformats.org/officeDocument/2006/relationships/image" Target="../media/image37.png"/><Relationship Id="rId47" Type="http://schemas.openxmlformats.org/officeDocument/2006/relationships/image" Target="../media/image66.svg"/><Relationship Id="rId50" Type="http://schemas.openxmlformats.org/officeDocument/2006/relationships/image" Target="../media/image45.png"/><Relationship Id="rId7" Type="http://schemas.openxmlformats.org/officeDocument/2006/relationships/image" Target="cid:image001.png@01DAE432.DADAEFD0" TargetMode="External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5.png"/><Relationship Id="rId29" Type="http://schemas.openxmlformats.org/officeDocument/2006/relationships/image" Target="../media/image26.svg"/><Relationship Id="rId11" Type="http://schemas.openxmlformats.org/officeDocument/2006/relationships/image" Target="../media/image8.svg"/><Relationship Id="rId24" Type="http://schemas.openxmlformats.org/officeDocument/2006/relationships/image" Target="../media/image21.png"/><Relationship Id="rId32" Type="http://schemas.openxmlformats.org/officeDocument/2006/relationships/image" Target="../media/image29.png"/><Relationship Id="rId37" Type="http://schemas.openxmlformats.org/officeDocument/2006/relationships/image" Target="../media/image34.svg"/><Relationship Id="rId40" Type="http://schemas.openxmlformats.org/officeDocument/2006/relationships/image" Target="../media/image35.png"/><Relationship Id="rId45" Type="http://schemas.openxmlformats.org/officeDocument/2006/relationships/image" Target="../media/image40.svg"/><Relationship Id="rId5" Type="http://schemas.openxmlformats.org/officeDocument/2006/relationships/image" Target="../media/image3.svg"/><Relationship Id="rId15" Type="http://schemas.openxmlformats.org/officeDocument/2006/relationships/image" Target="../media/image14.svg"/><Relationship Id="rId23" Type="http://schemas.openxmlformats.org/officeDocument/2006/relationships/image" Target="../media/image20.svg"/><Relationship Id="rId28" Type="http://schemas.openxmlformats.org/officeDocument/2006/relationships/image" Target="../media/image25.png"/><Relationship Id="rId36" Type="http://schemas.openxmlformats.org/officeDocument/2006/relationships/image" Target="../media/image33.png"/><Relationship Id="rId49" Type="http://schemas.openxmlformats.org/officeDocument/2006/relationships/image" Target="../media/image44.svg"/><Relationship Id="rId10" Type="http://schemas.openxmlformats.org/officeDocument/2006/relationships/image" Target="../media/image7.png"/><Relationship Id="rId19" Type="http://schemas.openxmlformats.org/officeDocument/2006/relationships/image" Target="../media/image18.svg"/><Relationship Id="rId31" Type="http://schemas.openxmlformats.org/officeDocument/2006/relationships/image" Target="../media/image28.svg"/><Relationship Id="rId44" Type="http://schemas.openxmlformats.org/officeDocument/2006/relationships/image" Target="../media/image39.png"/><Relationship Id="rId4" Type="http://schemas.openxmlformats.org/officeDocument/2006/relationships/image" Target="../media/image2.png"/><Relationship Id="rId9" Type="http://schemas.openxmlformats.org/officeDocument/2006/relationships/image" Target="../media/image6.svg"/><Relationship Id="rId14" Type="http://schemas.openxmlformats.org/officeDocument/2006/relationships/image" Target="../media/image13.png"/><Relationship Id="rId22" Type="http://schemas.openxmlformats.org/officeDocument/2006/relationships/image" Target="../media/image19.png"/><Relationship Id="rId27" Type="http://schemas.openxmlformats.org/officeDocument/2006/relationships/image" Target="../media/image24.svg"/><Relationship Id="rId30" Type="http://schemas.openxmlformats.org/officeDocument/2006/relationships/image" Target="../media/image27.png"/><Relationship Id="rId35" Type="http://schemas.openxmlformats.org/officeDocument/2006/relationships/image" Target="../media/image32.svg"/><Relationship Id="rId43" Type="http://schemas.openxmlformats.org/officeDocument/2006/relationships/image" Target="../media/image38.svg"/><Relationship Id="rId48" Type="http://schemas.openxmlformats.org/officeDocument/2006/relationships/image" Target="../media/image43.png"/><Relationship Id="rId8" Type="http://schemas.openxmlformats.org/officeDocument/2006/relationships/image" Target="../media/image5.png"/><Relationship Id="rId51" Type="http://schemas.openxmlformats.org/officeDocument/2006/relationships/image" Target="../media/image46.svg"/><Relationship Id="rId3" Type="http://schemas.openxmlformats.org/officeDocument/2006/relationships/image" Target="../media/image1.png"/><Relationship Id="rId12" Type="http://schemas.openxmlformats.org/officeDocument/2006/relationships/image" Target="../media/image9.png"/><Relationship Id="rId17" Type="http://schemas.openxmlformats.org/officeDocument/2006/relationships/image" Target="../media/image16.svg"/><Relationship Id="rId25" Type="http://schemas.openxmlformats.org/officeDocument/2006/relationships/image" Target="../media/image22.svg"/><Relationship Id="rId33" Type="http://schemas.openxmlformats.org/officeDocument/2006/relationships/image" Target="../media/image30.svg"/><Relationship Id="rId38" Type="http://schemas.openxmlformats.org/officeDocument/2006/relationships/image" Target="../media/image79.png"/><Relationship Id="rId46" Type="http://schemas.openxmlformats.org/officeDocument/2006/relationships/image" Target="../media/image65.png"/><Relationship Id="rId20" Type="http://schemas.openxmlformats.org/officeDocument/2006/relationships/image" Target="../media/image11.png"/><Relationship Id="rId41" Type="http://schemas.openxmlformats.org/officeDocument/2006/relationships/image" Target="../media/image36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794"/>
              </p:ext>
            </p:extLst>
          </p:nvPr>
        </p:nvGraphicFramePr>
        <p:xfrm>
          <a:off x="2341635" y="344390"/>
          <a:ext cx="9810285" cy="6498991"/>
        </p:xfrm>
        <a:graphic>
          <a:graphicData uri="http://schemas.openxmlformats.org/drawingml/2006/table">
            <a:tbl>
              <a:tblPr/>
              <a:tblGrid>
                <a:gridCol w="952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748">
                  <a:extLst>
                    <a:ext uri="{9D8B030D-6E8A-4147-A177-3AD203B41FA5}">
                      <a16:colId xmlns:a16="http://schemas.microsoft.com/office/drawing/2014/main" val="2499854836"/>
                    </a:ext>
                  </a:extLst>
                </a:gridCol>
                <a:gridCol w="946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437">
                  <a:extLst>
                    <a:ext uri="{9D8B030D-6E8A-4147-A177-3AD203B41FA5}">
                      <a16:colId xmlns:a16="http://schemas.microsoft.com/office/drawing/2014/main" val="3305744389"/>
                    </a:ext>
                  </a:extLst>
                </a:gridCol>
                <a:gridCol w="964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701">
                  <a:extLst>
                    <a:ext uri="{9D8B030D-6E8A-4147-A177-3AD203B41FA5}">
                      <a16:colId xmlns:a16="http://schemas.microsoft.com/office/drawing/2014/main" val="2113751173"/>
                    </a:ext>
                  </a:extLst>
                </a:gridCol>
                <a:gridCol w="940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0792">
                  <a:extLst>
                    <a:ext uri="{9D8B030D-6E8A-4147-A177-3AD203B41FA5}">
                      <a16:colId xmlns:a16="http://schemas.microsoft.com/office/drawing/2014/main" val="3881884766"/>
                    </a:ext>
                  </a:extLst>
                </a:gridCol>
                <a:gridCol w="9527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747">
                  <a:extLst>
                    <a:ext uri="{9D8B030D-6E8A-4147-A177-3AD203B41FA5}">
                      <a16:colId xmlns:a16="http://schemas.microsoft.com/office/drawing/2014/main" val="42823109"/>
                    </a:ext>
                  </a:extLst>
                </a:gridCol>
              </a:tblGrid>
              <a:tr h="463453"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Monday 3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rd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March</a:t>
                      </a:r>
                      <a:endParaRPr lang="en-US" sz="1000" b="0" baseline="30000">
                        <a:solidFill>
                          <a:schemeClr val="bg1"/>
                        </a:solidFill>
                        <a:latin typeface="DM Sans Bold"/>
                      </a:endParaRPr>
                    </a:p>
                  </a:txBody>
                  <a:tcPr marL="127567" marR="127567" marT="127567" marB="1275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Tuesday 4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March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Wednesday 5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March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Thursday 6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March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Friday 7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March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0594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Participant Inductions </a:t>
                      </a:r>
                      <a:endParaRPr lang="en-US" sz="1000" b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9.30am – 11am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Life Skills Group Workbook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 10am 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tx1"/>
                          </a:solidFill>
                          <a:latin typeface="DM Sans"/>
                        </a:rPr>
                        <a:t>Drop in Session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tx1"/>
                          </a:solidFill>
                          <a:latin typeface="DM Sans"/>
                        </a:rPr>
                        <a:t>9.30am - 11am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i="0" u="none" strike="noStrike" noProof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  <a:latin typeface="DM Sans" pitchFamily="2" charset="0"/>
                      </a:endParaRPr>
                    </a:p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  <a:latin typeface="DM Sans" pitchFamily="2" charset="0"/>
                      </a:endParaRPr>
                    </a:p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  <a:latin typeface="DM Sans" pitchFamily="2" charset="0"/>
                      </a:endParaRPr>
                    </a:p>
                    <a:p>
                      <a:pPr algn="ctr"/>
                      <a:r>
                        <a:rPr lang="en-GB" sz="100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Breaking the Cycle Group Workbook</a:t>
                      </a:r>
                    </a:p>
                    <a:p>
                      <a:pPr algn="ctr"/>
                      <a:r>
                        <a:rPr lang="en-GB" sz="100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tx1"/>
                          </a:solidFill>
                          <a:latin typeface="DM Sans"/>
                        </a:rPr>
                        <a:t>Participant Inductions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tx1"/>
                          </a:solidFill>
                          <a:latin typeface="DM Sans"/>
                        </a:rPr>
                        <a:t>9.30am – 11am</a:t>
                      </a:r>
                      <a:endParaRPr lang="en-US" sz="1000" b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‘Doing Good, to be Good’ Volunteer Workshop/ Information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10am-11am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tx1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tx1"/>
                          </a:solidFill>
                          <a:latin typeface="DM Sans"/>
                        </a:rPr>
                        <a:t>9.30am–11pm</a:t>
                      </a:r>
                      <a:endParaRPr lang="en-US" sz="1000" b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i="0" u="none" strike="noStrike" noProof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‘Doing Good, to be Good’ Volunteer Workshop/ Information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10am-11am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Participant Inductions</a:t>
                      </a:r>
                      <a:endParaRPr lang="en-US" sz="1000" b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9.30am –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Life Skills Group Workbook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6785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Book Club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tx1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tx1"/>
                          </a:solidFill>
                          <a:latin typeface="DM Sans"/>
                        </a:rPr>
                        <a:t>11am –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CV Writing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11am –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Housing Support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11am–12pm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Intro to Basic Cooking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11am - 12pm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738267"/>
                  </a:ext>
                </a:extLst>
              </a:tr>
              <a:tr h="699575"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0594"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Women only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Inductions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– 2pm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Women’s World 2pm-3pm</a:t>
                      </a:r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Job Club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2pm – 4pm</a:t>
                      </a:r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Pancake Day – Making Pancakes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Managing Anger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2pm-3.30pm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Managing Money Workshop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 Art Therapy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Hub Quiz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/Group Activities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1pm-4.30pm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4286"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Intro to Basic Cooking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2pm to 4.30pm</a:t>
                      </a:r>
                      <a:endParaRPr lang="en-GB" sz="1000"/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Now That’s What I Call Music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Mindful Techniques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Ping Pong</a:t>
                      </a:r>
                      <a:endParaRPr lang="en-US" sz="1000" b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3pm – 4pm</a:t>
                      </a:r>
                      <a:endParaRPr lang="en-GB"/>
                    </a:p>
                  </a:txBody>
                  <a:tcPr marL="127567" marR="127567" marT="127567" marB="127567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244139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17930" y="942958"/>
            <a:ext cx="2188757" cy="5954803"/>
            <a:chOff x="-521391" y="-389229"/>
            <a:chExt cx="878528" cy="2446206"/>
          </a:xfrm>
        </p:grpSpPr>
        <p:sp>
          <p:nvSpPr>
            <p:cNvPr id="4" name="Freeform 4"/>
            <p:cNvSpPr/>
            <p:nvPr/>
          </p:nvSpPr>
          <p:spPr>
            <a:xfrm>
              <a:off x="-521391" y="-63735"/>
              <a:ext cx="868775" cy="1713014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511638" y="-389229"/>
              <a:ext cx="868775" cy="2446206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r>
                <a:rPr lang="en-US" sz="1542" u="sng">
                  <a:solidFill>
                    <a:schemeClr val="bg1"/>
                  </a:solidFill>
                  <a:latin typeface="DM Sans"/>
                </a:rPr>
                <a:t>Information</a:t>
              </a:r>
              <a:endParaRPr lang="en-US" sz="1815" u="sng">
                <a:solidFill>
                  <a:schemeClr val="bg1"/>
                </a:solidFill>
              </a:endParaRPr>
            </a:p>
            <a:p>
              <a:pPr>
                <a:lnSpc>
                  <a:spcPts val="2159"/>
                </a:lnSpc>
              </a:pPr>
              <a:r>
                <a:rPr lang="en-US" sz="1452">
                  <a:solidFill>
                    <a:srgbClr val="FFFFFF"/>
                  </a:solidFill>
                </a:rPr>
                <a:t>Address:</a:t>
              </a:r>
              <a:r>
                <a:rPr lang="en-US" sz="1452">
                  <a:solidFill>
                    <a:schemeClr val="bg1"/>
                  </a:solidFill>
                </a:rPr>
                <a:t>  20 Queen Street, FY1 1PD.</a:t>
              </a:r>
            </a:p>
            <a:p>
              <a:pPr>
                <a:lnSpc>
                  <a:spcPts val="2159"/>
                </a:lnSpc>
              </a:pPr>
              <a:r>
                <a:rPr lang="en-US" sz="1452">
                  <a:solidFill>
                    <a:srgbClr val="FFFFFF"/>
                  </a:solidFill>
                </a:rPr>
                <a:t>Contact: </a:t>
              </a:r>
              <a:r>
                <a:rPr lang="en-GB" sz="1452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07741380813</a:t>
              </a:r>
            </a:p>
            <a:p>
              <a:pPr>
                <a:lnSpc>
                  <a:spcPts val="2159"/>
                </a:lnSpc>
              </a:pPr>
              <a:r>
                <a:rPr lang="en-GB" sz="998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1-1</a:t>
              </a:r>
              <a:r>
                <a:rPr lang="en-GB" sz="998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 sessions including - job search, cv writing, debt support, accommodation support. </a:t>
              </a:r>
            </a:p>
            <a:p>
              <a:pPr>
                <a:lnSpc>
                  <a:spcPts val="2159"/>
                </a:lnSpc>
              </a:pPr>
              <a:r>
                <a:rPr lang="en-GB" sz="998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Group Sessions </a:t>
              </a:r>
              <a:r>
                <a:rPr lang="en-GB" sz="998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Cooking, Anger Management, Volunteering, etc.</a:t>
              </a:r>
            </a:p>
            <a:p>
              <a:pPr>
                <a:lnSpc>
                  <a:spcPts val="2159"/>
                </a:lnSpc>
              </a:pPr>
              <a:r>
                <a:rPr lang="en-GB" sz="998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Wellbeing – </a:t>
              </a:r>
              <a:r>
                <a:rPr lang="en-GB" sz="998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Mental Health Groups, Book Club, Coffee &amp; Chat.</a:t>
              </a:r>
              <a:br>
                <a:rPr lang="en-GB" sz="998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endParaRPr lang="en-US" sz="953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64865" y="5899421"/>
            <a:ext cx="1875036" cy="717551"/>
            <a:chOff x="183080" y="0"/>
            <a:chExt cx="2754682" cy="982653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404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96"/>
                </a:lnSpc>
              </a:pPr>
              <a:r>
                <a:rPr lang="en-US" sz="681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681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681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5193816" y="-148091"/>
            <a:ext cx="2800016" cy="5111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446"/>
              </a:lnSpc>
              <a:spcBef>
                <a:spcPct val="0"/>
              </a:spcBef>
            </a:pPr>
            <a:r>
              <a:rPr lang="en-US" sz="2400" u="sng">
                <a:solidFill>
                  <a:srgbClr val="000000"/>
                </a:solidFill>
                <a:latin typeface="DM Sans Bold"/>
              </a:rPr>
              <a:t>March– WEEK 1</a:t>
            </a:r>
            <a:r>
              <a:rPr lang="en-US" sz="2400" u="sng" baseline="30000">
                <a:solidFill>
                  <a:srgbClr val="000000"/>
                </a:solidFill>
                <a:latin typeface="DM Sans Bold"/>
              </a:rPr>
              <a:t> </a:t>
            </a:r>
            <a:endParaRPr lang="en-US" sz="2400" u="sng">
              <a:solidFill>
                <a:srgbClr val="000000"/>
              </a:solidFill>
              <a:latin typeface="DM Sans Bold"/>
            </a:endParaRPr>
          </a:p>
        </p:txBody>
      </p:sp>
      <p:sp>
        <p:nvSpPr>
          <p:cNvPr id="70" name="TextBox 70"/>
          <p:cNvSpPr txBox="1"/>
          <p:nvPr/>
        </p:nvSpPr>
        <p:spPr>
          <a:xfrm>
            <a:off x="368809" y="65755"/>
            <a:ext cx="1657947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377429" y="461861"/>
            <a:ext cx="1733970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368810" y="838419"/>
            <a:ext cx="1657947" cy="491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9" name="Graphic 18" descr="Boardroom outline">
            <a:extLst>
              <a:ext uri="{FF2B5EF4-FFF2-40B4-BE49-F238E27FC236}">
                <a16:creationId xmlns:a16="http://schemas.microsoft.com/office/drawing/2014/main" id="{7560D8E3-6215-A177-BD3F-A891C8F2AF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8115" y="1543779"/>
            <a:ext cx="580109" cy="580109"/>
          </a:xfrm>
          <a:prstGeom prst="rect">
            <a:avLst/>
          </a:prstGeom>
        </p:spPr>
      </p:pic>
      <p:pic>
        <p:nvPicPr>
          <p:cNvPr id="21" name="Graphic 20" descr="Boardroom outline">
            <a:extLst>
              <a:ext uri="{FF2B5EF4-FFF2-40B4-BE49-F238E27FC236}">
                <a16:creationId xmlns:a16="http://schemas.microsoft.com/office/drawing/2014/main" id="{FDC059E8-8A76-7973-EBAD-5975DF85BF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57994" y="2908342"/>
            <a:ext cx="346608" cy="346608"/>
          </a:xfrm>
          <a:prstGeom prst="rect">
            <a:avLst/>
          </a:prstGeom>
        </p:spPr>
      </p:pic>
      <p:pic>
        <p:nvPicPr>
          <p:cNvPr id="1026" name="x_x_x_x_x_Picture 3" descr="GC_Landscape_RGB">
            <a:extLst>
              <a:ext uri="{FF2B5EF4-FFF2-40B4-BE49-F238E27FC236}">
                <a16:creationId xmlns:a16="http://schemas.microsoft.com/office/drawing/2014/main" id="{83050F64-D48A-7305-7ECB-543A7264D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893" y="20931"/>
            <a:ext cx="735272" cy="31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raphic 12" descr="Boardroom outline">
            <a:extLst>
              <a:ext uri="{FF2B5EF4-FFF2-40B4-BE49-F238E27FC236}">
                <a16:creationId xmlns:a16="http://schemas.microsoft.com/office/drawing/2014/main" id="{6BFBB8B4-A36C-70B6-46C6-1B257D56AD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38873" y="1621481"/>
            <a:ext cx="561300" cy="561300"/>
          </a:xfrm>
          <a:prstGeom prst="rect">
            <a:avLst/>
          </a:prstGeom>
        </p:spPr>
      </p:pic>
      <p:pic>
        <p:nvPicPr>
          <p:cNvPr id="16" name="Graphic 15" descr="Boardroom outline">
            <a:extLst>
              <a:ext uri="{FF2B5EF4-FFF2-40B4-BE49-F238E27FC236}">
                <a16:creationId xmlns:a16="http://schemas.microsoft.com/office/drawing/2014/main" id="{B737B59C-1487-017C-6055-D166BF5B3B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32785" y="1534425"/>
            <a:ext cx="589463" cy="589463"/>
          </a:xfrm>
          <a:prstGeom prst="rect">
            <a:avLst/>
          </a:prstGeom>
        </p:spPr>
      </p:pic>
      <p:pic>
        <p:nvPicPr>
          <p:cNvPr id="14" name="Graphic 13" descr="Water with solid fill">
            <a:extLst>
              <a:ext uri="{FF2B5EF4-FFF2-40B4-BE49-F238E27FC236}">
                <a16:creationId xmlns:a16="http://schemas.microsoft.com/office/drawing/2014/main" id="{CD4A9514-00DA-7D52-15DE-6472DC854C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19604" y="1748721"/>
            <a:ext cx="413994" cy="414055"/>
          </a:xfrm>
          <a:prstGeom prst="rect">
            <a:avLst/>
          </a:prstGeom>
        </p:spPr>
      </p:pic>
      <p:pic>
        <p:nvPicPr>
          <p:cNvPr id="35" name="Graphic 34" descr="Scribble outline">
            <a:extLst>
              <a:ext uri="{FF2B5EF4-FFF2-40B4-BE49-F238E27FC236}">
                <a16:creationId xmlns:a16="http://schemas.microsoft.com/office/drawing/2014/main" id="{F0D8D9A2-5E91-E75E-C62D-783985E8E26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624601" y="2667931"/>
            <a:ext cx="608270" cy="608270"/>
          </a:xfrm>
          <a:prstGeom prst="rect">
            <a:avLst/>
          </a:prstGeom>
        </p:spPr>
      </p:pic>
      <p:pic>
        <p:nvPicPr>
          <p:cNvPr id="37" name="Graphic 36" descr="Home1 with solid fill">
            <a:extLst>
              <a:ext uri="{FF2B5EF4-FFF2-40B4-BE49-F238E27FC236}">
                <a16:creationId xmlns:a16="http://schemas.microsoft.com/office/drawing/2014/main" id="{DF165BB6-FCF1-7FB9-24F8-88C2769D4C4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630035" y="2832893"/>
            <a:ext cx="376635" cy="376635"/>
          </a:xfrm>
          <a:prstGeom prst="rect">
            <a:avLst/>
          </a:prstGeom>
        </p:spPr>
      </p:pic>
      <p:pic>
        <p:nvPicPr>
          <p:cNvPr id="39" name="Graphic 38" descr="Chef male with solid fill">
            <a:extLst>
              <a:ext uri="{FF2B5EF4-FFF2-40B4-BE49-F238E27FC236}">
                <a16:creationId xmlns:a16="http://schemas.microsoft.com/office/drawing/2014/main" id="{0A8384C4-3CBA-D2A7-25E3-CF5B1AF9EFD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213107" y="2226280"/>
            <a:ext cx="309282" cy="309282"/>
          </a:xfrm>
          <a:prstGeom prst="rect">
            <a:avLst/>
          </a:prstGeom>
        </p:spPr>
      </p:pic>
      <p:pic>
        <p:nvPicPr>
          <p:cNvPr id="84" name="Graphic 83" descr="Chat outline">
            <a:extLst>
              <a:ext uri="{FF2B5EF4-FFF2-40B4-BE49-F238E27FC236}">
                <a16:creationId xmlns:a16="http://schemas.microsoft.com/office/drawing/2014/main" id="{1BE40643-AE74-4A38-A3AE-380E0835E94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680056" y="4702146"/>
            <a:ext cx="525770" cy="525770"/>
          </a:xfrm>
          <a:prstGeom prst="rect">
            <a:avLst/>
          </a:prstGeom>
        </p:spPr>
      </p:pic>
      <p:pic>
        <p:nvPicPr>
          <p:cNvPr id="86" name="Graphic 85" descr="Money outline">
            <a:extLst>
              <a:ext uri="{FF2B5EF4-FFF2-40B4-BE49-F238E27FC236}">
                <a16:creationId xmlns:a16="http://schemas.microsoft.com/office/drawing/2014/main" id="{72D3ABC0-29B9-A52B-40A6-6CEE5A79DC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9395640" y="5147844"/>
            <a:ext cx="751577" cy="751577"/>
          </a:xfrm>
          <a:prstGeom prst="rect">
            <a:avLst/>
          </a:prstGeom>
        </p:spPr>
      </p:pic>
      <p:pic>
        <p:nvPicPr>
          <p:cNvPr id="88" name="Graphic 87" descr="Artist male with solid fill">
            <a:extLst>
              <a:ext uri="{FF2B5EF4-FFF2-40B4-BE49-F238E27FC236}">
                <a16:creationId xmlns:a16="http://schemas.microsoft.com/office/drawing/2014/main" id="{FCA0FB23-DDC2-AD8F-9908-0AF8EE3FA31A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0528117" y="4545854"/>
            <a:ext cx="419177" cy="419177"/>
          </a:xfrm>
          <a:prstGeom prst="rect">
            <a:avLst/>
          </a:prstGeom>
        </p:spPr>
      </p:pic>
      <p:pic>
        <p:nvPicPr>
          <p:cNvPr id="89" name="Graphic 88" descr="Chef male with solid fill">
            <a:extLst>
              <a:ext uri="{FF2B5EF4-FFF2-40B4-BE49-F238E27FC236}">
                <a16:creationId xmlns:a16="http://schemas.microsoft.com/office/drawing/2014/main" id="{D51A7081-865C-1746-96A4-63C9DB8ECA6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544148" y="6415271"/>
            <a:ext cx="344390" cy="344390"/>
          </a:xfrm>
          <a:prstGeom prst="rect">
            <a:avLst/>
          </a:prstGeom>
        </p:spPr>
      </p:pic>
      <p:pic>
        <p:nvPicPr>
          <p:cNvPr id="95" name="Graphic 94" descr="Theatre outline">
            <a:extLst>
              <a:ext uri="{FF2B5EF4-FFF2-40B4-BE49-F238E27FC236}">
                <a16:creationId xmlns:a16="http://schemas.microsoft.com/office/drawing/2014/main" id="{53D93BEA-9422-9EB1-D8F4-28165867AAD6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1303563" y="5514008"/>
            <a:ext cx="751577" cy="751577"/>
          </a:xfrm>
          <a:prstGeom prst="rect">
            <a:avLst/>
          </a:prstGeom>
        </p:spPr>
      </p:pic>
      <p:pic>
        <p:nvPicPr>
          <p:cNvPr id="99" name="Graphic 98" descr="Questions with solid fill">
            <a:extLst>
              <a:ext uri="{FF2B5EF4-FFF2-40B4-BE49-F238E27FC236}">
                <a16:creationId xmlns:a16="http://schemas.microsoft.com/office/drawing/2014/main" id="{68C48EBB-3A67-456F-D219-0981A0EB3CA9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8558733" y="1663543"/>
            <a:ext cx="519238" cy="51923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14DF208-1A56-7C23-E958-3C19628D34F2}"/>
              </a:ext>
            </a:extLst>
          </p:cNvPr>
          <p:cNvSpPr/>
          <p:nvPr/>
        </p:nvSpPr>
        <p:spPr>
          <a:xfrm>
            <a:off x="39093" y="91428"/>
            <a:ext cx="251543" cy="255111"/>
          </a:xfrm>
          <a:prstGeom prst="ellipse">
            <a:avLst/>
          </a:prstGeom>
          <a:solidFill>
            <a:srgbClr val="CBA9E5"/>
          </a:solidFill>
          <a:ln>
            <a:solidFill>
              <a:srgbClr val="CBA9E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F4D89D-7047-F58D-04BD-0A941E2B25EF}"/>
              </a:ext>
            </a:extLst>
          </p:cNvPr>
          <p:cNvSpPr/>
          <p:nvPr/>
        </p:nvSpPr>
        <p:spPr>
          <a:xfrm>
            <a:off x="39093" y="494532"/>
            <a:ext cx="251543" cy="25511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A8F9D48-8E0F-5FD6-03B4-263FA0AE2791}"/>
              </a:ext>
            </a:extLst>
          </p:cNvPr>
          <p:cNvSpPr/>
          <p:nvPr/>
        </p:nvSpPr>
        <p:spPr>
          <a:xfrm>
            <a:off x="39093" y="897636"/>
            <a:ext cx="251543" cy="255111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Graphic 10" descr="Boardroom outline">
            <a:extLst>
              <a:ext uri="{FF2B5EF4-FFF2-40B4-BE49-F238E27FC236}">
                <a16:creationId xmlns:a16="http://schemas.microsoft.com/office/drawing/2014/main" id="{ABACD1CE-51DE-E678-C001-C4E837CC78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4734" y="4666135"/>
            <a:ext cx="580109" cy="580109"/>
          </a:xfrm>
          <a:prstGeom prst="rect">
            <a:avLst/>
          </a:prstGeom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A5A2FBCD-B7E4-8085-983E-5E329501C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697590"/>
              </p:ext>
            </p:extLst>
          </p:nvPr>
        </p:nvGraphicFramePr>
        <p:xfrm>
          <a:off x="2339467" y="5281144"/>
          <a:ext cx="959224" cy="1572134"/>
        </p:xfrm>
        <a:graphic>
          <a:graphicData uri="http://schemas.openxmlformats.org/drawingml/2006/table">
            <a:tbl>
              <a:tblPr/>
              <a:tblGrid>
                <a:gridCol w="959224">
                  <a:extLst>
                    <a:ext uri="{9D8B030D-6E8A-4147-A177-3AD203B41FA5}">
                      <a16:colId xmlns:a16="http://schemas.microsoft.com/office/drawing/2014/main" val="828102886"/>
                    </a:ext>
                  </a:extLst>
                </a:gridCol>
              </a:tblGrid>
              <a:tr h="1572134">
                <a:tc>
                  <a:txBody>
                    <a:bodyPr/>
                    <a:lstStyle/>
                    <a:p>
                      <a:pPr algn="ctr"/>
                      <a:endParaRPr lang="en-GB" sz="1000">
                        <a:latin typeface="DM Sans" pitchFamily="2" charset="0"/>
                      </a:endParaRPr>
                    </a:p>
                    <a:p>
                      <a:pPr algn="ctr"/>
                      <a:endParaRPr lang="en-GB" sz="1000">
                        <a:latin typeface="DM Sans" pitchFamily="2" charset="0"/>
                      </a:endParaRPr>
                    </a:p>
                    <a:p>
                      <a:pPr algn="ctr"/>
                      <a:r>
                        <a:rPr lang="en-GB" sz="1000">
                          <a:latin typeface="DM Sans" pitchFamily="2" charset="0"/>
                        </a:rPr>
                        <a:t>Coffee &amp; Chat</a:t>
                      </a:r>
                    </a:p>
                    <a:p>
                      <a:pPr algn="ctr"/>
                      <a:r>
                        <a:rPr lang="en-GB" sz="1000">
                          <a:latin typeface="DM Sans" pitchFamily="2" charset="0"/>
                        </a:rPr>
                        <a:t>1pm – 4.30pm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666338"/>
                  </a:ext>
                </a:extLst>
              </a:tr>
            </a:tbl>
          </a:graphicData>
        </a:graphic>
      </p:graphicFrame>
      <p:pic>
        <p:nvPicPr>
          <p:cNvPr id="18" name="Graphic 17" descr="Circles with arrows outline">
            <a:extLst>
              <a:ext uri="{FF2B5EF4-FFF2-40B4-BE49-F238E27FC236}">
                <a16:creationId xmlns:a16="http://schemas.microsoft.com/office/drawing/2014/main" id="{5F473227-DDA2-3B73-5944-D278A3E513C6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5355219" y="1964506"/>
            <a:ext cx="914400" cy="914400"/>
          </a:xfrm>
          <a:prstGeom prst="rect">
            <a:avLst/>
          </a:prstGeom>
        </p:spPr>
      </p:pic>
      <p:pic>
        <p:nvPicPr>
          <p:cNvPr id="22" name="Graphic 21" descr="Boardroom outline">
            <a:extLst>
              <a:ext uri="{FF2B5EF4-FFF2-40B4-BE49-F238E27FC236}">
                <a16:creationId xmlns:a16="http://schemas.microsoft.com/office/drawing/2014/main" id="{9CC03F78-AAC6-DAB9-9DA2-BBC83113E3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45901" y="4545854"/>
            <a:ext cx="580109" cy="580109"/>
          </a:xfrm>
          <a:prstGeom prst="rect">
            <a:avLst/>
          </a:prstGeom>
        </p:spPr>
      </p:pic>
      <p:pic>
        <p:nvPicPr>
          <p:cNvPr id="25" name="Graphic 24" descr="Coffee outline">
            <a:extLst>
              <a:ext uri="{FF2B5EF4-FFF2-40B4-BE49-F238E27FC236}">
                <a16:creationId xmlns:a16="http://schemas.microsoft.com/office/drawing/2014/main" id="{D56B4F93-6C97-40AF-E22F-BE060C6DD235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646934" y="6230698"/>
            <a:ext cx="411196" cy="411196"/>
          </a:xfrm>
          <a:prstGeom prst="rect">
            <a:avLst/>
          </a:prstGeom>
        </p:spPr>
      </p:pic>
      <p:pic>
        <p:nvPicPr>
          <p:cNvPr id="26" name="Graphic 25" descr="Storytelling outline">
            <a:extLst>
              <a:ext uri="{FF2B5EF4-FFF2-40B4-BE49-F238E27FC236}">
                <a16:creationId xmlns:a16="http://schemas.microsoft.com/office/drawing/2014/main" id="{55ED5E63-2088-0206-B07C-1FABC4E5F902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2583775" y="2720661"/>
            <a:ext cx="446696" cy="446696"/>
          </a:xfrm>
          <a:prstGeom prst="rect">
            <a:avLst/>
          </a:prstGeom>
        </p:spPr>
      </p:pic>
      <p:pic>
        <p:nvPicPr>
          <p:cNvPr id="29" name="Graphic 28" descr="Sprouting Seed outline">
            <a:extLst>
              <a:ext uri="{FF2B5EF4-FFF2-40B4-BE49-F238E27FC236}">
                <a16:creationId xmlns:a16="http://schemas.microsoft.com/office/drawing/2014/main" id="{DC6F8A7A-D545-BB54-BD25-F750C9ED80F2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11194342" y="1964506"/>
            <a:ext cx="914400" cy="914400"/>
          </a:xfrm>
          <a:prstGeom prst="rect">
            <a:avLst/>
          </a:prstGeom>
        </p:spPr>
      </p:pic>
      <p:pic>
        <p:nvPicPr>
          <p:cNvPr id="30" name="Graphic 29" descr="Sprouting Seed outline">
            <a:extLst>
              <a:ext uri="{FF2B5EF4-FFF2-40B4-BE49-F238E27FC236}">
                <a16:creationId xmlns:a16="http://schemas.microsoft.com/office/drawing/2014/main" id="{9063E193-A494-EB8E-4328-6E008A00D57B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278445" y="2167246"/>
            <a:ext cx="914400" cy="914400"/>
          </a:xfrm>
          <a:prstGeom prst="rect">
            <a:avLst/>
          </a:prstGeom>
        </p:spPr>
      </p:pic>
      <p:pic>
        <p:nvPicPr>
          <p:cNvPr id="32" name="Graphic 31" descr="Cheers outline">
            <a:extLst>
              <a:ext uri="{FF2B5EF4-FFF2-40B4-BE49-F238E27FC236}">
                <a16:creationId xmlns:a16="http://schemas.microsoft.com/office/drawing/2014/main" id="{7B575A96-0BE1-94F2-B94F-3B524B19E4CE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7509855" y="2413923"/>
            <a:ext cx="774289" cy="774289"/>
          </a:xfrm>
          <a:prstGeom prst="rect">
            <a:avLst/>
          </a:prstGeom>
        </p:spPr>
      </p:pic>
      <p:pic>
        <p:nvPicPr>
          <p:cNvPr id="33" name="Graphic 32" descr="Cheers outline">
            <a:extLst>
              <a:ext uri="{FF2B5EF4-FFF2-40B4-BE49-F238E27FC236}">
                <a16:creationId xmlns:a16="http://schemas.microsoft.com/office/drawing/2014/main" id="{F06162C1-B8C6-5F20-395F-B5CBBCEA7198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9395640" y="2413923"/>
            <a:ext cx="774289" cy="774289"/>
          </a:xfrm>
          <a:prstGeom prst="rect">
            <a:avLst/>
          </a:prstGeom>
        </p:spPr>
      </p:pic>
      <p:pic>
        <p:nvPicPr>
          <p:cNvPr id="34" name="Graphic 33" descr="Group of women outline">
            <a:extLst>
              <a:ext uri="{FF2B5EF4-FFF2-40B4-BE49-F238E27FC236}">
                <a16:creationId xmlns:a16="http://schemas.microsoft.com/office/drawing/2014/main" id="{66023619-A9B1-E433-B42D-757F96EB4DB3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3328646" y="5351185"/>
            <a:ext cx="914400" cy="914400"/>
          </a:xfrm>
          <a:prstGeom prst="rect">
            <a:avLst/>
          </a:prstGeom>
        </p:spPr>
      </p:pic>
      <p:pic>
        <p:nvPicPr>
          <p:cNvPr id="42" name="Graphic 41" descr="Meditation outline">
            <a:extLst>
              <a:ext uri="{FF2B5EF4-FFF2-40B4-BE49-F238E27FC236}">
                <a16:creationId xmlns:a16="http://schemas.microsoft.com/office/drawing/2014/main" id="{A02C9C0A-F093-CBE5-9BB9-DA60D09CD48F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7399188" y="5281144"/>
            <a:ext cx="914400" cy="914400"/>
          </a:xfrm>
          <a:prstGeom prst="rect">
            <a:avLst/>
          </a:prstGeom>
        </p:spPr>
      </p:pic>
      <p:pic>
        <p:nvPicPr>
          <p:cNvPr id="44" name="Graphic 43" descr="Mental Health outline">
            <a:extLst>
              <a:ext uri="{FF2B5EF4-FFF2-40B4-BE49-F238E27FC236}">
                <a16:creationId xmlns:a16="http://schemas.microsoft.com/office/drawing/2014/main" id="{122E04B0-0412-D644-D7EC-FC7E3D553AAA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8576337" y="6202830"/>
            <a:ext cx="580109" cy="580109"/>
          </a:xfrm>
          <a:prstGeom prst="rect">
            <a:avLst/>
          </a:prstGeom>
        </p:spPr>
      </p:pic>
      <p:pic>
        <p:nvPicPr>
          <p:cNvPr id="45" name="Graphic 44" descr="Disk jockey male outline">
            <a:extLst>
              <a:ext uri="{FF2B5EF4-FFF2-40B4-BE49-F238E27FC236}">
                <a16:creationId xmlns:a16="http://schemas.microsoft.com/office/drawing/2014/main" id="{855FFCE6-75B0-96E8-6553-54ADDD87F80C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6652698" y="6345596"/>
            <a:ext cx="483740" cy="48374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B99AE3B2-97A3-0214-E085-165B3D63E684}"/>
              </a:ext>
            </a:extLst>
          </p:cNvPr>
          <p:cNvSpPr/>
          <p:nvPr/>
        </p:nvSpPr>
        <p:spPr>
          <a:xfrm>
            <a:off x="39093" y="1392637"/>
            <a:ext cx="251543" cy="255111"/>
          </a:xfrm>
          <a:prstGeom prst="ellipse">
            <a:avLst/>
          </a:prstGeom>
          <a:solidFill>
            <a:srgbClr val="FF66CC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46A67C-0E0C-41E6-6867-6258DB84A308}"/>
              </a:ext>
            </a:extLst>
          </p:cNvPr>
          <p:cNvSpPr txBox="1"/>
          <p:nvPr/>
        </p:nvSpPr>
        <p:spPr>
          <a:xfrm>
            <a:off x="301228" y="1421212"/>
            <a:ext cx="1542585" cy="23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20">
                <a:latin typeface="DM Sans" pitchFamily="2" charset="0"/>
              </a:rPr>
              <a:t>Women’s Only Activities</a:t>
            </a:r>
          </a:p>
        </p:txBody>
      </p:sp>
      <p:pic>
        <p:nvPicPr>
          <p:cNvPr id="20" name="Graphic 19" descr="Whisk outline">
            <a:extLst>
              <a:ext uri="{FF2B5EF4-FFF2-40B4-BE49-F238E27FC236}">
                <a16:creationId xmlns:a16="http://schemas.microsoft.com/office/drawing/2014/main" id="{0FAD7F16-E2BC-9F87-C4F4-F1A7742CD70C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5387472" y="5517032"/>
            <a:ext cx="914400" cy="914400"/>
          </a:xfrm>
          <a:prstGeom prst="rect">
            <a:avLst/>
          </a:prstGeom>
        </p:spPr>
      </p:pic>
      <p:pic>
        <p:nvPicPr>
          <p:cNvPr id="23" name="Graphic 22" descr="Office worker male outline">
            <a:extLst>
              <a:ext uri="{FF2B5EF4-FFF2-40B4-BE49-F238E27FC236}">
                <a16:creationId xmlns:a16="http://schemas.microsoft.com/office/drawing/2014/main" id="{3183A732-B7FE-3E68-D641-612733F84528}"/>
              </a:ext>
            </a:extLst>
          </p:cNvPr>
          <p:cNvPicPr>
            <a:picLocks noChangeAspect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7"/>
              </a:ext>
            </a:extLst>
          </a:blip>
          <a:stretch>
            <a:fillRect/>
          </a:stretch>
        </p:blipFill>
        <p:spPr>
          <a:xfrm>
            <a:off x="4353128" y="4549702"/>
            <a:ext cx="751106" cy="751106"/>
          </a:xfrm>
          <a:prstGeom prst="rect">
            <a:avLst/>
          </a:prstGeom>
        </p:spPr>
      </p:pic>
      <p:pic>
        <p:nvPicPr>
          <p:cNvPr id="24" name="Graphic 23" descr="Table tennis paddle and ball outline">
            <a:extLst>
              <a:ext uri="{FF2B5EF4-FFF2-40B4-BE49-F238E27FC236}">
                <a16:creationId xmlns:a16="http://schemas.microsoft.com/office/drawing/2014/main" id="{78EFA8C7-48A9-981A-5CDB-83FAF01BEFE2}"/>
              </a:ext>
            </a:extLst>
          </p:cNvPr>
          <p:cNvPicPr>
            <a:picLocks noChangeAspect="1"/>
          </p:cNvPicPr>
          <p:nvPr/>
        </p:nvPicPr>
        <p:blipFill>
          <a:blip r:embed="rId48">
            <a:extLst>
              <a:ext uri="{96DAC541-7B7A-43D3-8B79-37D633B846F1}">
                <asvg:svgBlip xmlns:asvg="http://schemas.microsoft.com/office/drawing/2016/SVG/main" r:embed="rId49"/>
              </a:ext>
            </a:extLst>
          </a:blip>
          <a:stretch>
            <a:fillRect/>
          </a:stretch>
        </p:blipFill>
        <p:spPr>
          <a:xfrm>
            <a:off x="10390254" y="5917193"/>
            <a:ext cx="670273" cy="670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755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228241"/>
              </p:ext>
            </p:extLst>
          </p:nvPr>
        </p:nvGraphicFramePr>
        <p:xfrm>
          <a:off x="2341635" y="344390"/>
          <a:ext cx="9810285" cy="6498991"/>
        </p:xfrm>
        <a:graphic>
          <a:graphicData uri="http://schemas.openxmlformats.org/drawingml/2006/table">
            <a:tbl>
              <a:tblPr/>
              <a:tblGrid>
                <a:gridCol w="952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748">
                  <a:extLst>
                    <a:ext uri="{9D8B030D-6E8A-4147-A177-3AD203B41FA5}">
                      <a16:colId xmlns:a16="http://schemas.microsoft.com/office/drawing/2014/main" val="2499854836"/>
                    </a:ext>
                  </a:extLst>
                </a:gridCol>
                <a:gridCol w="946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437">
                  <a:extLst>
                    <a:ext uri="{9D8B030D-6E8A-4147-A177-3AD203B41FA5}">
                      <a16:colId xmlns:a16="http://schemas.microsoft.com/office/drawing/2014/main" val="3305744389"/>
                    </a:ext>
                  </a:extLst>
                </a:gridCol>
                <a:gridCol w="964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701">
                  <a:extLst>
                    <a:ext uri="{9D8B030D-6E8A-4147-A177-3AD203B41FA5}">
                      <a16:colId xmlns:a16="http://schemas.microsoft.com/office/drawing/2014/main" val="2113751173"/>
                    </a:ext>
                  </a:extLst>
                </a:gridCol>
                <a:gridCol w="940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0792">
                  <a:extLst>
                    <a:ext uri="{9D8B030D-6E8A-4147-A177-3AD203B41FA5}">
                      <a16:colId xmlns:a16="http://schemas.microsoft.com/office/drawing/2014/main" val="3881884766"/>
                    </a:ext>
                  </a:extLst>
                </a:gridCol>
                <a:gridCol w="9527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747">
                  <a:extLst>
                    <a:ext uri="{9D8B030D-6E8A-4147-A177-3AD203B41FA5}">
                      <a16:colId xmlns:a16="http://schemas.microsoft.com/office/drawing/2014/main" val="42823109"/>
                    </a:ext>
                  </a:extLst>
                </a:gridCol>
              </a:tblGrid>
              <a:tr h="463453"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Monday 10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March</a:t>
                      </a:r>
                    </a:p>
                  </a:txBody>
                  <a:tcPr marL="127567" marR="127567" marT="127567" marB="1275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Tuesday 11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March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Wednesday 12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March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Thursday 13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March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Friday 14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March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0594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  <a:endParaRPr lang="en-US" sz="1000" b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Understand the Media 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10am-11am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Drop in Session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9.30am - 11am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000">
                        <a:latin typeface="DM Sans" pitchFamily="2" charset="0"/>
                      </a:endParaRPr>
                    </a:p>
                    <a:p>
                      <a:pPr algn="ctr"/>
                      <a:endParaRPr lang="en-GB" sz="1000">
                        <a:latin typeface="DM Sans" pitchFamily="2" charset="0"/>
                      </a:endParaRPr>
                    </a:p>
                    <a:p>
                      <a:pPr algn="ctr"/>
                      <a:endParaRPr lang="en-GB" sz="1000">
                        <a:latin typeface="DM Sans" pitchFamily="2" charset="0"/>
                      </a:endParaRPr>
                    </a:p>
                    <a:p>
                      <a:pPr algn="ctr"/>
                      <a:r>
                        <a:rPr lang="en-GB" sz="1000">
                          <a:latin typeface="DM Sans" pitchFamily="2" charset="0"/>
                        </a:rPr>
                        <a:t>Understand the Media</a:t>
                      </a:r>
                    </a:p>
                    <a:p>
                      <a:pPr algn="ctr"/>
                      <a:r>
                        <a:rPr lang="en-GB" sz="1000">
                          <a:latin typeface="DM Sans" pitchFamily="2" charset="0"/>
                        </a:rPr>
                        <a:t>10am-11am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  <a:endParaRPr lang="en-US" sz="1000" b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Active Lives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10am-11am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9.30am–11pm</a:t>
                      </a:r>
                      <a:endParaRPr lang="en-US" sz="1000" b="0"/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DM Sans"/>
                        </a:rPr>
                        <a:t>Intro to Employment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10am-11am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</a:t>
                      </a:r>
                      <a:endParaRPr lang="en-US" sz="1000" b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Hub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6785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Book Club 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11am –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Me 2.0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11am-12pm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Housing Support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11am–12pm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Me 2.0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11am-12pm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738267"/>
                  </a:ext>
                </a:extLst>
              </a:tr>
              <a:tr h="699575"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0594"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Women only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Inductions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– 2pm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Women’s World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3.30pm-4.30pm</a:t>
                      </a:r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Job Club 2pm-4pm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Men’s Mental Health Group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2.30pm-4.30pm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Mock Interviews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DM Sans"/>
                        </a:rPr>
                        <a:t>Intro to Employment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1pm-3pm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 Art Therapy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Hub Quiz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/Group Activities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1pm-4.30pm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4286"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Moral Dilemmas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2pm to 3pm</a:t>
                      </a:r>
                      <a:endParaRPr lang="en-GB" sz="1000"/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Now That’s What I Call Music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Mindful Techniques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Ping Pong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3pm – 4pm</a:t>
                      </a:r>
                      <a:endParaRPr lang="en-GB"/>
                    </a:p>
                  </a:txBody>
                  <a:tcPr marL="127567" marR="127567" marT="127567" marB="127567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244139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07481" y="811889"/>
            <a:ext cx="2236273" cy="5954803"/>
            <a:chOff x="-525017" y="-558575"/>
            <a:chExt cx="897600" cy="2446206"/>
          </a:xfrm>
        </p:grpSpPr>
        <p:sp>
          <p:nvSpPr>
            <p:cNvPr id="4" name="Freeform 4"/>
            <p:cNvSpPr/>
            <p:nvPr/>
          </p:nvSpPr>
          <p:spPr>
            <a:xfrm>
              <a:off x="-525017" y="-177925"/>
              <a:ext cx="868775" cy="1713014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96192" y="-558575"/>
              <a:ext cx="868775" cy="2446206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r>
                <a:rPr lang="en-US" sz="1400" u="sng">
                  <a:solidFill>
                    <a:schemeClr val="bg1"/>
                  </a:solidFill>
                  <a:latin typeface="DM Sans"/>
                </a:rPr>
                <a:t>Information</a:t>
              </a:r>
              <a:endParaRPr lang="en-US" sz="1800" u="sng">
                <a:solidFill>
                  <a:schemeClr val="bg1"/>
                </a:solidFill>
              </a:endParaRPr>
            </a:p>
            <a:p>
              <a:pPr>
                <a:lnSpc>
                  <a:spcPts val="2159"/>
                </a:lnSpc>
              </a:pPr>
              <a:r>
                <a:rPr lang="en-US" sz="1400">
                  <a:solidFill>
                    <a:srgbClr val="FFFFFF"/>
                  </a:solidFill>
                </a:rPr>
                <a:t>Address:</a:t>
              </a:r>
              <a:r>
                <a:rPr lang="en-US" sz="1400">
                  <a:solidFill>
                    <a:schemeClr val="bg1"/>
                  </a:solidFill>
                </a:rPr>
                <a:t>  20 Queen Street, FY1 1PD.</a:t>
              </a:r>
            </a:p>
            <a:p>
              <a:pPr>
                <a:lnSpc>
                  <a:spcPts val="2159"/>
                </a:lnSpc>
              </a:pPr>
              <a:r>
                <a:rPr lang="en-US" sz="1400">
                  <a:solidFill>
                    <a:srgbClr val="FFFFFF"/>
                  </a:solidFill>
                </a:rPr>
                <a:t>Contact: </a:t>
              </a:r>
              <a:r>
                <a:rPr lang="en-GB" sz="14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07741380813</a:t>
              </a:r>
            </a:p>
            <a:p>
              <a:pPr>
                <a:lnSpc>
                  <a:spcPts val="2159"/>
                </a:lnSpc>
              </a:pP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1-1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 sessions including - job search, cv writing, debt support, accommodation support. </a:t>
              </a:r>
            </a:p>
            <a:p>
              <a:pPr>
                <a:lnSpc>
                  <a:spcPts val="2159"/>
                </a:lnSpc>
              </a:pP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Group Sessions 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Cooking, Anger Management, Volunteering, etc.</a:t>
              </a:r>
            </a:p>
            <a:p>
              <a:pPr>
                <a:lnSpc>
                  <a:spcPts val="2159"/>
                </a:lnSpc>
              </a:pP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Wellbeing – 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Mental Health Groups, Book Club, Coffee &amp; Chat.</a:t>
              </a:r>
              <a:endParaRPr lang="en-US" sz="953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64865" y="5899421"/>
            <a:ext cx="1875036" cy="717551"/>
            <a:chOff x="183080" y="0"/>
            <a:chExt cx="2754682" cy="982653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404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96"/>
                </a:lnSpc>
              </a:pPr>
              <a:r>
                <a:rPr lang="en-US" sz="681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681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681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5193816" y="-148091"/>
            <a:ext cx="2800016" cy="5111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446"/>
              </a:lnSpc>
              <a:spcBef>
                <a:spcPct val="0"/>
              </a:spcBef>
            </a:pPr>
            <a:r>
              <a:rPr lang="en-US" sz="2400" u="sng">
                <a:solidFill>
                  <a:srgbClr val="000000"/>
                </a:solidFill>
                <a:latin typeface="DM Sans Bold"/>
              </a:rPr>
              <a:t>March– WEEK 2</a:t>
            </a:r>
            <a:r>
              <a:rPr lang="en-US" sz="2400" u="sng" baseline="30000">
                <a:solidFill>
                  <a:srgbClr val="000000"/>
                </a:solidFill>
                <a:latin typeface="DM Sans Bold"/>
              </a:rPr>
              <a:t> </a:t>
            </a:r>
            <a:endParaRPr lang="en-US" sz="2400" u="sng">
              <a:solidFill>
                <a:srgbClr val="000000"/>
              </a:solidFill>
              <a:latin typeface="DM Sans Bold"/>
            </a:endParaRPr>
          </a:p>
        </p:txBody>
      </p:sp>
      <p:sp>
        <p:nvSpPr>
          <p:cNvPr id="70" name="TextBox 70"/>
          <p:cNvSpPr txBox="1"/>
          <p:nvPr/>
        </p:nvSpPr>
        <p:spPr>
          <a:xfrm>
            <a:off x="368809" y="65755"/>
            <a:ext cx="1657947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377429" y="461861"/>
            <a:ext cx="1733970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368810" y="838419"/>
            <a:ext cx="1657947" cy="491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9" name="Graphic 18" descr="Boardroom outline">
            <a:extLst>
              <a:ext uri="{FF2B5EF4-FFF2-40B4-BE49-F238E27FC236}">
                <a16:creationId xmlns:a16="http://schemas.microsoft.com/office/drawing/2014/main" id="{7560D8E3-6215-A177-BD3F-A891C8F2AF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8115" y="1543779"/>
            <a:ext cx="580109" cy="580109"/>
          </a:xfrm>
          <a:prstGeom prst="rect">
            <a:avLst/>
          </a:prstGeom>
        </p:spPr>
      </p:pic>
      <p:pic>
        <p:nvPicPr>
          <p:cNvPr id="21" name="Graphic 20" descr="Boardroom outline">
            <a:extLst>
              <a:ext uri="{FF2B5EF4-FFF2-40B4-BE49-F238E27FC236}">
                <a16:creationId xmlns:a16="http://schemas.microsoft.com/office/drawing/2014/main" id="{FDC059E8-8A76-7973-EBAD-5975DF85BF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44454" y="2877089"/>
            <a:ext cx="375147" cy="375147"/>
          </a:xfrm>
          <a:prstGeom prst="rect">
            <a:avLst/>
          </a:prstGeom>
        </p:spPr>
      </p:pic>
      <p:pic>
        <p:nvPicPr>
          <p:cNvPr id="1026" name="x_x_x_x_x_Picture 3" descr="GC_Landscape_RGB">
            <a:extLst>
              <a:ext uri="{FF2B5EF4-FFF2-40B4-BE49-F238E27FC236}">
                <a16:creationId xmlns:a16="http://schemas.microsoft.com/office/drawing/2014/main" id="{83050F64-D48A-7305-7ECB-543A7264D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893" y="20931"/>
            <a:ext cx="735272" cy="31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raphic 12" descr="Boardroom outline">
            <a:extLst>
              <a:ext uri="{FF2B5EF4-FFF2-40B4-BE49-F238E27FC236}">
                <a16:creationId xmlns:a16="http://schemas.microsoft.com/office/drawing/2014/main" id="{6BFBB8B4-A36C-70B6-46C6-1B257D56AD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38873" y="1621481"/>
            <a:ext cx="561300" cy="561300"/>
          </a:xfrm>
          <a:prstGeom prst="rect">
            <a:avLst/>
          </a:prstGeom>
        </p:spPr>
      </p:pic>
      <p:pic>
        <p:nvPicPr>
          <p:cNvPr id="16" name="Graphic 15" descr="Boardroom outline">
            <a:extLst>
              <a:ext uri="{FF2B5EF4-FFF2-40B4-BE49-F238E27FC236}">
                <a16:creationId xmlns:a16="http://schemas.microsoft.com/office/drawing/2014/main" id="{B737B59C-1487-017C-6055-D166BF5B3B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32785" y="1534425"/>
            <a:ext cx="589463" cy="589463"/>
          </a:xfrm>
          <a:prstGeom prst="rect">
            <a:avLst/>
          </a:prstGeom>
        </p:spPr>
      </p:pic>
      <p:pic>
        <p:nvPicPr>
          <p:cNvPr id="14" name="Graphic 13" descr="Water with solid fill">
            <a:extLst>
              <a:ext uri="{FF2B5EF4-FFF2-40B4-BE49-F238E27FC236}">
                <a16:creationId xmlns:a16="http://schemas.microsoft.com/office/drawing/2014/main" id="{CD4A9514-00DA-7D52-15DE-6472DC854C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19604" y="1748721"/>
            <a:ext cx="413994" cy="414055"/>
          </a:xfrm>
          <a:prstGeom prst="rect">
            <a:avLst/>
          </a:prstGeom>
        </p:spPr>
      </p:pic>
      <p:pic>
        <p:nvPicPr>
          <p:cNvPr id="37" name="Graphic 36" descr="Home1 with solid fill">
            <a:extLst>
              <a:ext uri="{FF2B5EF4-FFF2-40B4-BE49-F238E27FC236}">
                <a16:creationId xmlns:a16="http://schemas.microsoft.com/office/drawing/2014/main" id="{DF165BB6-FCF1-7FB9-24F8-88C2769D4C4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630035" y="2832893"/>
            <a:ext cx="376635" cy="376635"/>
          </a:xfrm>
          <a:prstGeom prst="rect">
            <a:avLst/>
          </a:prstGeom>
        </p:spPr>
      </p:pic>
      <p:pic>
        <p:nvPicPr>
          <p:cNvPr id="84" name="Graphic 83" descr="Chat outline">
            <a:extLst>
              <a:ext uri="{FF2B5EF4-FFF2-40B4-BE49-F238E27FC236}">
                <a16:creationId xmlns:a16="http://schemas.microsoft.com/office/drawing/2014/main" id="{1BE40643-AE74-4A38-A3AE-380E0835E94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680056" y="4702146"/>
            <a:ext cx="525770" cy="525770"/>
          </a:xfrm>
          <a:prstGeom prst="rect">
            <a:avLst/>
          </a:prstGeom>
        </p:spPr>
      </p:pic>
      <p:pic>
        <p:nvPicPr>
          <p:cNvPr id="88" name="Graphic 87" descr="Artist male with solid fill">
            <a:extLst>
              <a:ext uri="{FF2B5EF4-FFF2-40B4-BE49-F238E27FC236}">
                <a16:creationId xmlns:a16="http://schemas.microsoft.com/office/drawing/2014/main" id="{FCA0FB23-DDC2-AD8F-9908-0AF8EE3FA31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528117" y="4545854"/>
            <a:ext cx="419177" cy="419177"/>
          </a:xfrm>
          <a:prstGeom prst="rect">
            <a:avLst/>
          </a:prstGeom>
        </p:spPr>
      </p:pic>
      <p:pic>
        <p:nvPicPr>
          <p:cNvPr id="93" name="Graphic 92" descr="Office worker male outline">
            <a:extLst>
              <a:ext uri="{FF2B5EF4-FFF2-40B4-BE49-F238E27FC236}">
                <a16:creationId xmlns:a16="http://schemas.microsoft.com/office/drawing/2014/main" id="{5AE1A707-6FDD-850D-700F-628F2BB0431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458531" y="5362589"/>
            <a:ext cx="852302" cy="852302"/>
          </a:xfrm>
          <a:prstGeom prst="rect">
            <a:avLst/>
          </a:prstGeom>
        </p:spPr>
      </p:pic>
      <p:pic>
        <p:nvPicPr>
          <p:cNvPr id="95" name="Graphic 94" descr="Theatre outline">
            <a:extLst>
              <a:ext uri="{FF2B5EF4-FFF2-40B4-BE49-F238E27FC236}">
                <a16:creationId xmlns:a16="http://schemas.microsoft.com/office/drawing/2014/main" id="{53D93BEA-9422-9EB1-D8F4-28165867AAD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1309001" y="5523632"/>
            <a:ext cx="751577" cy="751577"/>
          </a:xfrm>
          <a:prstGeom prst="rect">
            <a:avLst/>
          </a:prstGeom>
        </p:spPr>
      </p:pic>
      <p:pic>
        <p:nvPicPr>
          <p:cNvPr id="99" name="Graphic 98" descr="Questions with solid fill">
            <a:extLst>
              <a:ext uri="{FF2B5EF4-FFF2-40B4-BE49-F238E27FC236}">
                <a16:creationId xmlns:a16="http://schemas.microsoft.com/office/drawing/2014/main" id="{68C48EBB-3A67-456F-D219-0981A0EB3CA9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8587708" y="1652503"/>
            <a:ext cx="519238" cy="51923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14DF208-1A56-7C23-E958-3C19628D34F2}"/>
              </a:ext>
            </a:extLst>
          </p:cNvPr>
          <p:cNvSpPr/>
          <p:nvPr/>
        </p:nvSpPr>
        <p:spPr>
          <a:xfrm>
            <a:off x="39093" y="91428"/>
            <a:ext cx="251543" cy="255111"/>
          </a:xfrm>
          <a:prstGeom prst="ellipse">
            <a:avLst/>
          </a:prstGeom>
          <a:solidFill>
            <a:srgbClr val="CBA9E5"/>
          </a:solidFill>
          <a:ln>
            <a:solidFill>
              <a:srgbClr val="CBA9E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F4D89D-7047-F58D-04BD-0A941E2B25EF}"/>
              </a:ext>
            </a:extLst>
          </p:cNvPr>
          <p:cNvSpPr/>
          <p:nvPr/>
        </p:nvSpPr>
        <p:spPr>
          <a:xfrm>
            <a:off x="39093" y="494532"/>
            <a:ext cx="251543" cy="25511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A8F9D48-8E0F-5FD6-03B4-263FA0AE2791}"/>
              </a:ext>
            </a:extLst>
          </p:cNvPr>
          <p:cNvSpPr/>
          <p:nvPr/>
        </p:nvSpPr>
        <p:spPr>
          <a:xfrm>
            <a:off x="39093" y="897636"/>
            <a:ext cx="251543" cy="255111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Graphic 10" descr="Boardroom outline">
            <a:extLst>
              <a:ext uri="{FF2B5EF4-FFF2-40B4-BE49-F238E27FC236}">
                <a16:creationId xmlns:a16="http://schemas.microsoft.com/office/drawing/2014/main" id="{ABACD1CE-51DE-E678-C001-C4E837CC78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4734" y="4666135"/>
            <a:ext cx="580109" cy="580109"/>
          </a:xfrm>
          <a:prstGeom prst="rect">
            <a:avLst/>
          </a:prstGeom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A5A2FBCD-B7E4-8085-983E-5E329501C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009989"/>
              </p:ext>
            </p:extLst>
          </p:nvPr>
        </p:nvGraphicFramePr>
        <p:xfrm>
          <a:off x="2339788" y="5271247"/>
          <a:ext cx="959224" cy="1572134"/>
        </p:xfrm>
        <a:graphic>
          <a:graphicData uri="http://schemas.openxmlformats.org/drawingml/2006/table">
            <a:tbl>
              <a:tblPr/>
              <a:tblGrid>
                <a:gridCol w="959224">
                  <a:extLst>
                    <a:ext uri="{9D8B030D-6E8A-4147-A177-3AD203B41FA5}">
                      <a16:colId xmlns:a16="http://schemas.microsoft.com/office/drawing/2014/main" val="828102886"/>
                    </a:ext>
                  </a:extLst>
                </a:gridCol>
              </a:tblGrid>
              <a:tr h="1572134"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latin typeface="DM Sans" pitchFamily="2" charset="0"/>
                        </a:rPr>
                        <a:t>CV Preparation</a:t>
                      </a:r>
                    </a:p>
                    <a:p>
                      <a:pPr algn="ctr"/>
                      <a:r>
                        <a:rPr lang="en-GB" sz="1000">
                          <a:latin typeface="DM Sans" pitchFamily="2" charset="0"/>
                        </a:rPr>
                        <a:t>2pm-3pm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666338"/>
                  </a:ext>
                </a:extLst>
              </a:tr>
            </a:tbl>
          </a:graphicData>
        </a:graphic>
      </p:graphicFrame>
      <p:pic>
        <p:nvPicPr>
          <p:cNvPr id="22" name="Graphic 21" descr="Boardroom outline">
            <a:extLst>
              <a:ext uri="{FF2B5EF4-FFF2-40B4-BE49-F238E27FC236}">
                <a16:creationId xmlns:a16="http://schemas.microsoft.com/office/drawing/2014/main" id="{9CC03F78-AAC6-DAB9-9DA2-BBC83113E3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45901" y="4545854"/>
            <a:ext cx="580109" cy="580109"/>
          </a:xfrm>
          <a:prstGeom prst="rect">
            <a:avLst/>
          </a:prstGeom>
        </p:spPr>
      </p:pic>
      <p:pic>
        <p:nvPicPr>
          <p:cNvPr id="9" name="Graphic 8" descr="Storytelling outline">
            <a:extLst>
              <a:ext uri="{FF2B5EF4-FFF2-40B4-BE49-F238E27FC236}">
                <a16:creationId xmlns:a16="http://schemas.microsoft.com/office/drawing/2014/main" id="{D82432B8-F2C7-D1DC-C6AB-0B0425B72547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593455" y="2725752"/>
            <a:ext cx="446696" cy="446696"/>
          </a:xfrm>
          <a:prstGeom prst="rect">
            <a:avLst/>
          </a:prstGeom>
        </p:spPr>
      </p:pic>
      <p:pic>
        <p:nvPicPr>
          <p:cNvPr id="12" name="Graphic 11" descr="Clapper board outline">
            <a:extLst>
              <a:ext uri="{FF2B5EF4-FFF2-40B4-BE49-F238E27FC236}">
                <a16:creationId xmlns:a16="http://schemas.microsoft.com/office/drawing/2014/main" id="{7D0B1A5C-E3C0-3BEF-13C4-AFE8854936CB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5365174" y="1859776"/>
            <a:ext cx="914400" cy="914400"/>
          </a:xfrm>
          <a:prstGeom prst="rect">
            <a:avLst/>
          </a:prstGeom>
        </p:spPr>
      </p:pic>
      <p:pic>
        <p:nvPicPr>
          <p:cNvPr id="17" name="Graphic 16" descr="Clapper board outline">
            <a:extLst>
              <a:ext uri="{FF2B5EF4-FFF2-40B4-BE49-F238E27FC236}">
                <a16:creationId xmlns:a16="http://schemas.microsoft.com/office/drawing/2014/main" id="{9298071E-0AA9-C69A-1D70-3248A25857C3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3311345" y="1829156"/>
            <a:ext cx="914400" cy="914400"/>
          </a:xfrm>
          <a:prstGeom prst="rect">
            <a:avLst/>
          </a:prstGeom>
        </p:spPr>
      </p:pic>
      <p:pic>
        <p:nvPicPr>
          <p:cNvPr id="24" name="Graphic 23" descr="Run outline">
            <a:extLst>
              <a:ext uri="{FF2B5EF4-FFF2-40B4-BE49-F238E27FC236}">
                <a16:creationId xmlns:a16="http://schemas.microsoft.com/office/drawing/2014/main" id="{35F2CFFA-A28C-DE15-AD1A-A79A0094EC4F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7394999" y="2103669"/>
            <a:ext cx="914400" cy="914400"/>
          </a:xfrm>
          <a:prstGeom prst="rect">
            <a:avLst/>
          </a:prstGeom>
        </p:spPr>
      </p:pic>
      <p:pic>
        <p:nvPicPr>
          <p:cNvPr id="28" name="Graphic 27" descr="Mental Health outline">
            <a:extLst>
              <a:ext uri="{FF2B5EF4-FFF2-40B4-BE49-F238E27FC236}">
                <a16:creationId xmlns:a16="http://schemas.microsoft.com/office/drawing/2014/main" id="{5719678A-0673-98A1-2335-41D67CB96DE9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408393" y="5271247"/>
            <a:ext cx="914400" cy="914400"/>
          </a:xfrm>
          <a:prstGeom prst="rect">
            <a:avLst/>
          </a:prstGeom>
        </p:spPr>
      </p:pic>
      <p:pic>
        <p:nvPicPr>
          <p:cNvPr id="30" name="Graphic 29" descr="Mental Health outline">
            <a:extLst>
              <a:ext uri="{FF2B5EF4-FFF2-40B4-BE49-F238E27FC236}">
                <a16:creationId xmlns:a16="http://schemas.microsoft.com/office/drawing/2014/main" id="{E78330E6-3A00-1681-7DA8-02C914C1FF30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8576337" y="6202830"/>
            <a:ext cx="580109" cy="580109"/>
          </a:xfrm>
          <a:prstGeom prst="rect">
            <a:avLst/>
          </a:prstGeom>
        </p:spPr>
      </p:pic>
      <p:pic>
        <p:nvPicPr>
          <p:cNvPr id="32" name="Graphic 31" descr="New outline">
            <a:extLst>
              <a:ext uri="{FF2B5EF4-FFF2-40B4-BE49-F238E27FC236}">
                <a16:creationId xmlns:a16="http://schemas.microsoft.com/office/drawing/2014/main" id="{E2A3A924-E9C2-09B8-C8B0-C865CD94AC47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6671139" y="2664471"/>
            <a:ext cx="525770" cy="525770"/>
          </a:xfrm>
          <a:prstGeom prst="rect">
            <a:avLst/>
          </a:prstGeom>
        </p:spPr>
      </p:pic>
      <p:pic>
        <p:nvPicPr>
          <p:cNvPr id="33" name="Graphic 32" descr="New outline">
            <a:extLst>
              <a:ext uri="{FF2B5EF4-FFF2-40B4-BE49-F238E27FC236}">
                <a16:creationId xmlns:a16="http://schemas.microsoft.com/office/drawing/2014/main" id="{663BBD5A-E0C2-8961-9A4F-6361DDBA50D2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10474820" y="2664471"/>
            <a:ext cx="525770" cy="525770"/>
          </a:xfrm>
          <a:prstGeom prst="rect">
            <a:avLst/>
          </a:prstGeom>
        </p:spPr>
      </p:pic>
      <p:pic>
        <p:nvPicPr>
          <p:cNvPr id="36" name="Graphic 35" descr="Puzzle pieces outline">
            <a:extLst>
              <a:ext uri="{FF2B5EF4-FFF2-40B4-BE49-F238E27FC236}">
                <a16:creationId xmlns:a16="http://schemas.microsoft.com/office/drawing/2014/main" id="{7FDD15C0-5266-7D3F-A8DE-B21FFE2A68EE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11262380" y="1859776"/>
            <a:ext cx="914400" cy="914400"/>
          </a:xfrm>
          <a:prstGeom prst="rect">
            <a:avLst/>
          </a:prstGeom>
        </p:spPr>
      </p:pic>
      <p:pic>
        <p:nvPicPr>
          <p:cNvPr id="45" name="Graphic 44" descr="Disk jockey male outline">
            <a:extLst>
              <a:ext uri="{FF2B5EF4-FFF2-40B4-BE49-F238E27FC236}">
                <a16:creationId xmlns:a16="http://schemas.microsoft.com/office/drawing/2014/main" id="{FCE74042-4E89-5573-DDFD-0C76BE1C333C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6656804" y="6332230"/>
            <a:ext cx="525770" cy="525770"/>
          </a:xfrm>
          <a:prstGeom prst="rect">
            <a:avLst/>
          </a:prstGeom>
        </p:spPr>
      </p:pic>
      <p:pic>
        <p:nvPicPr>
          <p:cNvPr id="47" name="Graphic 46" descr="Group of women outline">
            <a:extLst>
              <a:ext uri="{FF2B5EF4-FFF2-40B4-BE49-F238E27FC236}">
                <a16:creationId xmlns:a16="http://schemas.microsoft.com/office/drawing/2014/main" id="{845AB926-9FB3-ED86-538A-D5D4508F2844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3328646" y="5360809"/>
            <a:ext cx="914400" cy="914400"/>
          </a:xfrm>
          <a:prstGeom prst="rect">
            <a:avLst/>
          </a:prstGeom>
        </p:spPr>
      </p:pic>
      <p:pic>
        <p:nvPicPr>
          <p:cNvPr id="51" name="Graphic 50" descr="Signature outline">
            <a:extLst>
              <a:ext uri="{FF2B5EF4-FFF2-40B4-BE49-F238E27FC236}">
                <a16:creationId xmlns:a16="http://schemas.microsoft.com/office/drawing/2014/main" id="{5F53E552-3C5A-D3F2-66BE-3D03AE8E6CF5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2376948" y="5767568"/>
            <a:ext cx="914400" cy="914400"/>
          </a:xfrm>
          <a:prstGeom prst="rect">
            <a:avLst/>
          </a:prstGeom>
        </p:spPr>
      </p:pic>
      <p:pic>
        <p:nvPicPr>
          <p:cNvPr id="56" name="Graphic 55" descr="Brainstorm outline">
            <a:extLst>
              <a:ext uri="{FF2B5EF4-FFF2-40B4-BE49-F238E27FC236}">
                <a16:creationId xmlns:a16="http://schemas.microsoft.com/office/drawing/2014/main" id="{FD71088F-8849-D515-5C3A-B4986A3288F2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4433894" y="6171441"/>
            <a:ext cx="638393" cy="638393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2E5E4775-73CB-188C-3433-66EC24125EFF}"/>
              </a:ext>
            </a:extLst>
          </p:cNvPr>
          <p:cNvSpPr/>
          <p:nvPr/>
        </p:nvSpPr>
        <p:spPr>
          <a:xfrm>
            <a:off x="39093" y="1392637"/>
            <a:ext cx="251543" cy="255111"/>
          </a:xfrm>
          <a:prstGeom prst="ellipse">
            <a:avLst/>
          </a:prstGeom>
          <a:solidFill>
            <a:srgbClr val="FF66CC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C47D163-2F75-6E61-F46B-FA63DD38A4AB}"/>
              </a:ext>
            </a:extLst>
          </p:cNvPr>
          <p:cNvSpPr txBox="1"/>
          <p:nvPr/>
        </p:nvSpPr>
        <p:spPr>
          <a:xfrm>
            <a:off x="301228" y="1421212"/>
            <a:ext cx="1542585" cy="23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20">
                <a:latin typeface="DM Sans" pitchFamily="2" charset="0"/>
              </a:rPr>
              <a:t>Women’s Only Activities</a:t>
            </a:r>
          </a:p>
        </p:txBody>
      </p:sp>
      <p:pic>
        <p:nvPicPr>
          <p:cNvPr id="23" name="Graphic 22" descr="Office worker male outline">
            <a:extLst>
              <a:ext uri="{FF2B5EF4-FFF2-40B4-BE49-F238E27FC236}">
                <a16:creationId xmlns:a16="http://schemas.microsoft.com/office/drawing/2014/main" id="{E3F14149-F9BB-5D74-06F9-D22CACA7D6C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368736" y="1980591"/>
            <a:ext cx="852302" cy="852302"/>
          </a:xfrm>
          <a:prstGeom prst="rect">
            <a:avLst/>
          </a:prstGeom>
        </p:spPr>
      </p:pic>
      <p:pic>
        <p:nvPicPr>
          <p:cNvPr id="26" name="Graphic 25" descr="Office worker male outline">
            <a:extLst>
              <a:ext uri="{FF2B5EF4-FFF2-40B4-BE49-F238E27FC236}">
                <a16:creationId xmlns:a16="http://schemas.microsoft.com/office/drawing/2014/main" id="{1264F716-0B80-5A25-F167-49F903ABBD3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336332" y="5215811"/>
            <a:ext cx="852302" cy="852302"/>
          </a:xfrm>
          <a:prstGeom prst="rect">
            <a:avLst/>
          </a:prstGeom>
        </p:spPr>
      </p:pic>
      <p:pic>
        <p:nvPicPr>
          <p:cNvPr id="27" name="Graphic 26" descr="Office worker male outline">
            <a:extLst>
              <a:ext uri="{FF2B5EF4-FFF2-40B4-BE49-F238E27FC236}">
                <a16:creationId xmlns:a16="http://schemas.microsoft.com/office/drawing/2014/main" id="{4098F574-689E-3C2A-986A-E9B91A63D13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300450" y="4418945"/>
            <a:ext cx="852302" cy="852302"/>
          </a:xfrm>
          <a:prstGeom prst="rect">
            <a:avLst/>
          </a:prstGeom>
        </p:spPr>
      </p:pic>
      <p:pic>
        <p:nvPicPr>
          <p:cNvPr id="31" name="Graphic 30" descr="Table tennis paddle and ball outline">
            <a:extLst>
              <a:ext uri="{FF2B5EF4-FFF2-40B4-BE49-F238E27FC236}">
                <a16:creationId xmlns:a16="http://schemas.microsoft.com/office/drawing/2014/main" id="{2C3D19BD-3082-DF50-D000-A32119C53615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10351319" y="5879754"/>
            <a:ext cx="670273" cy="670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55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963868"/>
              </p:ext>
            </p:extLst>
          </p:nvPr>
        </p:nvGraphicFramePr>
        <p:xfrm>
          <a:off x="2299749" y="317496"/>
          <a:ext cx="9892249" cy="6511359"/>
        </p:xfrm>
        <a:graphic>
          <a:graphicData uri="http://schemas.openxmlformats.org/drawingml/2006/table">
            <a:tbl>
              <a:tblPr/>
              <a:tblGrid>
                <a:gridCol w="960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708">
                  <a:extLst>
                    <a:ext uri="{9D8B030D-6E8A-4147-A177-3AD203B41FA5}">
                      <a16:colId xmlns:a16="http://schemas.microsoft.com/office/drawing/2014/main" val="2499854836"/>
                    </a:ext>
                  </a:extLst>
                </a:gridCol>
                <a:gridCol w="954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1810">
                  <a:extLst>
                    <a:ext uri="{9D8B030D-6E8A-4147-A177-3AD203B41FA5}">
                      <a16:colId xmlns:a16="http://schemas.microsoft.com/office/drawing/2014/main" val="3305744389"/>
                    </a:ext>
                  </a:extLst>
                </a:gridCol>
                <a:gridCol w="972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761">
                  <a:extLst>
                    <a:ext uri="{9D8B030D-6E8A-4147-A177-3AD203B41FA5}">
                      <a16:colId xmlns:a16="http://schemas.microsoft.com/office/drawing/2014/main" val="2113751173"/>
                    </a:ext>
                  </a:extLst>
                </a:gridCol>
                <a:gridCol w="9486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1060">
                  <a:extLst>
                    <a:ext uri="{9D8B030D-6E8A-4147-A177-3AD203B41FA5}">
                      <a16:colId xmlns:a16="http://schemas.microsoft.com/office/drawing/2014/main" val="3881884766"/>
                    </a:ext>
                  </a:extLst>
                </a:gridCol>
                <a:gridCol w="898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707">
                  <a:extLst>
                    <a:ext uri="{9D8B030D-6E8A-4147-A177-3AD203B41FA5}">
                      <a16:colId xmlns:a16="http://schemas.microsoft.com/office/drawing/2014/main" val="42823109"/>
                    </a:ext>
                  </a:extLst>
                </a:gridCol>
              </a:tblGrid>
              <a:tr h="474803"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Monday 17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March</a:t>
                      </a:r>
                    </a:p>
                  </a:txBody>
                  <a:tcPr marL="127567" marR="127567" marT="127567" marB="1275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Tuesday 18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March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Wednesday 19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March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Thursday 20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March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Friday 21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st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March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7459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  <a:endParaRPr lang="en-US" sz="1000" b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St Patrick’s Day Art 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 10am 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Drop in Session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9.30am - 11am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000">
                        <a:latin typeface="DM Sans" pitchFamily="2" charset="0"/>
                      </a:endParaRPr>
                    </a:p>
                    <a:p>
                      <a:pPr algn="ctr"/>
                      <a:endParaRPr lang="en-GB" sz="1000">
                        <a:latin typeface="DM Sans" pitchFamily="2" charset="0"/>
                      </a:endParaRPr>
                    </a:p>
                    <a:p>
                      <a:pPr algn="ctr"/>
                      <a:endParaRPr lang="en-GB" sz="1000">
                        <a:latin typeface="DM Sans" pitchFamily="2" charset="0"/>
                      </a:endParaRPr>
                    </a:p>
                    <a:p>
                      <a:pPr algn="ctr"/>
                      <a:r>
                        <a:rPr lang="en-GB" sz="1000">
                          <a:latin typeface="DM Sans" pitchFamily="2" charset="0"/>
                        </a:rPr>
                        <a:t>Cooking Workshop</a:t>
                      </a:r>
                    </a:p>
                    <a:p>
                      <a:pPr algn="ctr"/>
                      <a:r>
                        <a:rPr lang="en-GB" sz="1000">
                          <a:latin typeface="DM Sans" pitchFamily="2" charset="0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  <a:endParaRPr lang="en-US" sz="1000" b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Mindfulness&amp; Wellbeing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9.30am–11pm</a:t>
                      </a:r>
                      <a:endParaRPr lang="en-US" sz="1000" b="0"/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Mindfulness &amp; Wellbeing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</a:t>
                      </a:r>
                      <a:endParaRPr lang="en-US" sz="1000" b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Hub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3031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Book Club 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TIPP – Drama Group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11am – 1pm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CV Writing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11am –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Housing Support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11am–12pm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11am - 12pm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738267"/>
                  </a:ext>
                </a:extLst>
              </a:tr>
              <a:tr h="716708"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3916"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Women only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Inductions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– 2pm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‘Doing Good, To Be Good’ Volunteer Workshop/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Information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2pm-3pm</a:t>
                      </a:r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Job Club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2pm – 4pm</a:t>
                      </a:r>
                      <a:endParaRPr lang="en-US" sz="1000" b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Cooking Workshop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1pm-3pm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Family &amp; Me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2pm – 3pm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Family &amp; Me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2pm -3pm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 Art Therapy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Hub Quiz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/Group Activities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1pm-4pm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0617"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Disclosure Advice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2pm to 4.30pm</a:t>
                      </a:r>
                      <a:endParaRPr lang="en-GB" sz="1000"/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Now That’s What I Call Music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Mindful Techniques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Ping Pong</a:t>
                      </a:r>
                      <a:endParaRPr lang="en-US" sz="1000" b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3pm – 4pm</a:t>
                      </a:r>
                      <a:endParaRPr lang="en-GB"/>
                    </a:p>
                  </a:txBody>
                  <a:tcPr marL="127567" marR="127567" marT="127567" marB="127567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244139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59829" y="807094"/>
            <a:ext cx="2236273" cy="5954803"/>
            <a:chOff x="-525017" y="-558575"/>
            <a:chExt cx="897600" cy="2446206"/>
          </a:xfrm>
        </p:grpSpPr>
        <p:sp>
          <p:nvSpPr>
            <p:cNvPr id="4" name="Freeform 4"/>
            <p:cNvSpPr/>
            <p:nvPr/>
          </p:nvSpPr>
          <p:spPr>
            <a:xfrm>
              <a:off x="-525017" y="-177925"/>
              <a:ext cx="868775" cy="1713014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96192" y="-558575"/>
              <a:ext cx="868775" cy="2446206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r>
                <a:rPr lang="en-US" sz="1400" u="sng">
                  <a:solidFill>
                    <a:schemeClr val="bg1"/>
                  </a:solidFill>
                  <a:latin typeface="DM Sans"/>
                </a:rPr>
                <a:t>Information</a:t>
              </a:r>
              <a:endParaRPr lang="en-US" sz="1800" u="sng">
                <a:solidFill>
                  <a:schemeClr val="bg1"/>
                </a:solidFill>
              </a:endParaRPr>
            </a:p>
            <a:p>
              <a:pPr>
                <a:lnSpc>
                  <a:spcPts val="2159"/>
                </a:lnSpc>
              </a:pPr>
              <a:r>
                <a:rPr lang="en-US" sz="1400">
                  <a:solidFill>
                    <a:srgbClr val="FFFFFF"/>
                  </a:solidFill>
                </a:rPr>
                <a:t>Address:</a:t>
              </a:r>
              <a:r>
                <a:rPr lang="en-US" sz="1400">
                  <a:solidFill>
                    <a:schemeClr val="bg1"/>
                  </a:solidFill>
                </a:rPr>
                <a:t>  20 Queen Street, FY1 1PD.</a:t>
              </a:r>
            </a:p>
            <a:p>
              <a:pPr>
                <a:lnSpc>
                  <a:spcPts val="2159"/>
                </a:lnSpc>
              </a:pPr>
              <a:r>
                <a:rPr lang="en-US" sz="1400">
                  <a:solidFill>
                    <a:srgbClr val="FFFFFF"/>
                  </a:solidFill>
                </a:rPr>
                <a:t>Contact: </a:t>
              </a:r>
              <a:r>
                <a:rPr lang="en-GB" sz="14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07741380813</a:t>
              </a:r>
            </a:p>
            <a:p>
              <a:pPr>
                <a:lnSpc>
                  <a:spcPts val="2159"/>
                </a:lnSpc>
              </a:pP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1-1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 sessions including - job search, cv writing, debt support, accommodation support. </a:t>
              </a:r>
            </a:p>
            <a:p>
              <a:pPr>
                <a:lnSpc>
                  <a:spcPts val="2159"/>
                </a:lnSpc>
              </a:pP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Group Sessions 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Cooking, Anger Management, Volunteering, etc.</a:t>
              </a:r>
            </a:p>
            <a:p>
              <a:pPr>
                <a:lnSpc>
                  <a:spcPts val="2159"/>
                </a:lnSpc>
              </a:pP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Wellbeing – 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Mental Health Groups, Book Club, Coffee &amp; Chat.</a:t>
              </a:r>
              <a:endParaRPr lang="en-US" sz="953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64865" y="5899421"/>
            <a:ext cx="1875036" cy="717551"/>
            <a:chOff x="183080" y="0"/>
            <a:chExt cx="2754682" cy="982653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404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96"/>
                </a:lnSpc>
              </a:pPr>
              <a:r>
                <a:rPr lang="en-US" sz="681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681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681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5193816" y="-148091"/>
            <a:ext cx="2800016" cy="5111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446"/>
              </a:lnSpc>
              <a:spcBef>
                <a:spcPct val="0"/>
              </a:spcBef>
            </a:pPr>
            <a:r>
              <a:rPr lang="en-US" sz="2400" u="sng">
                <a:solidFill>
                  <a:srgbClr val="000000"/>
                </a:solidFill>
                <a:latin typeface="DM Sans Bold"/>
              </a:rPr>
              <a:t>March– WEEK 3</a:t>
            </a:r>
            <a:r>
              <a:rPr lang="en-US" sz="2400" u="sng" baseline="30000">
                <a:solidFill>
                  <a:srgbClr val="000000"/>
                </a:solidFill>
                <a:latin typeface="DM Sans Bold"/>
              </a:rPr>
              <a:t> </a:t>
            </a:r>
            <a:endParaRPr lang="en-US" sz="2400" u="sng">
              <a:solidFill>
                <a:srgbClr val="000000"/>
              </a:solidFill>
              <a:latin typeface="DM Sans Bold"/>
            </a:endParaRPr>
          </a:p>
        </p:txBody>
      </p:sp>
      <p:sp>
        <p:nvSpPr>
          <p:cNvPr id="70" name="TextBox 70"/>
          <p:cNvSpPr txBox="1"/>
          <p:nvPr/>
        </p:nvSpPr>
        <p:spPr>
          <a:xfrm>
            <a:off x="368809" y="65755"/>
            <a:ext cx="1657947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377429" y="461861"/>
            <a:ext cx="1733970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368810" y="838419"/>
            <a:ext cx="1657947" cy="491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9" name="Graphic 18" descr="Boardroom outline">
            <a:extLst>
              <a:ext uri="{FF2B5EF4-FFF2-40B4-BE49-F238E27FC236}">
                <a16:creationId xmlns:a16="http://schemas.microsoft.com/office/drawing/2014/main" id="{7560D8E3-6215-A177-BD3F-A891C8F2AF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8115" y="1543779"/>
            <a:ext cx="580109" cy="580109"/>
          </a:xfrm>
          <a:prstGeom prst="rect">
            <a:avLst/>
          </a:prstGeom>
        </p:spPr>
      </p:pic>
      <p:pic>
        <p:nvPicPr>
          <p:cNvPr id="1026" name="x_x_x_x_x_Picture 3" descr="GC_Landscape_RGB">
            <a:extLst>
              <a:ext uri="{FF2B5EF4-FFF2-40B4-BE49-F238E27FC236}">
                <a16:creationId xmlns:a16="http://schemas.microsoft.com/office/drawing/2014/main" id="{83050F64-D48A-7305-7ECB-543A7264D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893" y="20931"/>
            <a:ext cx="735272" cy="31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raphic 12" descr="Boardroom outline">
            <a:extLst>
              <a:ext uri="{FF2B5EF4-FFF2-40B4-BE49-F238E27FC236}">
                <a16:creationId xmlns:a16="http://schemas.microsoft.com/office/drawing/2014/main" id="{6BFBB8B4-A36C-70B6-46C6-1B257D56AD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38873" y="1621481"/>
            <a:ext cx="561300" cy="561300"/>
          </a:xfrm>
          <a:prstGeom prst="rect">
            <a:avLst/>
          </a:prstGeom>
        </p:spPr>
      </p:pic>
      <p:pic>
        <p:nvPicPr>
          <p:cNvPr id="16" name="Graphic 15" descr="Boardroom outline">
            <a:extLst>
              <a:ext uri="{FF2B5EF4-FFF2-40B4-BE49-F238E27FC236}">
                <a16:creationId xmlns:a16="http://schemas.microsoft.com/office/drawing/2014/main" id="{B737B59C-1487-017C-6055-D166BF5B3B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77610" y="1624073"/>
            <a:ext cx="589463" cy="589463"/>
          </a:xfrm>
          <a:prstGeom prst="rect">
            <a:avLst/>
          </a:prstGeom>
        </p:spPr>
      </p:pic>
      <p:pic>
        <p:nvPicPr>
          <p:cNvPr id="14" name="Graphic 13" descr="Water with solid fill">
            <a:extLst>
              <a:ext uri="{FF2B5EF4-FFF2-40B4-BE49-F238E27FC236}">
                <a16:creationId xmlns:a16="http://schemas.microsoft.com/office/drawing/2014/main" id="{CD4A9514-00DA-7D52-15DE-6472DC854C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496438" y="1829550"/>
            <a:ext cx="413994" cy="414055"/>
          </a:xfrm>
          <a:prstGeom prst="rect">
            <a:avLst/>
          </a:prstGeom>
        </p:spPr>
      </p:pic>
      <p:pic>
        <p:nvPicPr>
          <p:cNvPr id="35" name="Graphic 34" descr="Scribble outline">
            <a:extLst>
              <a:ext uri="{FF2B5EF4-FFF2-40B4-BE49-F238E27FC236}">
                <a16:creationId xmlns:a16="http://schemas.microsoft.com/office/drawing/2014/main" id="{F0D8D9A2-5E91-E75E-C62D-783985E8E26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624601" y="2775509"/>
            <a:ext cx="608270" cy="608270"/>
          </a:xfrm>
          <a:prstGeom prst="rect">
            <a:avLst/>
          </a:prstGeom>
        </p:spPr>
      </p:pic>
      <p:pic>
        <p:nvPicPr>
          <p:cNvPr id="37" name="Graphic 36" descr="Home1 with solid fill">
            <a:extLst>
              <a:ext uri="{FF2B5EF4-FFF2-40B4-BE49-F238E27FC236}">
                <a16:creationId xmlns:a16="http://schemas.microsoft.com/office/drawing/2014/main" id="{DF165BB6-FCF1-7FB9-24F8-88C2769D4C4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639000" y="3012189"/>
            <a:ext cx="376635" cy="376635"/>
          </a:xfrm>
          <a:prstGeom prst="rect">
            <a:avLst/>
          </a:prstGeom>
        </p:spPr>
      </p:pic>
      <p:pic>
        <p:nvPicPr>
          <p:cNvPr id="84" name="Graphic 83" descr="Chat outline">
            <a:extLst>
              <a:ext uri="{FF2B5EF4-FFF2-40B4-BE49-F238E27FC236}">
                <a16:creationId xmlns:a16="http://schemas.microsoft.com/office/drawing/2014/main" id="{1BE40643-AE74-4A38-A3AE-380E0835E94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668216" y="5071742"/>
            <a:ext cx="525770" cy="525770"/>
          </a:xfrm>
          <a:prstGeom prst="rect">
            <a:avLst/>
          </a:prstGeom>
        </p:spPr>
      </p:pic>
      <p:pic>
        <p:nvPicPr>
          <p:cNvPr id="88" name="Graphic 87" descr="Artist male with solid fill">
            <a:extLst>
              <a:ext uri="{FF2B5EF4-FFF2-40B4-BE49-F238E27FC236}">
                <a16:creationId xmlns:a16="http://schemas.microsoft.com/office/drawing/2014/main" id="{FCA0FB23-DDC2-AD8F-9908-0AF8EE3FA31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0562752" y="5128576"/>
            <a:ext cx="419177" cy="419177"/>
          </a:xfrm>
          <a:prstGeom prst="rect">
            <a:avLst/>
          </a:prstGeom>
        </p:spPr>
      </p:pic>
      <p:pic>
        <p:nvPicPr>
          <p:cNvPr id="99" name="Graphic 98" descr="Questions with solid fill">
            <a:extLst>
              <a:ext uri="{FF2B5EF4-FFF2-40B4-BE49-F238E27FC236}">
                <a16:creationId xmlns:a16="http://schemas.microsoft.com/office/drawing/2014/main" id="{68C48EBB-3A67-456F-D219-0981A0EB3CA9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576337" y="1694298"/>
            <a:ext cx="519238" cy="51923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14DF208-1A56-7C23-E958-3C19628D34F2}"/>
              </a:ext>
            </a:extLst>
          </p:cNvPr>
          <p:cNvSpPr/>
          <p:nvPr/>
        </p:nvSpPr>
        <p:spPr>
          <a:xfrm>
            <a:off x="39093" y="91428"/>
            <a:ext cx="251543" cy="255111"/>
          </a:xfrm>
          <a:prstGeom prst="ellipse">
            <a:avLst/>
          </a:prstGeom>
          <a:solidFill>
            <a:srgbClr val="CBA9E5"/>
          </a:solidFill>
          <a:ln>
            <a:solidFill>
              <a:srgbClr val="CBA9E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F4D89D-7047-F58D-04BD-0A941E2B25EF}"/>
              </a:ext>
            </a:extLst>
          </p:cNvPr>
          <p:cNvSpPr/>
          <p:nvPr/>
        </p:nvSpPr>
        <p:spPr>
          <a:xfrm>
            <a:off x="39093" y="494532"/>
            <a:ext cx="251543" cy="25511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A8F9D48-8E0F-5FD6-03B4-263FA0AE2791}"/>
              </a:ext>
            </a:extLst>
          </p:cNvPr>
          <p:cNvSpPr/>
          <p:nvPr/>
        </p:nvSpPr>
        <p:spPr>
          <a:xfrm>
            <a:off x="39093" y="897636"/>
            <a:ext cx="251543" cy="255111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Graphic 10" descr="Boardroom outline">
            <a:extLst>
              <a:ext uri="{FF2B5EF4-FFF2-40B4-BE49-F238E27FC236}">
                <a16:creationId xmlns:a16="http://schemas.microsoft.com/office/drawing/2014/main" id="{ABACD1CE-51DE-E678-C001-C4E837CC78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5519" y="5019170"/>
            <a:ext cx="580109" cy="580109"/>
          </a:xfrm>
          <a:prstGeom prst="rect">
            <a:avLst/>
          </a:prstGeom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A5A2FBCD-B7E4-8085-983E-5E329501C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262556"/>
              </p:ext>
            </p:extLst>
          </p:nvPr>
        </p:nvGraphicFramePr>
        <p:xfrm>
          <a:off x="2292652" y="5656730"/>
          <a:ext cx="959224" cy="1183397"/>
        </p:xfrm>
        <a:graphic>
          <a:graphicData uri="http://schemas.openxmlformats.org/drawingml/2006/table">
            <a:tbl>
              <a:tblPr/>
              <a:tblGrid>
                <a:gridCol w="959224">
                  <a:extLst>
                    <a:ext uri="{9D8B030D-6E8A-4147-A177-3AD203B41FA5}">
                      <a16:colId xmlns:a16="http://schemas.microsoft.com/office/drawing/2014/main" val="828102886"/>
                    </a:ext>
                  </a:extLst>
                </a:gridCol>
              </a:tblGrid>
              <a:tr h="1183397"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latin typeface="DM Sans" pitchFamily="2" charset="0"/>
                        </a:rPr>
                        <a:t>Book Club </a:t>
                      </a:r>
                    </a:p>
                    <a:p>
                      <a:pPr algn="ctr"/>
                      <a:r>
                        <a:rPr lang="en-GB" sz="1000">
                          <a:latin typeface="DM Sans" pitchFamily="2" charset="0"/>
                        </a:rPr>
                        <a:t>3pm – 4.30pm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666338"/>
                  </a:ext>
                </a:extLst>
              </a:tr>
            </a:tbl>
          </a:graphicData>
        </a:graphic>
      </p:graphicFrame>
      <p:pic>
        <p:nvPicPr>
          <p:cNvPr id="22" name="Graphic 21" descr="Boardroom outline">
            <a:extLst>
              <a:ext uri="{FF2B5EF4-FFF2-40B4-BE49-F238E27FC236}">
                <a16:creationId xmlns:a16="http://schemas.microsoft.com/office/drawing/2014/main" id="{9CC03F78-AAC6-DAB9-9DA2-BBC83113E3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45901" y="4823760"/>
            <a:ext cx="580109" cy="580109"/>
          </a:xfrm>
          <a:prstGeom prst="rect">
            <a:avLst/>
          </a:prstGeom>
        </p:spPr>
      </p:pic>
      <p:pic>
        <p:nvPicPr>
          <p:cNvPr id="9" name="Graphic 8" descr="Theatre outline">
            <a:extLst>
              <a:ext uri="{FF2B5EF4-FFF2-40B4-BE49-F238E27FC236}">
                <a16:creationId xmlns:a16="http://schemas.microsoft.com/office/drawing/2014/main" id="{C1E46D3B-0AEF-228F-CE67-1AE0C148F0C3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1323157" y="5701004"/>
            <a:ext cx="751577" cy="751577"/>
          </a:xfrm>
          <a:prstGeom prst="rect">
            <a:avLst/>
          </a:prstGeom>
        </p:spPr>
      </p:pic>
      <p:pic>
        <p:nvPicPr>
          <p:cNvPr id="10" name="Graphic 9" descr="Storytelling outline">
            <a:extLst>
              <a:ext uri="{FF2B5EF4-FFF2-40B4-BE49-F238E27FC236}">
                <a16:creationId xmlns:a16="http://schemas.microsoft.com/office/drawing/2014/main" id="{0453E4F8-C8FC-116B-81C0-5FAAB24976BC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554717" y="2888711"/>
            <a:ext cx="446696" cy="446696"/>
          </a:xfrm>
          <a:prstGeom prst="rect">
            <a:avLst/>
          </a:prstGeom>
        </p:spPr>
      </p:pic>
      <p:pic>
        <p:nvPicPr>
          <p:cNvPr id="12" name="Graphic 11" descr="Storytelling outline">
            <a:extLst>
              <a:ext uri="{FF2B5EF4-FFF2-40B4-BE49-F238E27FC236}">
                <a16:creationId xmlns:a16="http://schemas.microsoft.com/office/drawing/2014/main" id="{FC5DC7D7-8CFF-2171-C0AC-C35F545C801E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543570" y="6202094"/>
            <a:ext cx="446696" cy="446696"/>
          </a:xfrm>
          <a:prstGeom prst="rect">
            <a:avLst/>
          </a:prstGeom>
        </p:spPr>
      </p:pic>
      <p:pic>
        <p:nvPicPr>
          <p:cNvPr id="23" name="Graphic 22" descr="Whisk outline">
            <a:extLst>
              <a:ext uri="{FF2B5EF4-FFF2-40B4-BE49-F238E27FC236}">
                <a16:creationId xmlns:a16="http://schemas.microsoft.com/office/drawing/2014/main" id="{BBCCD628-DCA8-4EC1-69A1-F1473416B02E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5325233" y="2106810"/>
            <a:ext cx="914400" cy="914400"/>
          </a:xfrm>
          <a:prstGeom prst="rect">
            <a:avLst/>
          </a:prstGeom>
        </p:spPr>
      </p:pic>
      <p:pic>
        <p:nvPicPr>
          <p:cNvPr id="24" name="Graphic 23" descr="Whisk outline">
            <a:extLst>
              <a:ext uri="{FF2B5EF4-FFF2-40B4-BE49-F238E27FC236}">
                <a16:creationId xmlns:a16="http://schemas.microsoft.com/office/drawing/2014/main" id="{620AEE06-2918-8962-2188-548F43967298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5335560" y="5395554"/>
            <a:ext cx="914400" cy="914400"/>
          </a:xfrm>
          <a:prstGeom prst="rect">
            <a:avLst/>
          </a:prstGeom>
        </p:spPr>
      </p:pic>
      <p:pic>
        <p:nvPicPr>
          <p:cNvPr id="25" name="Graphic 24" descr="Mental Health outline">
            <a:extLst>
              <a:ext uri="{FF2B5EF4-FFF2-40B4-BE49-F238E27FC236}">
                <a16:creationId xmlns:a16="http://schemas.microsoft.com/office/drawing/2014/main" id="{2F48E04E-3A9F-4B27-FB67-C9DF845D1162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7473165" y="2039416"/>
            <a:ext cx="932650" cy="932650"/>
          </a:xfrm>
          <a:prstGeom prst="rect">
            <a:avLst/>
          </a:prstGeom>
        </p:spPr>
      </p:pic>
      <p:pic>
        <p:nvPicPr>
          <p:cNvPr id="26" name="Graphic 25" descr="Mental Health outline">
            <a:extLst>
              <a:ext uri="{FF2B5EF4-FFF2-40B4-BE49-F238E27FC236}">
                <a16:creationId xmlns:a16="http://schemas.microsoft.com/office/drawing/2014/main" id="{D50A4B9C-B17B-07D1-9489-CE7C927D05CD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8969334" y="6433017"/>
            <a:ext cx="413165" cy="413165"/>
          </a:xfrm>
          <a:prstGeom prst="rect">
            <a:avLst/>
          </a:prstGeom>
        </p:spPr>
      </p:pic>
      <p:pic>
        <p:nvPicPr>
          <p:cNvPr id="28" name="Graphic 27" descr="Cheers outline">
            <a:extLst>
              <a:ext uri="{FF2B5EF4-FFF2-40B4-BE49-F238E27FC236}">
                <a16:creationId xmlns:a16="http://schemas.microsoft.com/office/drawing/2014/main" id="{17CAB046-8B0D-717B-41E0-54CF4E6BF9E9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362266" y="5922809"/>
            <a:ext cx="774289" cy="774289"/>
          </a:xfrm>
          <a:prstGeom prst="rect">
            <a:avLst/>
          </a:prstGeom>
        </p:spPr>
      </p:pic>
      <p:pic>
        <p:nvPicPr>
          <p:cNvPr id="29" name="Graphic 28" descr="Disk jockey male outline">
            <a:extLst>
              <a:ext uri="{FF2B5EF4-FFF2-40B4-BE49-F238E27FC236}">
                <a16:creationId xmlns:a16="http://schemas.microsoft.com/office/drawing/2014/main" id="{D923F735-0A3A-B7B6-B510-351480C4F38A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7039290" y="6432661"/>
            <a:ext cx="413165" cy="413165"/>
          </a:xfrm>
          <a:prstGeom prst="rect">
            <a:avLst/>
          </a:prstGeom>
        </p:spPr>
      </p:pic>
      <p:pic>
        <p:nvPicPr>
          <p:cNvPr id="30" name="Graphic 29" descr="Mental Health outline">
            <a:extLst>
              <a:ext uri="{FF2B5EF4-FFF2-40B4-BE49-F238E27FC236}">
                <a16:creationId xmlns:a16="http://schemas.microsoft.com/office/drawing/2014/main" id="{B1AD4F31-A139-7842-35F3-649AD7B5CA61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9399671" y="2036578"/>
            <a:ext cx="932650" cy="932650"/>
          </a:xfrm>
          <a:prstGeom prst="rect">
            <a:avLst/>
          </a:prstGeom>
        </p:spPr>
      </p:pic>
      <p:pic>
        <p:nvPicPr>
          <p:cNvPr id="31" name="Graphic 30" descr="Office worker male outline">
            <a:extLst>
              <a:ext uri="{FF2B5EF4-FFF2-40B4-BE49-F238E27FC236}">
                <a16:creationId xmlns:a16="http://schemas.microsoft.com/office/drawing/2014/main" id="{EB8C070E-AC49-245D-F2BC-7754DA1361DC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10856059" y="3125818"/>
            <a:ext cx="419177" cy="419177"/>
          </a:xfrm>
          <a:prstGeom prst="rect">
            <a:avLst/>
          </a:prstGeom>
        </p:spPr>
      </p:pic>
      <p:pic>
        <p:nvPicPr>
          <p:cNvPr id="32" name="Graphic 31" descr="Puzzle pieces outline">
            <a:extLst>
              <a:ext uri="{FF2B5EF4-FFF2-40B4-BE49-F238E27FC236}">
                <a16:creationId xmlns:a16="http://schemas.microsoft.com/office/drawing/2014/main" id="{71A95EB7-2015-B911-3398-332868437C64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11317326" y="2054828"/>
            <a:ext cx="914400" cy="914400"/>
          </a:xfrm>
          <a:prstGeom prst="rect">
            <a:avLst/>
          </a:prstGeom>
        </p:spPr>
      </p:pic>
      <p:pic>
        <p:nvPicPr>
          <p:cNvPr id="34" name="Graphic 33" descr="Family with two children outline">
            <a:extLst>
              <a:ext uri="{FF2B5EF4-FFF2-40B4-BE49-F238E27FC236}">
                <a16:creationId xmlns:a16="http://schemas.microsoft.com/office/drawing/2014/main" id="{1FFD982E-78C4-4522-7A3B-A4D485703B9E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7507371" y="5395554"/>
            <a:ext cx="774290" cy="774290"/>
          </a:xfrm>
          <a:prstGeom prst="rect">
            <a:avLst/>
          </a:prstGeom>
        </p:spPr>
      </p:pic>
      <p:pic>
        <p:nvPicPr>
          <p:cNvPr id="36" name="Graphic 35" descr="Family with two children outline">
            <a:extLst>
              <a:ext uri="{FF2B5EF4-FFF2-40B4-BE49-F238E27FC236}">
                <a16:creationId xmlns:a16="http://schemas.microsoft.com/office/drawing/2014/main" id="{55E8BBF0-895E-C297-F846-BB24183E7123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9370227" y="5327080"/>
            <a:ext cx="914400" cy="914400"/>
          </a:xfrm>
          <a:prstGeom prst="rect">
            <a:avLst/>
          </a:prstGeom>
        </p:spPr>
      </p:pic>
      <p:pic>
        <p:nvPicPr>
          <p:cNvPr id="40" name="Graphic 39" descr="Open envelope outline">
            <a:extLst>
              <a:ext uri="{FF2B5EF4-FFF2-40B4-BE49-F238E27FC236}">
                <a16:creationId xmlns:a16="http://schemas.microsoft.com/office/drawing/2014/main" id="{B94F960E-2FDE-AB9B-BB97-B4A8F8337368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4777073" y="6455882"/>
            <a:ext cx="366724" cy="36672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D572B91-A0A1-EB15-1400-B695C9A92CE0}"/>
              </a:ext>
            </a:extLst>
          </p:cNvPr>
          <p:cNvSpPr txBox="1"/>
          <p:nvPr/>
        </p:nvSpPr>
        <p:spPr>
          <a:xfrm>
            <a:off x="301228" y="1421212"/>
            <a:ext cx="1542585" cy="23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20">
                <a:latin typeface="DM Sans" pitchFamily="2" charset="0"/>
              </a:rPr>
              <a:t>Women’s Only Activities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9D59DD8-8387-CF1C-70D4-358AD53CB307}"/>
              </a:ext>
            </a:extLst>
          </p:cNvPr>
          <p:cNvSpPr/>
          <p:nvPr/>
        </p:nvSpPr>
        <p:spPr>
          <a:xfrm>
            <a:off x="39093" y="1392637"/>
            <a:ext cx="251543" cy="255111"/>
          </a:xfrm>
          <a:prstGeom prst="ellipse">
            <a:avLst/>
          </a:prstGeom>
          <a:solidFill>
            <a:srgbClr val="FF66CC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9" name="Graphic 38" descr="Leprechaun hat outline">
            <a:extLst>
              <a:ext uri="{FF2B5EF4-FFF2-40B4-BE49-F238E27FC236}">
                <a16:creationId xmlns:a16="http://schemas.microsoft.com/office/drawing/2014/main" id="{233221BE-D7F9-33BC-AAE0-5EEBA8FA9826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3302153" y="2004622"/>
            <a:ext cx="914400" cy="914400"/>
          </a:xfrm>
          <a:prstGeom prst="rect">
            <a:avLst/>
          </a:prstGeom>
        </p:spPr>
      </p:pic>
      <p:pic>
        <p:nvPicPr>
          <p:cNvPr id="38" name="Graphic 37" descr="Drama outline">
            <a:extLst>
              <a:ext uri="{FF2B5EF4-FFF2-40B4-BE49-F238E27FC236}">
                <a16:creationId xmlns:a16="http://schemas.microsoft.com/office/drawing/2014/main" id="{A5F52F67-74FC-BCF3-DDCF-AF042FAB42EC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4804416" y="3130939"/>
            <a:ext cx="414056" cy="414056"/>
          </a:xfrm>
          <a:prstGeom prst="rect">
            <a:avLst/>
          </a:prstGeom>
        </p:spPr>
      </p:pic>
      <p:pic>
        <p:nvPicPr>
          <p:cNvPr id="42" name="Graphic 41" descr="Office worker male outline">
            <a:extLst>
              <a:ext uri="{FF2B5EF4-FFF2-40B4-BE49-F238E27FC236}">
                <a16:creationId xmlns:a16="http://schemas.microsoft.com/office/drawing/2014/main" id="{EA7037DE-0A24-7F28-2C64-D9DD95E5801B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267658" y="4745210"/>
            <a:ext cx="852302" cy="852302"/>
          </a:xfrm>
          <a:prstGeom prst="rect">
            <a:avLst/>
          </a:prstGeom>
        </p:spPr>
      </p:pic>
      <p:pic>
        <p:nvPicPr>
          <p:cNvPr id="43" name="Graphic 42" descr="Table tennis paddle and ball outline">
            <a:extLst>
              <a:ext uri="{FF2B5EF4-FFF2-40B4-BE49-F238E27FC236}">
                <a16:creationId xmlns:a16="http://schemas.microsoft.com/office/drawing/2014/main" id="{1B12E0C3-903F-0F9C-5C57-F143F6F645D8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10421029" y="6230539"/>
            <a:ext cx="670273" cy="670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613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276279"/>
              </p:ext>
            </p:extLst>
          </p:nvPr>
        </p:nvGraphicFramePr>
        <p:xfrm>
          <a:off x="2339788" y="377992"/>
          <a:ext cx="9832220" cy="6472817"/>
        </p:xfrm>
        <a:graphic>
          <a:graphicData uri="http://schemas.openxmlformats.org/drawingml/2006/table">
            <a:tbl>
              <a:tblPr/>
              <a:tblGrid>
                <a:gridCol w="952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535">
                  <a:extLst>
                    <a:ext uri="{9D8B030D-6E8A-4147-A177-3AD203B41FA5}">
                      <a16:colId xmlns:a16="http://schemas.microsoft.com/office/drawing/2014/main" val="2499854836"/>
                    </a:ext>
                  </a:extLst>
                </a:gridCol>
                <a:gridCol w="100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5083">
                  <a:extLst>
                    <a:ext uri="{9D8B030D-6E8A-4147-A177-3AD203B41FA5}">
                      <a16:colId xmlns:a16="http://schemas.microsoft.com/office/drawing/2014/main" val="4117322167"/>
                    </a:ext>
                  </a:extLst>
                </a:gridCol>
                <a:gridCol w="1080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701">
                  <a:extLst>
                    <a:ext uri="{9D8B030D-6E8A-4147-A177-3AD203B41FA5}">
                      <a16:colId xmlns:a16="http://schemas.microsoft.com/office/drawing/2014/main" val="2113751173"/>
                    </a:ext>
                  </a:extLst>
                </a:gridCol>
                <a:gridCol w="940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0792">
                  <a:extLst>
                    <a:ext uri="{9D8B030D-6E8A-4147-A177-3AD203B41FA5}">
                      <a16:colId xmlns:a16="http://schemas.microsoft.com/office/drawing/2014/main" val="3881884766"/>
                    </a:ext>
                  </a:extLst>
                </a:gridCol>
                <a:gridCol w="9527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747">
                  <a:extLst>
                    <a:ext uri="{9D8B030D-6E8A-4147-A177-3AD203B41FA5}">
                      <a16:colId xmlns:a16="http://schemas.microsoft.com/office/drawing/2014/main" val="42823109"/>
                    </a:ext>
                  </a:extLst>
                </a:gridCol>
              </a:tblGrid>
              <a:tr h="463453"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Monday 24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sth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 March</a:t>
                      </a:r>
                    </a:p>
                  </a:txBody>
                  <a:tcPr marL="127567" marR="127567" marT="127567" marB="1275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Tuesday 25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March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Wednesday 25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March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Thursday 26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March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Friday 27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March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0594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  <a:endParaRPr lang="en-US" sz="1000" b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Building Stronger Relationships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11am-12pm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Drop in Session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9.30am - 11am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000">
                        <a:latin typeface="DM Sans" pitchFamily="2" charset="0"/>
                      </a:endParaRPr>
                    </a:p>
                    <a:p>
                      <a:pPr algn="ctr"/>
                      <a:endParaRPr lang="en-GB" sz="1000">
                        <a:latin typeface="DM Sans" pitchFamily="2" charset="0"/>
                      </a:endParaRPr>
                    </a:p>
                    <a:p>
                      <a:pPr algn="ctr"/>
                      <a:endParaRPr lang="en-GB" sz="1000">
                        <a:latin typeface="DM Sans" pitchFamily="2" charset="0"/>
                      </a:endParaRPr>
                    </a:p>
                    <a:p>
                      <a:pPr algn="ctr"/>
                      <a:r>
                        <a:rPr lang="en-GB" sz="1000">
                          <a:latin typeface="DM Sans" pitchFamily="2" charset="0"/>
                        </a:rPr>
                        <a:t>Building a Stronger Relationship</a:t>
                      </a:r>
                    </a:p>
                    <a:p>
                      <a:pPr algn="ctr"/>
                      <a:r>
                        <a:rPr lang="en-GB" sz="1000">
                          <a:latin typeface="DM Sans" pitchFamily="2" charset="0"/>
                        </a:rPr>
                        <a:t>11am-12pm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  <a:endParaRPr lang="en-US" sz="1000" b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Job Ready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10am-11pm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9.30am–11pm</a:t>
                      </a:r>
                      <a:endParaRPr lang="en-US" sz="1000" b="0"/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Music Therapy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</a:t>
                      </a:r>
                      <a:endParaRPr lang="en-US" sz="1000" b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Hub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6785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Book Club 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TIPP – Drama Group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11am –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CV Writing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11am –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Housing Support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11am–12pm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Debt Advice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11am - 12pm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738267"/>
                  </a:ext>
                </a:extLst>
              </a:tr>
              <a:tr h="699575"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0594"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Women only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Inductions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– 2pm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‘Doing Good, To Be Good’ Volunteer Workshop/ Information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2pm-3pm</a:t>
                      </a:r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Job Club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2pm – 3pm</a:t>
                      </a:r>
                      <a:endParaRPr lang="en-US" sz="1000" b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Feelings of Hope and Self Efficacy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1pm-2pm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- 3pm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Feelings of Hope and Self Efficacy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– 2pm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Job Ready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2pm-3pm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 Art Therapy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Hub Quiz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&amp; ETE Awards 1pm-4.30pm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4286"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Philosophy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2pm to 4.30pm</a:t>
                      </a:r>
                      <a:endParaRPr lang="en-GB" sz="1000"/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Now That’s What I Call Music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Mindful Techniques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Ping Pong</a:t>
                      </a:r>
                      <a:endParaRPr lang="en-US" sz="1000" b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3pm – 4pm</a:t>
                      </a:r>
                      <a:endParaRPr lang="en-GB"/>
                    </a:p>
                  </a:txBody>
                  <a:tcPr marL="127567" marR="127567" marT="127567" marB="127567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244139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17139" y="789543"/>
            <a:ext cx="2236273" cy="5954803"/>
            <a:chOff x="-525017" y="-558575"/>
            <a:chExt cx="897600" cy="2446206"/>
          </a:xfrm>
        </p:grpSpPr>
        <p:sp>
          <p:nvSpPr>
            <p:cNvPr id="4" name="Freeform 4"/>
            <p:cNvSpPr/>
            <p:nvPr/>
          </p:nvSpPr>
          <p:spPr>
            <a:xfrm>
              <a:off x="-525017" y="-177925"/>
              <a:ext cx="868775" cy="1713014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96192" y="-558575"/>
              <a:ext cx="868775" cy="2446206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r>
                <a:rPr lang="en-US" sz="1400" u="sng">
                  <a:solidFill>
                    <a:schemeClr val="bg1"/>
                  </a:solidFill>
                  <a:latin typeface="DM Sans"/>
                </a:rPr>
                <a:t>Information</a:t>
              </a:r>
              <a:endParaRPr lang="en-US" sz="1800" u="sng">
                <a:solidFill>
                  <a:schemeClr val="bg1"/>
                </a:solidFill>
              </a:endParaRPr>
            </a:p>
            <a:p>
              <a:pPr>
                <a:lnSpc>
                  <a:spcPts val="2159"/>
                </a:lnSpc>
              </a:pPr>
              <a:r>
                <a:rPr lang="en-US" sz="1400">
                  <a:solidFill>
                    <a:srgbClr val="FFFFFF"/>
                  </a:solidFill>
                </a:rPr>
                <a:t>Address:</a:t>
              </a:r>
              <a:r>
                <a:rPr lang="en-US" sz="1400">
                  <a:solidFill>
                    <a:schemeClr val="bg1"/>
                  </a:solidFill>
                </a:rPr>
                <a:t>  20 Queen Street, FY1 1PD.</a:t>
              </a:r>
            </a:p>
            <a:p>
              <a:pPr>
                <a:lnSpc>
                  <a:spcPts val="2159"/>
                </a:lnSpc>
              </a:pPr>
              <a:r>
                <a:rPr lang="en-US" sz="1400">
                  <a:solidFill>
                    <a:srgbClr val="FFFFFF"/>
                  </a:solidFill>
                </a:rPr>
                <a:t>Contact: </a:t>
              </a:r>
              <a:r>
                <a:rPr lang="en-GB" sz="14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07741380813</a:t>
              </a:r>
            </a:p>
            <a:p>
              <a:pPr>
                <a:lnSpc>
                  <a:spcPts val="2159"/>
                </a:lnSpc>
              </a:pP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1-1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 sessions including - job search, cv writing, debt support, accommodation support. </a:t>
              </a:r>
            </a:p>
            <a:p>
              <a:pPr>
                <a:lnSpc>
                  <a:spcPts val="2159"/>
                </a:lnSpc>
              </a:pP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Group Sessions 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Cooking, Anger Management, Volunteering, etc.</a:t>
              </a:r>
            </a:p>
            <a:p>
              <a:pPr>
                <a:lnSpc>
                  <a:spcPts val="2159"/>
                </a:lnSpc>
              </a:pP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Wellbeing – 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Mental Health Groups, Book Club, Coffee &amp; Chat.</a:t>
              </a:r>
              <a:endParaRPr lang="en-US" sz="900" u="sng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64865" y="5899421"/>
            <a:ext cx="1875036" cy="717551"/>
            <a:chOff x="183080" y="0"/>
            <a:chExt cx="2754682" cy="982653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404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96"/>
                </a:lnSpc>
              </a:pPr>
              <a:r>
                <a:rPr lang="en-US" sz="681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681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681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5193816" y="-148091"/>
            <a:ext cx="2800016" cy="5111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446"/>
              </a:lnSpc>
              <a:spcBef>
                <a:spcPct val="0"/>
              </a:spcBef>
            </a:pPr>
            <a:r>
              <a:rPr lang="en-US" sz="2400" u="sng">
                <a:solidFill>
                  <a:srgbClr val="000000"/>
                </a:solidFill>
                <a:latin typeface="DM Sans Bold"/>
              </a:rPr>
              <a:t>March– WEEK 4</a:t>
            </a:r>
            <a:r>
              <a:rPr lang="en-US" sz="2400" u="sng" baseline="30000">
                <a:solidFill>
                  <a:srgbClr val="000000"/>
                </a:solidFill>
                <a:latin typeface="DM Sans Bold"/>
              </a:rPr>
              <a:t> </a:t>
            </a:r>
            <a:endParaRPr lang="en-US" sz="2400" u="sng">
              <a:solidFill>
                <a:srgbClr val="000000"/>
              </a:solidFill>
              <a:latin typeface="DM Sans Bold"/>
            </a:endParaRPr>
          </a:p>
        </p:txBody>
      </p:sp>
      <p:sp>
        <p:nvSpPr>
          <p:cNvPr id="70" name="TextBox 70"/>
          <p:cNvSpPr txBox="1"/>
          <p:nvPr/>
        </p:nvSpPr>
        <p:spPr>
          <a:xfrm>
            <a:off x="368809" y="65755"/>
            <a:ext cx="1657947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377429" y="461861"/>
            <a:ext cx="1733970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368810" y="838419"/>
            <a:ext cx="1657947" cy="491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9" name="Graphic 18" descr="Boardroom outline">
            <a:extLst>
              <a:ext uri="{FF2B5EF4-FFF2-40B4-BE49-F238E27FC236}">
                <a16:creationId xmlns:a16="http://schemas.microsoft.com/office/drawing/2014/main" id="{7560D8E3-6215-A177-BD3F-A891C8F2AF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8115" y="1543779"/>
            <a:ext cx="580109" cy="580109"/>
          </a:xfrm>
          <a:prstGeom prst="rect">
            <a:avLst/>
          </a:prstGeom>
        </p:spPr>
      </p:pic>
      <p:pic>
        <p:nvPicPr>
          <p:cNvPr id="1026" name="x_x_x_x_x_Picture 3" descr="GC_Landscape_RGB">
            <a:extLst>
              <a:ext uri="{FF2B5EF4-FFF2-40B4-BE49-F238E27FC236}">
                <a16:creationId xmlns:a16="http://schemas.microsoft.com/office/drawing/2014/main" id="{83050F64-D48A-7305-7ECB-543A7264D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893" y="20931"/>
            <a:ext cx="735272" cy="31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raphic 12" descr="Boardroom outline">
            <a:extLst>
              <a:ext uri="{FF2B5EF4-FFF2-40B4-BE49-F238E27FC236}">
                <a16:creationId xmlns:a16="http://schemas.microsoft.com/office/drawing/2014/main" id="{6BFBB8B4-A36C-70B6-46C6-1B257D56AD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38873" y="1621481"/>
            <a:ext cx="561300" cy="561300"/>
          </a:xfrm>
          <a:prstGeom prst="rect">
            <a:avLst/>
          </a:prstGeom>
        </p:spPr>
      </p:pic>
      <p:pic>
        <p:nvPicPr>
          <p:cNvPr id="16" name="Graphic 15" descr="Boardroom outline">
            <a:extLst>
              <a:ext uri="{FF2B5EF4-FFF2-40B4-BE49-F238E27FC236}">
                <a16:creationId xmlns:a16="http://schemas.microsoft.com/office/drawing/2014/main" id="{B737B59C-1487-017C-6055-D166BF5B3B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65411" y="1607399"/>
            <a:ext cx="589463" cy="589463"/>
          </a:xfrm>
          <a:prstGeom prst="rect">
            <a:avLst/>
          </a:prstGeom>
        </p:spPr>
      </p:pic>
      <p:pic>
        <p:nvPicPr>
          <p:cNvPr id="14" name="Graphic 13" descr="Water with solid fill">
            <a:extLst>
              <a:ext uri="{FF2B5EF4-FFF2-40B4-BE49-F238E27FC236}">
                <a16:creationId xmlns:a16="http://schemas.microsoft.com/office/drawing/2014/main" id="{CD4A9514-00DA-7D52-15DE-6472DC854C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14628" y="1683797"/>
            <a:ext cx="413994" cy="414055"/>
          </a:xfrm>
          <a:prstGeom prst="rect">
            <a:avLst/>
          </a:prstGeom>
        </p:spPr>
      </p:pic>
      <p:pic>
        <p:nvPicPr>
          <p:cNvPr id="35" name="Graphic 34" descr="Scribble outline">
            <a:extLst>
              <a:ext uri="{FF2B5EF4-FFF2-40B4-BE49-F238E27FC236}">
                <a16:creationId xmlns:a16="http://schemas.microsoft.com/office/drawing/2014/main" id="{F0D8D9A2-5E91-E75E-C62D-783985E8E26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624601" y="2667931"/>
            <a:ext cx="608270" cy="608270"/>
          </a:xfrm>
          <a:prstGeom prst="rect">
            <a:avLst/>
          </a:prstGeom>
        </p:spPr>
      </p:pic>
      <p:pic>
        <p:nvPicPr>
          <p:cNvPr id="37" name="Graphic 36" descr="Home1 with solid fill">
            <a:extLst>
              <a:ext uri="{FF2B5EF4-FFF2-40B4-BE49-F238E27FC236}">
                <a16:creationId xmlns:a16="http://schemas.microsoft.com/office/drawing/2014/main" id="{DF165BB6-FCF1-7FB9-24F8-88C2769D4C4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630035" y="2832893"/>
            <a:ext cx="376635" cy="376635"/>
          </a:xfrm>
          <a:prstGeom prst="rect">
            <a:avLst/>
          </a:prstGeom>
        </p:spPr>
      </p:pic>
      <p:pic>
        <p:nvPicPr>
          <p:cNvPr id="84" name="Graphic 83" descr="Chat outline">
            <a:extLst>
              <a:ext uri="{FF2B5EF4-FFF2-40B4-BE49-F238E27FC236}">
                <a16:creationId xmlns:a16="http://schemas.microsoft.com/office/drawing/2014/main" id="{1BE40643-AE74-4A38-A3AE-380E0835E94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680056" y="4702146"/>
            <a:ext cx="525770" cy="525770"/>
          </a:xfrm>
          <a:prstGeom prst="rect">
            <a:avLst/>
          </a:prstGeom>
        </p:spPr>
      </p:pic>
      <p:pic>
        <p:nvPicPr>
          <p:cNvPr id="88" name="Graphic 87" descr="Artist male with solid fill">
            <a:extLst>
              <a:ext uri="{FF2B5EF4-FFF2-40B4-BE49-F238E27FC236}">
                <a16:creationId xmlns:a16="http://schemas.microsoft.com/office/drawing/2014/main" id="{FCA0FB23-DDC2-AD8F-9908-0AF8EE3FA31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0528117" y="4545854"/>
            <a:ext cx="419177" cy="419177"/>
          </a:xfrm>
          <a:prstGeom prst="rect">
            <a:avLst/>
          </a:prstGeom>
        </p:spPr>
      </p:pic>
      <p:pic>
        <p:nvPicPr>
          <p:cNvPr id="99" name="Graphic 98" descr="Questions with solid fill">
            <a:extLst>
              <a:ext uri="{FF2B5EF4-FFF2-40B4-BE49-F238E27FC236}">
                <a16:creationId xmlns:a16="http://schemas.microsoft.com/office/drawing/2014/main" id="{68C48EBB-3A67-456F-D219-0981A0EB3CA9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585993" y="1693304"/>
            <a:ext cx="519238" cy="51923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14DF208-1A56-7C23-E958-3C19628D34F2}"/>
              </a:ext>
            </a:extLst>
          </p:cNvPr>
          <p:cNvSpPr/>
          <p:nvPr/>
        </p:nvSpPr>
        <p:spPr>
          <a:xfrm>
            <a:off x="39093" y="91428"/>
            <a:ext cx="251543" cy="255111"/>
          </a:xfrm>
          <a:prstGeom prst="ellipse">
            <a:avLst/>
          </a:prstGeom>
          <a:solidFill>
            <a:srgbClr val="CBA9E5"/>
          </a:solidFill>
          <a:ln>
            <a:solidFill>
              <a:srgbClr val="CBA9E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F4D89D-7047-F58D-04BD-0A941E2B25EF}"/>
              </a:ext>
            </a:extLst>
          </p:cNvPr>
          <p:cNvSpPr/>
          <p:nvPr/>
        </p:nvSpPr>
        <p:spPr>
          <a:xfrm>
            <a:off x="39093" y="494532"/>
            <a:ext cx="251543" cy="25511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A8F9D48-8E0F-5FD6-03B4-263FA0AE2791}"/>
              </a:ext>
            </a:extLst>
          </p:cNvPr>
          <p:cNvSpPr/>
          <p:nvPr/>
        </p:nvSpPr>
        <p:spPr>
          <a:xfrm>
            <a:off x="39093" y="897636"/>
            <a:ext cx="251543" cy="255111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Graphic 10" descr="Boardroom outline">
            <a:extLst>
              <a:ext uri="{FF2B5EF4-FFF2-40B4-BE49-F238E27FC236}">
                <a16:creationId xmlns:a16="http://schemas.microsoft.com/office/drawing/2014/main" id="{ABACD1CE-51DE-E678-C001-C4E837CC78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4734" y="4666135"/>
            <a:ext cx="580109" cy="580109"/>
          </a:xfrm>
          <a:prstGeom prst="rect">
            <a:avLst/>
          </a:prstGeom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A5A2FBCD-B7E4-8085-983E-5E329501C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937035"/>
              </p:ext>
            </p:extLst>
          </p:nvPr>
        </p:nvGraphicFramePr>
        <p:xfrm>
          <a:off x="2339788" y="5271247"/>
          <a:ext cx="959224" cy="1572134"/>
        </p:xfrm>
        <a:graphic>
          <a:graphicData uri="http://schemas.openxmlformats.org/drawingml/2006/table">
            <a:tbl>
              <a:tblPr/>
              <a:tblGrid>
                <a:gridCol w="959224">
                  <a:extLst>
                    <a:ext uri="{9D8B030D-6E8A-4147-A177-3AD203B41FA5}">
                      <a16:colId xmlns:a16="http://schemas.microsoft.com/office/drawing/2014/main" val="828102886"/>
                    </a:ext>
                  </a:extLst>
                </a:gridCol>
              </a:tblGrid>
              <a:tr h="1572134">
                <a:tc>
                  <a:txBody>
                    <a:bodyPr/>
                    <a:lstStyle/>
                    <a:p>
                      <a:pPr algn="ctr"/>
                      <a:endParaRPr lang="en-GB" sz="1000">
                        <a:latin typeface="DM Sans" pitchFamily="2" charset="0"/>
                      </a:endParaRPr>
                    </a:p>
                    <a:p>
                      <a:pPr algn="ctr"/>
                      <a:endParaRPr lang="en-GB" sz="1000">
                        <a:latin typeface="DM Sans" pitchFamily="2" charset="0"/>
                      </a:endParaRPr>
                    </a:p>
                    <a:p>
                      <a:pPr algn="ctr"/>
                      <a:r>
                        <a:rPr lang="en-GB" sz="1000">
                          <a:latin typeface="DM Sans" pitchFamily="2" charset="0"/>
                        </a:rPr>
                        <a:t>Art Group 3pm-4.30pm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666338"/>
                  </a:ext>
                </a:extLst>
              </a:tr>
            </a:tbl>
          </a:graphicData>
        </a:graphic>
      </p:graphicFrame>
      <p:pic>
        <p:nvPicPr>
          <p:cNvPr id="22" name="Graphic 21" descr="Boardroom outline">
            <a:extLst>
              <a:ext uri="{FF2B5EF4-FFF2-40B4-BE49-F238E27FC236}">
                <a16:creationId xmlns:a16="http://schemas.microsoft.com/office/drawing/2014/main" id="{9CC03F78-AAC6-DAB9-9DA2-BBC83113E3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45901" y="4545854"/>
            <a:ext cx="580109" cy="580109"/>
          </a:xfrm>
          <a:prstGeom prst="rect">
            <a:avLst/>
          </a:prstGeom>
        </p:spPr>
      </p:pic>
      <p:pic>
        <p:nvPicPr>
          <p:cNvPr id="20" name="Graphic 19" descr="Storytelling outline">
            <a:extLst>
              <a:ext uri="{FF2B5EF4-FFF2-40B4-BE49-F238E27FC236}">
                <a16:creationId xmlns:a16="http://schemas.microsoft.com/office/drawing/2014/main" id="{D319ADEE-989B-95DA-D7E8-F94ABF3EA3E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593455" y="2725752"/>
            <a:ext cx="446696" cy="446696"/>
          </a:xfrm>
          <a:prstGeom prst="rect">
            <a:avLst/>
          </a:prstGeom>
        </p:spPr>
      </p:pic>
      <p:pic>
        <p:nvPicPr>
          <p:cNvPr id="24" name="Graphic 23" descr="Cheers outline">
            <a:extLst>
              <a:ext uri="{FF2B5EF4-FFF2-40B4-BE49-F238E27FC236}">
                <a16:creationId xmlns:a16="http://schemas.microsoft.com/office/drawing/2014/main" id="{B35398E3-17A7-D2D7-E136-8D30A46A29A2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408178" y="5621850"/>
            <a:ext cx="774289" cy="774289"/>
          </a:xfrm>
          <a:prstGeom prst="rect">
            <a:avLst/>
          </a:prstGeom>
        </p:spPr>
      </p:pic>
      <p:pic>
        <p:nvPicPr>
          <p:cNvPr id="26" name="Graphic 25" descr="Iceberg outline">
            <a:extLst>
              <a:ext uri="{FF2B5EF4-FFF2-40B4-BE49-F238E27FC236}">
                <a16:creationId xmlns:a16="http://schemas.microsoft.com/office/drawing/2014/main" id="{5F81E7B8-7249-F7DE-E4CE-1F59D11FE045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4450750" y="5984555"/>
            <a:ext cx="781695" cy="781695"/>
          </a:xfrm>
          <a:prstGeom prst="rect">
            <a:avLst/>
          </a:prstGeom>
        </p:spPr>
      </p:pic>
      <p:pic>
        <p:nvPicPr>
          <p:cNvPr id="29" name="Graphic 28" descr="Sunflower outline">
            <a:extLst>
              <a:ext uri="{FF2B5EF4-FFF2-40B4-BE49-F238E27FC236}">
                <a16:creationId xmlns:a16="http://schemas.microsoft.com/office/drawing/2014/main" id="{36C30C27-350C-699B-DBFE-C3BCF2A10F88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5411325" y="5461003"/>
            <a:ext cx="914400" cy="914400"/>
          </a:xfrm>
          <a:prstGeom prst="rect">
            <a:avLst/>
          </a:prstGeom>
        </p:spPr>
      </p:pic>
      <p:pic>
        <p:nvPicPr>
          <p:cNvPr id="30" name="Graphic 29" descr="Sunflower outline">
            <a:extLst>
              <a:ext uri="{FF2B5EF4-FFF2-40B4-BE49-F238E27FC236}">
                <a16:creationId xmlns:a16="http://schemas.microsoft.com/office/drawing/2014/main" id="{D8C3FFC6-78B7-7358-C1FE-97D4EF71D503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7530548" y="5546294"/>
            <a:ext cx="770117" cy="770117"/>
          </a:xfrm>
          <a:prstGeom prst="rect">
            <a:avLst/>
          </a:prstGeom>
        </p:spPr>
      </p:pic>
      <p:pic>
        <p:nvPicPr>
          <p:cNvPr id="31" name="Graphic 30" descr="Mental Health outline">
            <a:extLst>
              <a:ext uri="{FF2B5EF4-FFF2-40B4-BE49-F238E27FC236}">
                <a16:creationId xmlns:a16="http://schemas.microsoft.com/office/drawing/2014/main" id="{37DCF496-5D92-ED2E-2FD9-45CDA7D42F7A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8576337" y="6193865"/>
            <a:ext cx="580109" cy="580109"/>
          </a:xfrm>
          <a:prstGeom prst="rect">
            <a:avLst/>
          </a:prstGeom>
        </p:spPr>
      </p:pic>
      <p:pic>
        <p:nvPicPr>
          <p:cNvPr id="33" name="Graphic 32" descr="Artist female outline">
            <a:extLst>
              <a:ext uri="{FF2B5EF4-FFF2-40B4-BE49-F238E27FC236}">
                <a16:creationId xmlns:a16="http://schemas.microsoft.com/office/drawing/2014/main" id="{78F46A74-13AE-8A31-66EA-C85C6300BA30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2437045" y="6077323"/>
            <a:ext cx="747267" cy="747267"/>
          </a:xfrm>
          <a:prstGeom prst="rect">
            <a:avLst/>
          </a:prstGeom>
        </p:spPr>
      </p:pic>
      <p:pic>
        <p:nvPicPr>
          <p:cNvPr id="36" name="Graphic 35" descr="Polaroid Pictures outline">
            <a:extLst>
              <a:ext uri="{FF2B5EF4-FFF2-40B4-BE49-F238E27FC236}">
                <a16:creationId xmlns:a16="http://schemas.microsoft.com/office/drawing/2014/main" id="{7291A02B-EE97-AC5D-B42C-E5A7C9179BCF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361426" y="2068720"/>
            <a:ext cx="914400" cy="914400"/>
          </a:xfrm>
          <a:prstGeom prst="rect">
            <a:avLst/>
          </a:prstGeom>
        </p:spPr>
      </p:pic>
      <p:pic>
        <p:nvPicPr>
          <p:cNvPr id="38" name="Graphic 37" descr="Polaroid Pictures outline">
            <a:extLst>
              <a:ext uri="{FF2B5EF4-FFF2-40B4-BE49-F238E27FC236}">
                <a16:creationId xmlns:a16="http://schemas.microsoft.com/office/drawing/2014/main" id="{0999D587-DA26-1E90-B938-AA7DF179E645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5393058" y="2052630"/>
            <a:ext cx="914400" cy="914400"/>
          </a:xfrm>
          <a:prstGeom prst="rect">
            <a:avLst/>
          </a:prstGeom>
        </p:spPr>
      </p:pic>
      <p:pic>
        <p:nvPicPr>
          <p:cNvPr id="40" name="Graphic 39" descr="Office worker male outline">
            <a:extLst>
              <a:ext uri="{FF2B5EF4-FFF2-40B4-BE49-F238E27FC236}">
                <a16:creationId xmlns:a16="http://schemas.microsoft.com/office/drawing/2014/main" id="{C9D05C4C-BC01-E782-C43B-EA8DBE1D752C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7505302" y="1952923"/>
            <a:ext cx="852302" cy="852302"/>
          </a:xfrm>
          <a:prstGeom prst="rect">
            <a:avLst/>
          </a:prstGeom>
        </p:spPr>
      </p:pic>
      <p:pic>
        <p:nvPicPr>
          <p:cNvPr id="42" name="Graphic 41" descr="Disk jockey male outline">
            <a:extLst>
              <a:ext uri="{FF2B5EF4-FFF2-40B4-BE49-F238E27FC236}">
                <a16:creationId xmlns:a16="http://schemas.microsoft.com/office/drawing/2014/main" id="{68FD5750-1662-C1C4-4BBA-6A6BBD88FD68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6604219" y="6339979"/>
            <a:ext cx="525770" cy="525770"/>
          </a:xfrm>
          <a:prstGeom prst="rect">
            <a:avLst/>
          </a:prstGeom>
        </p:spPr>
      </p:pic>
      <p:pic>
        <p:nvPicPr>
          <p:cNvPr id="43" name="Graphic 42" descr="Disk jockey male outline">
            <a:extLst>
              <a:ext uri="{FF2B5EF4-FFF2-40B4-BE49-F238E27FC236}">
                <a16:creationId xmlns:a16="http://schemas.microsoft.com/office/drawing/2014/main" id="{BE078F48-2C6B-AF62-A4A9-637E33686FC4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9402813" y="1776959"/>
            <a:ext cx="852302" cy="852302"/>
          </a:xfrm>
          <a:prstGeom prst="rect">
            <a:avLst/>
          </a:prstGeom>
        </p:spPr>
      </p:pic>
      <p:pic>
        <p:nvPicPr>
          <p:cNvPr id="44" name="Graphic 43" descr="Puzzle pieces outline">
            <a:extLst>
              <a:ext uri="{FF2B5EF4-FFF2-40B4-BE49-F238E27FC236}">
                <a16:creationId xmlns:a16="http://schemas.microsoft.com/office/drawing/2014/main" id="{993E70F1-27C1-A611-15FE-E705EE5A14F2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11300324" y="1890825"/>
            <a:ext cx="914400" cy="914400"/>
          </a:xfrm>
          <a:prstGeom prst="rect">
            <a:avLst/>
          </a:prstGeom>
        </p:spPr>
      </p:pic>
      <p:pic>
        <p:nvPicPr>
          <p:cNvPr id="45" name="Graphic 44" descr="Office worker male outline">
            <a:extLst>
              <a:ext uri="{FF2B5EF4-FFF2-40B4-BE49-F238E27FC236}">
                <a16:creationId xmlns:a16="http://schemas.microsoft.com/office/drawing/2014/main" id="{8B56BE19-D6B7-5976-9D3C-EC2BBF7138DF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9394578" y="5271247"/>
            <a:ext cx="852302" cy="852302"/>
          </a:xfrm>
          <a:prstGeom prst="rect">
            <a:avLst/>
          </a:prstGeom>
        </p:spPr>
      </p:pic>
      <p:pic>
        <p:nvPicPr>
          <p:cNvPr id="47" name="Graphic 46" descr="Loan outline">
            <a:extLst>
              <a:ext uri="{FF2B5EF4-FFF2-40B4-BE49-F238E27FC236}">
                <a16:creationId xmlns:a16="http://schemas.microsoft.com/office/drawing/2014/main" id="{4A3FA7DB-482A-B7FC-F9DD-053B3635DB2D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10528117" y="2857024"/>
            <a:ext cx="419177" cy="419177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7A2B3A41-DC49-704A-A6F7-E41D0F1C5AF3}"/>
              </a:ext>
            </a:extLst>
          </p:cNvPr>
          <p:cNvSpPr/>
          <p:nvPr/>
        </p:nvSpPr>
        <p:spPr>
          <a:xfrm>
            <a:off x="39093" y="1392637"/>
            <a:ext cx="251543" cy="255111"/>
          </a:xfrm>
          <a:prstGeom prst="ellipse">
            <a:avLst/>
          </a:prstGeom>
          <a:solidFill>
            <a:srgbClr val="FF66CC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ED81A4D-4FB7-BCB3-E24F-FE4B9B8941C2}"/>
              </a:ext>
            </a:extLst>
          </p:cNvPr>
          <p:cNvSpPr txBox="1"/>
          <p:nvPr/>
        </p:nvSpPr>
        <p:spPr>
          <a:xfrm>
            <a:off x="301228" y="1421212"/>
            <a:ext cx="1542585" cy="23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20">
                <a:latin typeface="DM Sans" pitchFamily="2" charset="0"/>
              </a:rPr>
              <a:t>Women’s Only Activities</a:t>
            </a:r>
          </a:p>
        </p:txBody>
      </p:sp>
      <p:pic>
        <p:nvPicPr>
          <p:cNvPr id="17" name="Graphic 16" descr="Drama outline">
            <a:extLst>
              <a:ext uri="{FF2B5EF4-FFF2-40B4-BE49-F238E27FC236}">
                <a16:creationId xmlns:a16="http://schemas.microsoft.com/office/drawing/2014/main" id="{20928D05-2EF1-0811-8339-453D2C73CC12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4973881" y="2229466"/>
            <a:ext cx="419177" cy="419177"/>
          </a:xfrm>
          <a:prstGeom prst="rect">
            <a:avLst/>
          </a:prstGeom>
        </p:spPr>
      </p:pic>
      <p:pic>
        <p:nvPicPr>
          <p:cNvPr id="25" name="Graphic 24" descr="Diploma outline">
            <a:extLst>
              <a:ext uri="{FF2B5EF4-FFF2-40B4-BE49-F238E27FC236}">
                <a16:creationId xmlns:a16="http://schemas.microsoft.com/office/drawing/2014/main" id="{3EF60B9F-7216-A8B7-10F8-C2B16698ACAF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11234147" y="5551794"/>
            <a:ext cx="914400" cy="914400"/>
          </a:xfrm>
          <a:prstGeom prst="rect">
            <a:avLst/>
          </a:prstGeom>
        </p:spPr>
      </p:pic>
      <p:pic>
        <p:nvPicPr>
          <p:cNvPr id="18" name="Graphic 17" descr="Office worker male outline">
            <a:extLst>
              <a:ext uri="{FF2B5EF4-FFF2-40B4-BE49-F238E27FC236}">
                <a16:creationId xmlns:a16="http://schemas.microsoft.com/office/drawing/2014/main" id="{09A868E0-5F66-5D11-6F3C-ECCEE90A6CF4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4413058" y="4418945"/>
            <a:ext cx="852302" cy="852302"/>
          </a:xfrm>
          <a:prstGeom prst="rect">
            <a:avLst/>
          </a:prstGeom>
        </p:spPr>
      </p:pic>
      <p:pic>
        <p:nvPicPr>
          <p:cNvPr id="28" name="Graphic 27" descr="Table tennis paddle and ball outline">
            <a:extLst>
              <a:ext uri="{FF2B5EF4-FFF2-40B4-BE49-F238E27FC236}">
                <a16:creationId xmlns:a16="http://schemas.microsoft.com/office/drawing/2014/main" id="{FBB8C946-C02D-4A8B-E061-4633E7AF459D}"/>
              </a:ext>
            </a:extLst>
          </p:cNvPr>
          <p:cNvPicPr>
            <a:picLocks noChangeAspect="1"/>
          </p:cNvPicPr>
          <p:nvPr/>
        </p:nvPicPr>
        <p:blipFill>
          <a:blip r:embed="rId46">
            <a:extLst>
              <a:ext uri="{96DAC541-7B7A-43D3-8B79-37D633B846F1}">
                <asvg:svgBlip xmlns:asvg="http://schemas.microsoft.com/office/drawing/2016/SVG/main" r:embed="rId47"/>
              </a:ext>
            </a:extLst>
          </a:blip>
          <a:stretch>
            <a:fillRect/>
          </a:stretch>
        </p:blipFill>
        <p:spPr>
          <a:xfrm>
            <a:off x="10351319" y="5879754"/>
            <a:ext cx="670273" cy="670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825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556754"/>
              </p:ext>
            </p:extLst>
          </p:nvPr>
        </p:nvGraphicFramePr>
        <p:xfrm>
          <a:off x="2341635" y="344390"/>
          <a:ext cx="9810285" cy="6480008"/>
        </p:xfrm>
        <a:graphic>
          <a:graphicData uri="http://schemas.openxmlformats.org/drawingml/2006/table">
            <a:tbl>
              <a:tblPr/>
              <a:tblGrid>
                <a:gridCol w="952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748">
                  <a:extLst>
                    <a:ext uri="{9D8B030D-6E8A-4147-A177-3AD203B41FA5}">
                      <a16:colId xmlns:a16="http://schemas.microsoft.com/office/drawing/2014/main" val="2499854836"/>
                    </a:ext>
                  </a:extLst>
                </a:gridCol>
                <a:gridCol w="946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437">
                  <a:extLst>
                    <a:ext uri="{9D8B030D-6E8A-4147-A177-3AD203B41FA5}">
                      <a16:colId xmlns:a16="http://schemas.microsoft.com/office/drawing/2014/main" val="3305744389"/>
                    </a:ext>
                  </a:extLst>
                </a:gridCol>
                <a:gridCol w="964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701">
                  <a:extLst>
                    <a:ext uri="{9D8B030D-6E8A-4147-A177-3AD203B41FA5}">
                      <a16:colId xmlns:a16="http://schemas.microsoft.com/office/drawing/2014/main" val="2113751173"/>
                    </a:ext>
                  </a:extLst>
                </a:gridCol>
                <a:gridCol w="940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0792">
                  <a:extLst>
                    <a:ext uri="{9D8B030D-6E8A-4147-A177-3AD203B41FA5}">
                      <a16:colId xmlns:a16="http://schemas.microsoft.com/office/drawing/2014/main" val="3881884766"/>
                    </a:ext>
                  </a:extLst>
                </a:gridCol>
                <a:gridCol w="9527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747">
                  <a:extLst>
                    <a:ext uri="{9D8B030D-6E8A-4147-A177-3AD203B41FA5}">
                      <a16:colId xmlns:a16="http://schemas.microsoft.com/office/drawing/2014/main" val="42823109"/>
                    </a:ext>
                  </a:extLst>
                </a:gridCol>
              </a:tblGrid>
              <a:tr h="463453"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Monday 31st March</a:t>
                      </a:r>
                      <a:endParaRPr lang="en-US" sz="1000" b="0" baseline="30000">
                        <a:solidFill>
                          <a:schemeClr val="bg1"/>
                        </a:solidFill>
                        <a:latin typeface="DM Sans Bold"/>
                      </a:endParaRPr>
                    </a:p>
                  </a:txBody>
                  <a:tcPr marL="127567" marR="127567" marT="127567" marB="1275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Tuesday 1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st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April</a:t>
                      </a:r>
                    </a:p>
                  </a:txBody>
                  <a:tcPr marL="127567" marR="127567" marT="127567" marB="1275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Wednesday 2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nd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April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Thursday 3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rd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April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Friday 4</a:t>
                      </a:r>
                      <a:r>
                        <a:rPr lang="en-US" sz="1000" b="0" baseline="3000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>
                          <a:solidFill>
                            <a:schemeClr val="bg1"/>
                          </a:solidFill>
                          <a:latin typeface="DM Sans Bold"/>
                        </a:rPr>
                        <a:t> April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0594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Participant Inductions </a:t>
                      </a:r>
                      <a:endParaRPr lang="en-US" sz="1000" b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9.30am – 11am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Life Skills Group Workbook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 10am 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tx1"/>
                          </a:solidFill>
                          <a:latin typeface="DM Sans"/>
                        </a:rPr>
                        <a:t>Drop in Session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tx1"/>
                          </a:solidFill>
                          <a:latin typeface="DM Sans"/>
                        </a:rPr>
                        <a:t>9.30am - 11am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i="0" u="none" strike="noStrike" noProof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  <a:latin typeface="DM Sans" pitchFamily="2" charset="0"/>
                      </a:endParaRPr>
                    </a:p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  <a:latin typeface="DM Sans" pitchFamily="2" charset="0"/>
                      </a:endParaRPr>
                    </a:p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  <a:latin typeface="DM Sans" pitchFamily="2" charset="0"/>
                      </a:endParaRPr>
                    </a:p>
                    <a:p>
                      <a:pPr algn="ctr"/>
                      <a:r>
                        <a:rPr lang="en-GB" sz="100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Breaking the Cycle Group Workbook</a:t>
                      </a:r>
                    </a:p>
                    <a:p>
                      <a:pPr algn="ctr"/>
                      <a:r>
                        <a:rPr lang="en-GB" sz="100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tx1"/>
                          </a:solidFill>
                          <a:latin typeface="DM Sans"/>
                        </a:rPr>
                        <a:t>Participant Inductions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tx1"/>
                          </a:solidFill>
                          <a:latin typeface="DM Sans"/>
                        </a:rPr>
                        <a:t>9.30am – 11am</a:t>
                      </a:r>
                      <a:endParaRPr lang="en-US" sz="1000" b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‘Doing Good, to be Good’ Volunteer Workshop/ Information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10am-11am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tx1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tx1"/>
                          </a:solidFill>
                          <a:latin typeface="DM Sans"/>
                        </a:rPr>
                        <a:t>9.30am–11pm</a:t>
                      </a:r>
                      <a:endParaRPr lang="en-US" sz="1000" b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i="0" u="none" strike="noStrike" noProof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‘Doing Good, to be Good’ Volunteer Workshop/ Information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10am-11am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Participant Inductions</a:t>
                      </a:r>
                      <a:endParaRPr lang="en-US" sz="1000" b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9.30am –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Life Skills Group Workbook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6785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Book Club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tx1"/>
                          </a:solidFill>
                          <a:latin typeface="DM Sans"/>
                        </a:rPr>
                        <a:t>TIPP Drama Group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tx1"/>
                          </a:solidFill>
                          <a:latin typeface="DM Sans"/>
                        </a:rPr>
                        <a:t>11am –12pm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CV Writing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11am –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Housing Support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11am–12pm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latin typeface="DM Sans"/>
                        </a:rPr>
                        <a:t>Interview Preparation11am - 12pm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738267"/>
                  </a:ext>
                </a:extLst>
              </a:tr>
              <a:tr h="699575"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0594"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Women only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Inductions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– 2pm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Women’s World 2pm-3pm</a:t>
                      </a:r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Job Club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2pm – 4pm</a:t>
                      </a:r>
                      <a:endParaRPr lang="en-US" sz="1000" b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Business Start-Up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Meditation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2pm-3.30pm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Managing Money Workshop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 Art Therapy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Hub Quiz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/Group Activities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1pm-4.30pm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4286"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Intro to Basic Cooking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2pm to 4.30pm</a:t>
                      </a:r>
                      <a:endParaRPr lang="en-GB" sz="1000"/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Now That’s What I Call Music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Mindful Techniques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Ping Pong</a:t>
                      </a:r>
                      <a:endParaRPr lang="en-US" sz="1000" b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DM Sans"/>
                        </a:rPr>
                        <a:t>3pm – 4pm</a:t>
                      </a:r>
                      <a:endParaRPr lang="en-GB"/>
                    </a:p>
                  </a:txBody>
                  <a:tcPr marL="127567" marR="127567" marT="127567" marB="127567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244139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17930" y="942958"/>
            <a:ext cx="2188757" cy="5954803"/>
            <a:chOff x="-521391" y="-389229"/>
            <a:chExt cx="878528" cy="2446206"/>
          </a:xfrm>
        </p:grpSpPr>
        <p:sp>
          <p:nvSpPr>
            <p:cNvPr id="4" name="Freeform 4"/>
            <p:cNvSpPr/>
            <p:nvPr/>
          </p:nvSpPr>
          <p:spPr>
            <a:xfrm>
              <a:off x="-521391" y="-63735"/>
              <a:ext cx="868775" cy="1713014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511638" y="-389229"/>
              <a:ext cx="868775" cy="2446206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r>
                <a:rPr lang="en-US" sz="1400" u="sng">
                  <a:solidFill>
                    <a:schemeClr val="bg1"/>
                  </a:solidFill>
                  <a:latin typeface="DM Sans"/>
                </a:rPr>
                <a:t>Information</a:t>
              </a:r>
              <a:endParaRPr lang="en-US" sz="1800" u="sng">
                <a:solidFill>
                  <a:schemeClr val="bg1"/>
                </a:solidFill>
              </a:endParaRPr>
            </a:p>
            <a:p>
              <a:pPr>
                <a:lnSpc>
                  <a:spcPts val="2159"/>
                </a:lnSpc>
              </a:pPr>
              <a:r>
                <a:rPr lang="en-US" sz="1400">
                  <a:solidFill>
                    <a:srgbClr val="FFFFFF"/>
                  </a:solidFill>
                </a:rPr>
                <a:t>Address:</a:t>
              </a:r>
              <a:r>
                <a:rPr lang="en-US" sz="1400">
                  <a:solidFill>
                    <a:schemeClr val="bg1"/>
                  </a:solidFill>
                </a:rPr>
                <a:t>  20 Queen Street, FY1 1PD.</a:t>
              </a:r>
            </a:p>
            <a:p>
              <a:pPr>
                <a:lnSpc>
                  <a:spcPts val="2159"/>
                </a:lnSpc>
              </a:pPr>
              <a:r>
                <a:rPr lang="en-US" sz="1400">
                  <a:solidFill>
                    <a:srgbClr val="FFFFFF"/>
                  </a:solidFill>
                </a:rPr>
                <a:t>Contact: </a:t>
              </a:r>
              <a:r>
                <a:rPr lang="en-GB" sz="14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07741380813</a:t>
              </a:r>
            </a:p>
            <a:p>
              <a:pPr>
                <a:lnSpc>
                  <a:spcPts val="2159"/>
                </a:lnSpc>
              </a:pP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1-1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 sessions including - job search, cv writing, debt support, accommodation support. </a:t>
              </a:r>
            </a:p>
            <a:p>
              <a:pPr>
                <a:lnSpc>
                  <a:spcPts val="2159"/>
                </a:lnSpc>
              </a:pP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Group Sessions 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Cooking, Anger Management, Volunteering, etc.</a:t>
              </a:r>
            </a:p>
            <a:p>
              <a:pPr>
                <a:lnSpc>
                  <a:spcPts val="2159"/>
                </a:lnSpc>
              </a:pP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Wellbeing – 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Mental Health Groups, Book Club, Coffee &amp; Chat.</a:t>
              </a:r>
              <a:endParaRPr lang="en-US" sz="953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64865" y="5899421"/>
            <a:ext cx="1875036" cy="717551"/>
            <a:chOff x="183080" y="0"/>
            <a:chExt cx="2754682" cy="982653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404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96"/>
                </a:lnSpc>
              </a:pPr>
              <a:r>
                <a:rPr lang="en-US" sz="681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681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681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5193816" y="-148091"/>
            <a:ext cx="2800016" cy="5111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446"/>
              </a:lnSpc>
              <a:spcBef>
                <a:spcPct val="0"/>
              </a:spcBef>
            </a:pPr>
            <a:r>
              <a:rPr lang="en-US" sz="2400" u="sng">
                <a:solidFill>
                  <a:srgbClr val="000000"/>
                </a:solidFill>
                <a:latin typeface="DM Sans Bold"/>
              </a:rPr>
              <a:t>March– WEEK 5</a:t>
            </a:r>
            <a:r>
              <a:rPr lang="en-US" sz="2400" u="sng" baseline="30000">
                <a:solidFill>
                  <a:srgbClr val="000000"/>
                </a:solidFill>
                <a:latin typeface="DM Sans Bold"/>
              </a:rPr>
              <a:t> </a:t>
            </a:r>
            <a:endParaRPr lang="en-US" sz="2400" u="sng">
              <a:solidFill>
                <a:srgbClr val="000000"/>
              </a:solidFill>
              <a:latin typeface="DM Sans Bold"/>
            </a:endParaRPr>
          </a:p>
        </p:txBody>
      </p:sp>
      <p:sp>
        <p:nvSpPr>
          <p:cNvPr id="70" name="TextBox 70"/>
          <p:cNvSpPr txBox="1"/>
          <p:nvPr/>
        </p:nvSpPr>
        <p:spPr>
          <a:xfrm>
            <a:off x="368809" y="65755"/>
            <a:ext cx="1657947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377429" y="461861"/>
            <a:ext cx="1733970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368810" y="838419"/>
            <a:ext cx="1657947" cy="491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9" name="Graphic 18" descr="Boardroom outline">
            <a:extLst>
              <a:ext uri="{FF2B5EF4-FFF2-40B4-BE49-F238E27FC236}">
                <a16:creationId xmlns:a16="http://schemas.microsoft.com/office/drawing/2014/main" id="{7560D8E3-6215-A177-BD3F-A891C8F2AF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8115" y="1543779"/>
            <a:ext cx="580109" cy="580109"/>
          </a:xfrm>
          <a:prstGeom prst="rect">
            <a:avLst/>
          </a:prstGeom>
        </p:spPr>
      </p:pic>
      <p:pic>
        <p:nvPicPr>
          <p:cNvPr id="1026" name="x_x_x_x_x_Picture 3" descr="GC_Landscape_RGB">
            <a:extLst>
              <a:ext uri="{FF2B5EF4-FFF2-40B4-BE49-F238E27FC236}">
                <a16:creationId xmlns:a16="http://schemas.microsoft.com/office/drawing/2014/main" id="{83050F64-D48A-7305-7ECB-543A7264D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893" y="20931"/>
            <a:ext cx="735272" cy="31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raphic 12" descr="Boardroom outline">
            <a:extLst>
              <a:ext uri="{FF2B5EF4-FFF2-40B4-BE49-F238E27FC236}">
                <a16:creationId xmlns:a16="http://schemas.microsoft.com/office/drawing/2014/main" id="{6BFBB8B4-A36C-70B6-46C6-1B257D56AD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38873" y="1621481"/>
            <a:ext cx="561300" cy="561300"/>
          </a:xfrm>
          <a:prstGeom prst="rect">
            <a:avLst/>
          </a:prstGeom>
        </p:spPr>
      </p:pic>
      <p:pic>
        <p:nvPicPr>
          <p:cNvPr id="16" name="Graphic 15" descr="Boardroom outline">
            <a:extLst>
              <a:ext uri="{FF2B5EF4-FFF2-40B4-BE49-F238E27FC236}">
                <a16:creationId xmlns:a16="http://schemas.microsoft.com/office/drawing/2014/main" id="{B737B59C-1487-017C-6055-D166BF5B3B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32785" y="1534425"/>
            <a:ext cx="589463" cy="589463"/>
          </a:xfrm>
          <a:prstGeom prst="rect">
            <a:avLst/>
          </a:prstGeom>
        </p:spPr>
      </p:pic>
      <p:pic>
        <p:nvPicPr>
          <p:cNvPr id="14" name="Graphic 13" descr="Water with solid fill">
            <a:extLst>
              <a:ext uri="{FF2B5EF4-FFF2-40B4-BE49-F238E27FC236}">
                <a16:creationId xmlns:a16="http://schemas.microsoft.com/office/drawing/2014/main" id="{CD4A9514-00DA-7D52-15DE-6472DC854C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19604" y="1748721"/>
            <a:ext cx="413994" cy="414055"/>
          </a:xfrm>
          <a:prstGeom prst="rect">
            <a:avLst/>
          </a:prstGeom>
        </p:spPr>
      </p:pic>
      <p:pic>
        <p:nvPicPr>
          <p:cNvPr id="35" name="Graphic 34" descr="Scribble outline">
            <a:extLst>
              <a:ext uri="{FF2B5EF4-FFF2-40B4-BE49-F238E27FC236}">
                <a16:creationId xmlns:a16="http://schemas.microsoft.com/office/drawing/2014/main" id="{F0D8D9A2-5E91-E75E-C62D-783985E8E26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624601" y="2667931"/>
            <a:ext cx="608270" cy="608270"/>
          </a:xfrm>
          <a:prstGeom prst="rect">
            <a:avLst/>
          </a:prstGeom>
        </p:spPr>
      </p:pic>
      <p:pic>
        <p:nvPicPr>
          <p:cNvPr id="37" name="Graphic 36" descr="Home1 with solid fill">
            <a:extLst>
              <a:ext uri="{FF2B5EF4-FFF2-40B4-BE49-F238E27FC236}">
                <a16:creationId xmlns:a16="http://schemas.microsoft.com/office/drawing/2014/main" id="{DF165BB6-FCF1-7FB9-24F8-88C2769D4C4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630035" y="2832893"/>
            <a:ext cx="376635" cy="376635"/>
          </a:xfrm>
          <a:prstGeom prst="rect">
            <a:avLst/>
          </a:prstGeom>
        </p:spPr>
      </p:pic>
      <p:pic>
        <p:nvPicPr>
          <p:cNvPr id="84" name="Graphic 83" descr="Chat outline">
            <a:extLst>
              <a:ext uri="{FF2B5EF4-FFF2-40B4-BE49-F238E27FC236}">
                <a16:creationId xmlns:a16="http://schemas.microsoft.com/office/drawing/2014/main" id="{1BE40643-AE74-4A38-A3AE-380E0835E94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680056" y="4702146"/>
            <a:ext cx="525770" cy="525770"/>
          </a:xfrm>
          <a:prstGeom prst="rect">
            <a:avLst/>
          </a:prstGeom>
        </p:spPr>
      </p:pic>
      <p:pic>
        <p:nvPicPr>
          <p:cNvPr id="86" name="Graphic 85" descr="Money outline">
            <a:extLst>
              <a:ext uri="{FF2B5EF4-FFF2-40B4-BE49-F238E27FC236}">
                <a16:creationId xmlns:a16="http://schemas.microsoft.com/office/drawing/2014/main" id="{72D3ABC0-29B9-A52B-40A6-6CEE5A79DCF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395640" y="5147844"/>
            <a:ext cx="751577" cy="751577"/>
          </a:xfrm>
          <a:prstGeom prst="rect">
            <a:avLst/>
          </a:prstGeom>
        </p:spPr>
      </p:pic>
      <p:pic>
        <p:nvPicPr>
          <p:cNvPr id="88" name="Graphic 87" descr="Artist male with solid fill">
            <a:extLst>
              <a:ext uri="{FF2B5EF4-FFF2-40B4-BE49-F238E27FC236}">
                <a16:creationId xmlns:a16="http://schemas.microsoft.com/office/drawing/2014/main" id="{FCA0FB23-DDC2-AD8F-9908-0AF8EE3FA31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528117" y="4545854"/>
            <a:ext cx="419177" cy="419177"/>
          </a:xfrm>
          <a:prstGeom prst="rect">
            <a:avLst/>
          </a:prstGeom>
        </p:spPr>
      </p:pic>
      <p:pic>
        <p:nvPicPr>
          <p:cNvPr id="89" name="Graphic 88" descr="Chef male with solid fill">
            <a:extLst>
              <a:ext uri="{FF2B5EF4-FFF2-40B4-BE49-F238E27FC236}">
                <a16:creationId xmlns:a16="http://schemas.microsoft.com/office/drawing/2014/main" id="{D51A7081-865C-1746-96A4-63C9DB8ECA66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4544148" y="6415271"/>
            <a:ext cx="344390" cy="344390"/>
          </a:xfrm>
          <a:prstGeom prst="rect">
            <a:avLst/>
          </a:prstGeom>
        </p:spPr>
      </p:pic>
      <p:pic>
        <p:nvPicPr>
          <p:cNvPr id="95" name="Graphic 94" descr="Theatre outline">
            <a:extLst>
              <a:ext uri="{FF2B5EF4-FFF2-40B4-BE49-F238E27FC236}">
                <a16:creationId xmlns:a16="http://schemas.microsoft.com/office/drawing/2014/main" id="{53D93BEA-9422-9EB1-D8F4-28165867AAD6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1303563" y="5514008"/>
            <a:ext cx="751577" cy="751577"/>
          </a:xfrm>
          <a:prstGeom prst="rect">
            <a:avLst/>
          </a:prstGeom>
        </p:spPr>
      </p:pic>
      <p:pic>
        <p:nvPicPr>
          <p:cNvPr id="99" name="Graphic 98" descr="Questions with solid fill">
            <a:extLst>
              <a:ext uri="{FF2B5EF4-FFF2-40B4-BE49-F238E27FC236}">
                <a16:creationId xmlns:a16="http://schemas.microsoft.com/office/drawing/2014/main" id="{68C48EBB-3A67-456F-D219-0981A0EB3CA9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8558733" y="1663543"/>
            <a:ext cx="519238" cy="51923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14DF208-1A56-7C23-E958-3C19628D34F2}"/>
              </a:ext>
            </a:extLst>
          </p:cNvPr>
          <p:cNvSpPr/>
          <p:nvPr/>
        </p:nvSpPr>
        <p:spPr>
          <a:xfrm>
            <a:off x="39093" y="91428"/>
            <a:ext cx="251543" cy="255111"/>
          </a:xfrm>
          <a:prstGeom prst="ellipse">
            <a:avLst/>
          </a:prstGeom>
          <a:solidFill>
            <a:srgbClr val="CBA9E5"/>
          </a:solidFill>
          <a:ln>
            <a:solidFill>
              <a:srgbClr val="CBA9E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F4D89D-7047-F58D-04BD-0A941E2B25EF}"/>
              </a:ext>
            </a:extLst>
          </p:cNvPr>
          <p:cNvSpPr/>
          <p:nvPr/>
        </p:nvSpPr>
        <p:spPr>
          <a:xfrm>
            <a:off x="39093" y="494532"/>
            <a:ext cx="251543" cy="25511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A8F9D48-8E0F-5FD6-03B4-263FA0AE2791}"/>
              </a:ext>
            </a:extLst>
          </p:cNvPr>
          <p:cNvSpPr/>
          <p:nvPr/>
        </p:nvSpPr>
        <p:spPr>
          <a:xfrm>
            <a:off x="39093" y="897636"/>
            <a:ext cx="251543" cy="255111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Graphic 10" descr="Boardroom outline">
            <a:extLst>
              <a:ext uri="{FF2B5EF4-FFF2-40B4-BE49-F238E27FC236}">
                <a16:creationId xmlns:a16="http://schemas.microsoft.com/office/drawing/2014/main" id="{ABACD1CE-51DE-E678-C001-C4E837CC78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4734" y="4666135"/>
            <a:ext cx="580109" cy="580109"/>
          </a:xfrm>
          <a:prstGeom prst="rect">
            <a:avLst/>
          </a:prstGeom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A5A2FBCD-B7E4-8085-983E-5E329501C77F}"/>
              </a:ext>
            </a:extLst>
          </p:cNvPr>
          <p:cNvGraphicFramePr>
            <a:graphicFrameLocks noGrp="1"/>
          </p:cNvGraphicFramePr>
          <p:nvPr/>
        </p:nvGraphicFramePr>
        <p:xfrm>
          <a:off x="2339467" y="5281144"/>
          <a:ext cx="959224" cy="1572134"/>
        </p:xfrm>
        <a:graphic>
          <a:graphicData uri="http://schemas.openxmlformats.org/drawingml/2006/table">
            <a:tbl>
              <a:tblPr/>
              <a:tblGrid>
                <a:gridCol w="959224">
                  <a:extLst>
                    <a:ext uri="{9D8B030D-6E8A-4147-A177-3AD203B41FA5}">
                      <a16:colId xmlns:a16="http://schemas.microsoft.com/office/drawing/2014/main" val="828102886"/>
                    </a:ext>
                  </a:extLst>
                </a:gridCol>
              </a:tblGrid>
              <a:tr h="1572134">
                <a:tc>
                  <a:txBody>
                    <a:bodyPr/>
                    <a:lstStyle/>
                    <a:p>
                      <a:pPr algn="ctr"/>
                      <a:endParaRPr lang="en-GB" sz="1000">
                        <a:latin typeface="DM Sans" pitchFamily="2" charset="0"/>
                      </a:endParaRPr>
                    </a:p>
                    <a:p>
                      <a:pPr algn="ctr"/>
                      <a:endParaRPr lang="en-GB" sz="1000">
                        <a:latin typeface="DM Sans" pitchFamily="2" charset="0"/>
                      </a:endParaRPr>
                    </a:p>
                    <a:p>
                      <a:pPr algn="ctr"/>
                      <a:r>
                        <a:rPr lang="en-GB" sz="1000">
                          <a:latin typeface="DM Sans" pitchFamily="2" charset="0"/>
                        </a:rPr>
                        <a:t>Coffee &amp; Chat</a:t>
                      </a:r>
                    </a:p>
                    <a:p>
                      <a:pPr algn="ctr"/>
                      <a:r>
                        <a:rPr lang="en-GB" sz="1000">
                          <a:latin typeface="DM Sans" pitchFamily="2" charset="0"/>
                        </a:rPr>
                        <a:t>1pm – 4.30pm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666338"/>
                  </a:ext>
                </a:extLst>
              </a:tr>
            </a:tbl>
          </a:graphicData>
        </a:graphic>
      </p:graphicFrame>
      <p:pic>
        <p:nvPicPr>
          <p:cNvPr id="18" name="Graphic 17" descr="Circles with arrows outline">
            <a:extLst>
              <a:ext uri="{FF2B5EF4-FFF2-40B4-BE49-F238E27FC236}">
                <a16:creationId xmlns:a16="http://schemas.microsoft.com/office/drawing/2014/main" id="{5F473227-DDA2-3B73-5944-D278A3E513C6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5355219" y="1964506"/>
            <a:ext cx="914400" cy="914400"/>
          </a:xfrm>
          <a:prstGeom prst="rect">
            <a:avLst/>
          </a:prstGeom>
        </p:spPr>
      </p:pic>
      <p:pic>
        <p:nvPicPr>
          <p:cNvPr id="22" name="Graphic 21" descr="Boardroom outline">
            <a:extLst>
              <a:ext uri="{FF2B5EF4-FFF2-40B4-BE49-F238E27FC236}">
                <a16:creationId xmlns:a16="http://schemas.microsoft.com/office/drawing/2014/main" id="{9CC03F78-AAC6-DAB9-9DA2-BBC83113E3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45901" y="4545854"/>
            <a:ext cx="580109" cy="580109"/>
          </a:xfrm>
          <a:prstGeom prst="rect">
            <a:avLst/>
          </a:prstGeom>
        </p:spPr>
      </p:pic>
      <p:pic>
        <p:nvPicPr>
          <p:cNvPr id="25" name="Graphic 24" descr="Coffee outline">
            <a:extLst>
              <a:ext uri="{FF2B5EF4-FFF2-40B4-BE49-F238E27FC236}">
                <a16:creationId xmlns:a16="http://schemas.microsoft.com/office/drawing/2014/main" id="{D56B4F93-6C97-40AF-E22F-BE060C6DD235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646934" y="6230698"/>
            <a:ext cx="411196" cy="411196"/>
          </a:xfrm>
          <a:prstGeom prst="rect">
            <a:avLst/>
          </a:prstGeom>
        </p:spPr>
      </p:pic>
      <p:pic>
        <p:nvPicPr>
          <p:cNvPr id="26" name="Graphic 25" descr="Storytelling outline">
            <a:extLst>
              <a:ext uri="{FF2B5EF4-FFF2-40B4-BE49-F238E27FC236}">
                <a16:creationId xmlns:a16="http://schemas.microsoft.com/office/drawing/2014/main" id="{55ED5E63-2088-0206-B07C-1FABC4E5F902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2583775" y="2720661"/>
            <a:ext cx="446696" cy="446696"/>
          </a:xfrm>
          <a:prstGeom prst="rect">
            <a:avLst/>
          </a:prstGeom>
        </p:spPr>
      </p:pic>
      <p:pic>
        <p:nvPicPr>
          <p:cNvPr id="29" name="Graphic 28" descr="Sprouting Seed outline">
            <a:extLst>
              <a:ext uri="{FF2B5EF4-FFF2-40B4-BE49-F238E27FC236}">
                <a16:creationId xmlns:a16="http://schemas.microsoft.com/office/drawing/2014/main" id="{DC6F8A7A-D545-BB54-BD25-F750C9ED80F2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11194342" y="1964506"/>
            <a:ext cx="914400" cy="914400"/>
          </a:xfrm>
          <a:prstGeom prst="rect">
            <a:avLst/>
          </a:prstGeom>
        </p:spPr>
      </p:pic>
      <p:pic>
        <p:nvPicPr>
          <p:cNvPr id="30" name="Graphic 29" descr="Sprouting Seed outline">
            <a:extLst>
              <a:ext uri="{FF2B5EF4-FFF2-40B4-BE49-F238E27FC236}">
                <a16:creationId xmlns:a16="http://schemas.microsoft.com/office/drawing/2014/main" id="{9063E193-A494-EB8E-4328-6E008A00D57B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278445" y="2167246"/>
            <a:ext cx="914400" cy="914400"/>
          </a:xfrm>
          <a:prstGeom prst="rect">
            <a:avLst/>
          </a:prstGeom>
        </p:spPr>
      </p:pic>
      <p:pic>
        <p:nvPicPr>
          <p:cNvPr id="32" name="Graphic 31" descr="Cheers outline">
            <a:extLst>
              <a:ext uri="{FF2B5EF4-FFF2-40B4-BE49-F238E27FC236}">
                <a16:creationId xmlns:a16="http://schemas.microsoft.com/office/drawing/2014/main" id="{7B575A96-0BE1-94F2-B94F-3B524B19E4CE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7509855" y="2413923"/>
            <a:ext cx="774289" cy="774289"/>
          </a:xfrm>
          <a:prstGeom prst="rect">
            <a:avLst/>
          </a:prstGeom>
        </p:spPr>
      </p:pic>
      <p:pic>
        <p:nvPicPr>
          <p:cNvPr id="33" name="Graphic 32" descr="Cheers outline">
            <a:extLst>
              <a:ext uri="{FF2B5EF4-FFF2-40B4-BE49-F238E27FC236}">
                <a16:creationId xmlns:a16="http://schemas.microsoft.com/office/drawing/2014/main" id="{F06162C1-B8C6-5F20-395F-B5CBBCEA7198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9395640" y="2413923"/>
            <a:ext cx="774289" cy="774289"/>
          </a:xfrm>
          <a:prstGeom prst="rect">
            <a:avLst/>
          </a:prstGeom>
        </p:spPr>
      </p:pic>
      <p:pic>
        <p:nvPicPr>
          <p:cNvPr id="34" name="Graphic 33" descr="Group of women outline">
            <a:extLst>
              <a:ext uri="{FF2B5EF4-FFF2-40B4-BE49-F238E27FC236}">
                <a16:creationId xmlns:a16="http://schemas.microsoft.com/office/drawing/2014/main" id="{66023619-A9B1-E433-B42D-757F96EB4DB3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3328646" y="5351185"/>
            <a:ext cx="914400" cy="914400"/>
          </a:xfrm>
          <a:prstGeom prst="rect">
            <a:avLst/>
          </a:prstGeom>
        </p:spPr>
      </p:pic>
      <p:pic>
        <p:nvPicPr>
          <p:cNvPr id="38" name="Graphic 37" descr="Bar graph with upward trend outline">
            <a:extLst>
              <a:ext uri="{FF2B5EF4-FFF2-40B4-BE49-F238E27FC236}">
                <a16:creationId xmlns:a16="http://schemas.microsoft.com/office/drawing/2014/main" id="{4F381A17-F0E0-5BF4-E69A-87B02384B03C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5385999" y="5277222"/>
            <a:ext cx="914400" cy="914400"/>
          </a:xfrm>
          <a:prstGeom prst="rect">
            <a:avLst/>
          </a:prstGeom>
        </p:spPr>
      </p:pic>
      <p:pic>
        <p:nvPicPr>
          <p:cNvPr id="42" name="Graphic 41" descr="Meditation outline">
            <a:extLst>
              <a:ext uri="{FF2B5EF4-FFF2-40B4-BE49-F238E27FC236}">
                <a16:creationId xmlns:a16="http://schemas.microsoft.com/office/drawing/2014/main" id="{A02C9C0A-F093-CBE5-9BB9-DA60D09CD48F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7435674" y="5066432"/>
            <a:ext cx="914400" cy="914400"/>
          </a:xfrm>
          <a:prstGeom prst="rect">
            <a:avLst/>
          </a:prstGeom>
        </p:spPr>
      </p:pic>
      <p:pic>
        <p:nvPicPr>
          <p:cNvPr id="44" name="Graphic 43" descr="Mental Health outline">
            <a:extLst>
              <a:ext uri="{FF2B5EF4-FFF2-40B4-BE49-F238E27FC236}">
                <a16:creationId xmlns:a16="http://schemas.microsoft.com/office/drawing/2014/main" id="{122E04B0-0412-D644-D7EC-FC7E3D553AAA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8576337" y="6202830"/>
            <a:ext cx="580109" cy="580109"/>
          </a:xfrm>
          <a:prstGeom prst="rect">
            <a:avLst/>
          </a:prstGeom>
        </p:spPr>
      </p:pic>
      <p:pic>
        <p:nvPicPr>
          <p:cNvPr id="45" name="Graphic 44" descr="Disk jockey male outline">
            <a:extLst>
              <a:ext uri="{FF2B5EF4-FFF2-40B4-BE49-F238E27FC236}">
                <a16:creationId xmlns:a16="http://schemas.microsoft.com/office/drawing/2014/main" id="{855FFCE6-75B0-96E8-6553-54ADDD87F80C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6652698" y="6345596"/>
            <a:ext cx="483740" cy="48374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B99AE3B2-97A3-0214-E085-165B3D63E684}"/>
              </a:ext>
            </a:extLst>
          </p:cNvPr>
          <p:cNvSpPr/>
          <p:nvPr/>
        </p:nvSpPr>
        <p:spPr>
          <a:xfrm>
            <a:off x="39093" y="1392637"/>
            <a:ext cx="251543" cy="255111"/>
          </a:xfrm>
          <a:prstGeom prst="ellipse">
            <a:avLst/>
          </a:prstGeom>
          <a:solidFill>
            <a:srgbClr val="FF66CC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46A67C-0E0C-41E6-6867-6258DB84A308}"/>
              </a:ext>
            </a:extLst>
          </p:cNvPr>
          <p:cNvSpPr txBox="1"/>
          <p:nvPr/>
        </p:nvSpPr>
        <p:spPr>
          <a:xfrm>
            <a:off x="301228" y="1421212"/>
            <a:ext cx="1542585" cy="23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20">
                <a:latin typeface="DM Sans" pitchFamily="2" charset="0"/>
              </a:rPr>
              <a:t>Women’s Only Activities</a:t>
            </a:r>
          </a:p>
        </p:txBody>
      </p:sp>
      <p:pic>
        <p:nvPicPr>
          <p:cNvPr id="17" name="Graphic 16" descr="Drama outline">
            <a:extLst>
              <a:ext uri="{FF2B5EF4-FFF2-40B4-BE49-F238E27FC236}">
                <a16:creationId xmlns:a16="http://schemas.microsoft.com/office/drawing/2014/main" id="{4AEF24D5-1AD9-6B13-604F-C81B256A1087}"/>
              </a:ext>
            </a:extLst>
          </p:cNvPr>
          <p:cNvPicPr>
            <a:picLocks noChangeAspect="1"/>
          </p:cNvPicPr>
          <p:nvPr/>
        </p:nvPicPr>
        <p:blipFill>
          <a:blip r:embed="rId46">
            <a:extLst>
              <a:ext uri="{96DAC541-7B7A-43D3-8B79-37D633B846F1}">
                <asvg:svgBlip xmlns:asvg="http://schemas.microsoft.com/office/drawing/2016/SVG/main" r:embed="rId47"/>
              </a:ext>
            </a:extLst>
          </a:blip>
          <a:stretch>
            <a:fillRect/>
          </a:stretch>
        </p:blipFill>
        <p:spPr>
          <a:xfrm>
            <a:off x="4795821" y="2778944"/>
            <a:ext cx="444280" cy="444280"/>
          </a:xfrm>
          <a:prstGeom prst="rect">
            <a:avLst/>
          </a:prstGeom>
        </p:spPr>
      </p:pic>
      <p:pic>
        <p:nvPicPr>
          <p:cNvPr id="23" name="Graphic 22" descr="Office worker male outline">
            <a:extLst>
              <a:ext uri="{FF2B5EF4-FFF2-40B4-BE49-F238E27FC236}">
                <a16:creationId xmlns:a16="http://schemas.microsoft.com/office/drawing/2014/main" id="{242E8153-EB28-20E7-EA81-00A465B299A6}"/>
              </a:ext>
            </a:extLst>
          </p:cNvPr>
          <p:cNvPicPr>
            <a:picLocks noChangeAspect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9"/>
              </a:ext>
            </a:extLst>
          </a:blip>
          <a:stretch>
            <a:fillRect/>
          </a:stretch>
        </p:blipFill>
        <p:spPr>
          <a:xfrm>
            <a:off x="4258795" y="4424920"/>
            <a:ext cx="852302" cy="852302"/>
          </a:xfrm>
          <a:prstGeom prst="rect">
            <a:avLst/>
          </a:prstGeom>
        </p:spPr>
      </p:pic>
      <p:pic>
        <p:nvPicPr>
          <p:cNvPr id="24" name="Graphic 23" descr="Table tennis paddle and ball outline">
            <a:extLst>
              <a:ext uri="{FF2B5EF4-FFF2-40B4-BE49-F238E27FC236}">
                <a16:creationId xmlns:a16="http://schemas.microsoft.com/office/drawing/2014/main" id="{5A55989E-D493-DFEF-A001-50949C9351F5}"/>
              </a:ext>
            </a:extLst>
          </p:cNvPr>
          <p:cNvPicPr>
            <a:picLocks noChangeAspect="1"/>
          </p:cNvPicPr>
          <p:nvPr/>
        </p:nvPicPr>
        <p:blipFill>
          <a:blip r:embed="rId50">
            <a:extLst>
              <a:ext uri="{96DAC541-7B7A-43D3-8B79-37D633B846F1}">
                <asvg:svgBlip xmlns:asvg="http://schemas.microsoft.com/office/drawing/2016/SVG/main" r:embed="rId51"/>
              </a:ext>
            </a:extLst>
          </a:blip>
          <a:stretch>
            <a:fillRect/>
          </a:stretch>
        </p:blipFill>
        <p:spPr>
          <a:xfrm>
            <a:off x="10351319" y="5879754"/>
            <a:ext cx="670273" cy="670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100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0cfa3af12dacb6d37d9e170e2f24502f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fa2ef7831d9e497843b63c8d01ff9d56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A6AFDC-9159-4C34-8F2B-94DB5662AF7A}">
  <ds:schemaRefs>
    <ds:schemaRef ds:uri="21fe2dc5-e687-4b08-a992-8b5ade4d5474"/>
    <ds:schemaRef ds:uri="39022ca7-da8b-462c-ac53-cf911d2e7c5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7741FC3-9614-4AEA-A67B-9739CB844693}"/>
</file>

<file path=customXml/itemProps3.xml><?xml version="1.0" encoding="utf-8"?>
<ds:datastoreItem xmlns:ds="http://schemas.openxmlformats.org/officeDocument/2006/customXml" ds:itemID="{DB7E93CD-DBA7-48FC-8E57-ABBE836E8D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1579</Words>
  <Application>Microsoft Office PowerPoint</Application>
  <PresentationFormat>Widescreen</PresentationFormat>
  <Paragraphs>575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DM Sans</vt:lpstr>
      <vt:lpstr>DM Sans Bold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McLellan, Laina (Growth Company)</dc:creator>
  <cp:lastModifiedBy>Couldstone, Ellie (Growth Company)</cp:lastModifiedBy>
  <cp:revision>2</cp:revision>
  <cp:lastPrinted>2025-01-08T13:36:43Z</cp:lastPrinted>
  <dcterms:created xsi:type="dcterms:W3CDTF">2025-01-07T16:26:49Z</dcterms:created>
  <dcterms:modified xsi:type="dcterms:W3CDTF">2025-02-13T16:53:49Z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