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0693400" cy="7556500"/>
  <p:notesSz cx="6800850" cy="9932988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DM Sans" pitchFamily="2" charset="0"/>
      <p:regular r:id="rId15"/>
      <p:bold r:id="rId16"/>
      <p:italic r:id="rId17"/>
      <p:boldItalic r:id="rId18"/>
    </p:embeddedFont>
    <p:embeddedFont>
      <p:font typeface="DM Sans Bold" charset="0"/>
      <p:regular r:id="rId19"/>
      <p:bold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4F"/>
    <a:srgbClr val="EAFD7B"/>
    <a:srgbClr val="EDE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57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242" y="0"/>
            <a:ext cx="2947035" cy="498375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595EAF81-0F2B-472D-A582-9CE4E3082336}" type="datetimeFigureOut">
              <a:rPr lang="en-GB" smtClean="0"/>
              <a:t>23/06/2025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3013"/>
            <a:ext cx="474027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6" y="4780250"/>
            <a:ext cx="5440680" cy="3911114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242" y="9434616"/>
            <a:ext cx="2947035" cy="49837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898F50F-6AE7-4C7D-BAE7-146DD764A6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8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91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7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cid:image001.png@01DAE432.DADAEFD0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cid:image001.png@01DAE432.DADAEFD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5.jpeg"/><Relationship Id="rId4" Type="http://schemas.openxmlformats.org/officeDocument/2006/relationships/image" Target="cid:image001.png@01DAE432.DADAEFD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cid:image001.png@01DAE432.DADAEFD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53011" y="1511048"/>
            <a:ext cx="2416548" cy="5170955"/>
            <a:chOff x="-11524" y="-28575"/>
            <a:chExt cx="880299" cy="1883674"/>
          </a:xfrm>
        </p:grpSpPr>
        <p:sp>
          <p:nvSpPr>
            <p:cNvPr id="4" name="Freeform 4"/>
            <p:cNvSpPr/>
            <p:nvPr/>
          </p:nvSpPr>
          <p:spPr>
            <a:xfrm>
              <a:off x="-11524" y="-14288"/>
              <a:ext cx="868775" cy="186938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algn="ctr"/>
              <a:r>
                <a:rPr lang="en-GB" sz="1600" b="1" u="sng" dirty="0">
                  <a:solidFill>
                    <a:schemeClr val="bg1"/>
                  </a:solidFill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you build a pro social outlook,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</a:t>
              </a:r>
              <a:r>
                <a:rPr lang="en-US" sz="900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84646" y="6682002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5315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JULY – WEEK 1 </a:t>
            </a:r>
            <a:r>
              <a:rPr lang="en-US" sz="3499" u="sng" baseline="30000" dirty="0">
                <a:solidFill>
                  <a:srgbClr val="000000"/>
                </a:solidFill>
                <a:latin typeface="DM Sans Bold"/>
              </a:rPr>
              <a:t> </a:t>
            </a:r>
            <a:endParaRPr lang="en-US" sz="3499" u="sng" dirty="0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379B340E-47CB-645C-3EDA-80BEDA0D2CD4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C021ECC2-3D69-992E-E009-0DDB76013BAC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B3CBB9F-A3E6-D02B-9E7C-F34B57FA4EE5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EA2BD1-C400-A7E6-6F02-05A7CB8C1A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793" y="1532208"/>
            <a:ext cx="8207607" cy="5149794"/>
          </a:xfrm>
          <a:prstGeom prst="rect">
            <a:avLst/>
          </a:prstGeom>
        </p:spPr>
      </p:pic>
      <p:pic>
        <p:nvPicPr>
          <p:cNvPr id="7" name="Picture 6" descr="A blue and white sign with white text&#10;&#10;AI-generated content may be incorrect.">
            <a:extLst>
              <a:ext uri="{FF2B5EF4-FFF2-40B4-BE49-F238E27FC236}">
                <a16:creationId xmlns:a16="http://schemas.microsoft.com/office/drawing/2014/main" id="{AADAD547-2E4C-9CCC-DEE9-C671AD14D9E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17" y="135256"/>
            <a:ext cx="1482624" cy="4102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09425" y="1525874"/>
            <a:ext cx="2384913" cy="5215308"/>
            <a:chOff x="0" y="0"/>
            <a:chExt cx="868775" cy="166930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832130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JULY - WEEK 2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73" name="Group 49">
            <a:extLst>
              <a:ext uri="{FF2B5EF4-FFF2-40B4-BE49-F238E27FC236}">
                <a16:creationId xmlns:a16="http://schemas.microsoft.com/office/drawing/2014/main" id="{A86BD0F7-EF74-08FB-C54E-30824C54BFD2}"/>
              </a:ext>
            </a:extLst>
          </p:cNvPr>
          <p:cNvGrpSpPr/>
          <p:nvPr/>
        </p:nvGrpSpPr>
        <p:grpSpPr>
          <a:xfrm>
            <a:off x="109425" y="6729775"/>
            <a:ext cx="2066012" cy="747035"/>
            <a:chOff x="183080" y="0"/>
            <a:chExt cx="2754682" cy="996046"/>
          </a:xfrm>
        </p:grpSpPr>
        <p:sp>
          <p:nvSpPr>
            <p:cNvPr id="74" name="Freeform 50">
              <a:extLst>
                <a:ext uri="{FF2B5EF4-FFF2-40B4-BE49-F238E27FC236}">
                  <a16:creationId xmlns:a16="http://schemas.microsoft.com/office/drawing/2014/main" id="{75962DC9-51E4-42C8-2347-17865AAB9D8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TextBox 52">
              <a:extLst>
                <a:ext uri="{FF2B5EF4-FFF2-40B4-BE49-F238E27FC236}">
                  <a16:creationId xmlns:a16="http://schemas.microsoft.com/office/drawing/2014/main" id="{BAD3792C-13BC-76C8-3D5F-F9162AEC7967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16" name="x_x_x_x_x_Picture 3" descr="GC_Landscape_RGB">
            <a:extLst>
              <a:ext uri="{FF2B5EF4-FFF2-40B4-BE49-F238E27FC236}">
                <a16:creationId xmlns:a16="http://schemas.microsoft.com/office/drawing/2014/main" id="{FC062B75-AE1D-6742-0F12-F2C95C52A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E0593A5-D89D-A70B-53E2-8060F50467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A321B69B-0938-08F5-44F7-4AC113ECD9B8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5761017C-7C8F-91B3-A394-85D757D62E29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F9B3BF77-7C4F-B836-03E2-E87ED26CDA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131" y="207024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5DB5BD-C86B-77D5-920D-0D361183B7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01956" y="1493082"/>
            <a:ext cx="8291444" cy="52480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404430"/>
            <a:ext cx="2384913" cy="5276068"/>
            <a:chOff x="0" y="-28575"/>
            <a:chExt cx="868775" cy="1781825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68775" cy="1753250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7" y="89855"/>
            <a:ext cx="4720162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JULY - WEEK 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960299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171C68FD-A500-74D8-7FD7-9684FEA5BAD2}"/>
              </a:ext>
            </a:extLst>
          </p:cNvPr>
          <p:cNvGrpSpPr/>
          <p:nvPr/>
        </p:nvGrpSpPr>
        <p:grpSpPr>
          <a:xfrm>
            <a:off x="241292" y="6671660"/>
            <a:ext cx="2066012" cy="593824"/>
            <a:chOff x="183080" y="204281"/>
            <a:chExt cx="2754682" cy="791765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B5557DC7-BCF0-0608-40B0-84E41ABA6FD3}"/>
                </a:ext>
              </a:extLst>
            </p:cNvPr>
            <p:cNvSpPr/>
            <p:nvPr/>
          </p:nvSpPr>
          <p:spPr>
            <a:xfrm>
              <a:off x="358724" y="204281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D0A27E18-8350-D282-4E86-98C3339D5C6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528D6FE7-CDE8-556E-EFAD-A47B15BB5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A41CE6EF-D00B-3712-8D43-55236856E830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2E18F622-CC46-7662-3F79-142197F8B224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2E6FDA70-BF96-0A01-F1CA-42D9C1472E11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C72E32B4-7EA5-AA7B-F530-0CCB9D447F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756" y="161718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5F00A6-7E16-9A9F-08E1-8D35E70623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5793" y="1457237"/>
            <a:ext cx="8207608" cy="522326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4646" y="1505394"/>
            <a:ext cx="2384913" cy="5219082"/>
            <a:chOff x="0" y="-28575"/>
            <a:chExt cx="868775" cy="1773403"/>
          </a:xfrm>
        </p:grpSpPr>
        <p:sp>
          <p:nvSpPr>
            <p:cNvPr id="4" name="Freeform 4"/>
            <p:cNvSpPr/>
            <p:nvPr/>
          </p:nvSpPr>
          <p:spPr>
            <a:xfrm>
              <a:off x="0" y="-293"/>
              <a:ext cx="868775" cy="174512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46560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JULY - WEEK 4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58981" y="1023067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5ADE0809-352C-C8E8-B212-139DEF2034C1}"/>
              </a:ext>
            </a:extLst>
          </p:cNvPr>
          <p:cNvGrpSpPr/>
          <p:nvPr/>
        </p:nvGrpSpPr>
        <p:grpSpPr>
          <a:xfrm>
            <a:off x="170473" y="6724475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1A899459-7200-18C3-1AC1-7778D5071E0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16F6D7DC-2D4E-0A46-946B-F9C2CB3A20B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A50E9A7C-BAA6-4D03-2502-4BAF39666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D243A16-3A1C-B495-7EB5-53CB857A28DF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C2FB9958-B776-8085-EFE0-7048B824D689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B02ABCA5-9B6C-1B99-16F6-346A6ADF55AA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87F98EFB-0DB0-D324-3438-BA9087877E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398" y="227301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A6F4F53-985B-484C-0D52-CE6386EE5E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1217" y="1606922"/>
            <a:ext cx="8162183" cy="513584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DD0A71-F0F3-4FC1-E909-4EE342EB1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D361AE80-9A3B-D704-DA26-ECE1A6242651}"/>
              </a:ext>
            </a:extLst>
          </p:cNvPr>
          <p:cNvGrpSpPr/>
          <p:nvPr/>
        </p:nvGrpSpPr>
        <p:grpSpPr>
          <a:xfrm>
            <a:off x="184646" y="1505394"/>
            <a:ext cx="2384913" cy="5219082"/>
            <a:chOff x="0" y="-28575"/>
            <a:chExt cx="868775" cy="1773403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A54D4DC-3556-239A-B5FC-80059F5C2B2D}"/>
                </a:ext>
              </a:extLst>
            </p:cNvPr>
            <p:cNvSpPr/>
            <p:nvPr/>
          </p:nvSpPr>
          <p:spPr>
            <a:xfrm>
              <a:off x="0" y="-293"/>
              <a:ext cx="868775" cy="174512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sng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Information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Manchester Community Hub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Address: </a:t>
              </a: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7 Watson Street,     M3 4EE </a:t>
              </a:r>
              <a:b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</a:b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B0502020202020204" pitchFamily="34" charset="0"/>
                  <a:ea typeface="Calibri" panose="020F0502020204030204" pitchFamily="34" charset="0"/>
                  <a:cs typeface="+mn-cs"/>
                </a:rPr>
                <a:t>Please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Contact: 07834 764 900 or   07731 132 7221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The green sessions are to support you build a pro social outlook work on building relationships and team building with peers at the hub.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Blue sessions focus on education training and employment to help you gain employment and upskill to move toward the job market. </a:t>
              </a:r>
            </a:p>
            <a:p>
              <a:pPr marL="0" marR="0" lvl="0" indent="0" algn="l" defTabSz="914400" rtl="0" eaLnBrk="1" fontAlgn="auto" latinLnBrk="0" hangingPunct="1">
                <a:lnSpc>
                  <a:spcPts val="237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Our yellow sessions support you to work on your self development and build a positive outlook</a:t>
              </a:r>
            </a:p>
            <a:p>
              <a:endParaRPr lang="en-GB" dirty="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E14E32F-14BF-2D40-BAD0-78A404E6D871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sz="1699">
                <a:solidFill>
                  <a:srgbClr val="FFFFFF"/>
                </a:solidFill>
                <a:latin typeface="DM Sans"/>
              </a:endParaRPr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BA472F86-7580-CBBA-3E56-2F094C0BDED6}"/>
              </a:ext>
            </a:extLst>
          </p:cNvPr>
          <p:cNvSpPr txBox="1"/>
          <p:nvPr/>
        </p:nvSpPr>
        <p:spPr>
          <a:xfrm>
            <a:off x="2682766" y="89855"/>
            <a:ext cx="465604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JULY - WEEK 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78A3DA-BDF7-BCDA-0F55-41E2170E6869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EC38265-B716-AC53-2EC9-66D02ECE2D8F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550D208-C791-FBDA-0914-29F2173EC36A}"/>
              </a:ext>
            </a:extLst>
          </p:cNvPr>
          <p:cNvSpPr txBox="1"/>
          <p:nvPr/>
        </p:nvSpPr>
        <p:spPr>
          <a:xfrm>
            <a:off x="658981" y="1023067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Education Training and Employment activities</a:t>
            </a:r>
          </a:p>
        </p:txBody>
      </p:sp>
      <p:grpSp>
        <p:nvGrpSpPr>
          <p:cNvPr id="68" name="Group 49">
            <a:extLst>
              <a:ext uri="{FF2B5EF4-FFF2-40B4-BE49-F238E27FC236}">
                <a16:creationId xmlns:a16="http://schemas.microsoft.com/office/drawing/2014/main" id="{B876CD7C-2E53-54B1-71C1-D88E0BCF67BA}"/>
              </a:ext>
            </a:extLst>
          </p:cNvPr>
          <p:cNvGrpSpPr/>
          <p:nvPr/>
        </p:nvGrpSpPr>
        <p:grpSpPr>
          <a:xfrm>
            <a:off x="170473" y="6724475"/>
            <a:ext cx="2066012" cy="747035"/>
            <a:chOff x="183080" y="0"/>
            <a:chExt cx="2754682" cy="996046"/>
          </a:xfrm>
        </p:grpSpPr>
        <p:sp>
          <p:nvSpPr>
            <p:cNvPr id="73" name="Freeform 50">
              <a:extLst>
                <a:ext uri="{FF2B5EF4-FFF2-40B4-BE49-F238E27FC236}">
                  <a16:creationId xmlns:a16="http://schemas.microsoft.com/office/drawing/2014/main" id="{77CE1AD3-57FD-0D0D-E418-466672BA9EF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52">
              <a:extLst>
                <a:ext uri="{FF2B5EF4-FFF2-40B4-BE49-F238E27FC236}">
                  <a16:creationId xmlns:a16="http://schemas.microsoft.com/office/drawing/2014/main" id="{8209DA08-21FB-7507-B3E7-35C11AF805A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pic>
        <p:nvPicPr>
          <p:cNvPr id="26" name="x_x_x_x_x_Picture 3" descr="GC_Landscape_RGB">
            <a:extLst>
              <a:ext uri="{FF2B5EF4-FFF2-40B4-BE49-F238E27FC236}">
                <a16:creationId xmlns:a16="http://schemas.microsoft.com/office/drawing/2014/main" id="{31F94857-F280-17EA-1CD2-0408CD41A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741" y="142738"/>
            <a:ext cx="1157661" cy="493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148E42A4-11FB-8A7B-EA9C-FD56E4F8B700}"/>
              </a:ext>
            </a:extLst>
          </p:cNvPr>
          <p:cNvSpPr/>
          <p:nvPr/>
        </p:nvSpPr>
        <p:spPr>
          <a:xfrm>
            <a:off x="170473" y="203604"/>
            <a:ext cx="293457" cy="312055"/>
          </a:xfrm>
          <a:prstGeom prst="flowChartConnector">
            <a:avLst/>
          </a:prstGeom>
          <a:solidFill>
            <a:srgbClr val="EAFD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438DA33B-C739-8246-D86B-948C40AAC3DE}"/>
              </a:ext>
            </a:extLst>
          </p:cNvPr>
          <p:cNvSpPr/>
          <p:nvPr/>
        </p:nvSpPr>
        <p:spPr>
          <a:xfrm>
            <a:off x="170473" y="597548"/>
            <a:ext cx="293457" cy="31205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F2B81590-CBD9-5469-92FD-269762C7BDE5}"/>
              </a:ext>
            </a:extLst>
          </p:cNvPr>
          <p:cNvSpPr/>
          <p:nvPr/>
        </p:nvSpPr>
        <p:spPr>
          <a:xfrm>
            <a:off x="170473" y="1054298"/>
            <a:ext cx="293457" cy="31205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E0041673-7105-B868-F3DA-1DF4B0C1B7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398" y="227301"/>
            <a:ext cx="1148311" cy="3651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96CC497-A34D-5444-B58D-12D3CE3716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6677" y="1582155"/>
            <a:ext cx="8166723" cy="514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2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 xsi:nil="true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582AE8-2B25-4569-A17C-69F57A60015F}">
  <ds:schemaRefs>
    <ds:schemaRef ds:uri="21fe2dc5-e687-4b08-a992-8b5ade4d5474"/>
    <ds:schemaRef ds:uri="39022ca7-da8b-462c-ac53-cf911d2e7c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purl.org/dc/elements/1.1/"/>
    <ds:schemaRef ds:uri="http://schemas.microsoft.com/sharepoint/v3"/>
    <ds:schemaRef ds:uri="39022ca7-da8b-462c-ac53-cf911d2e7c5d"/>
    <ds:schemaRef ds:uri="21fe2dc5-e687-4b08-a992-8b5ade4d5474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613</Words>
  <Application>Microsoft Office PowerPoint</Application>
  <PresentationFormat>Custom</PresentationFormat>
  <Paragraphs>57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DM Sans Bold</vt:lpstr>
      <vt:lpstr>Arial</vt:lpstr>
      <vt:lpstr>Calibri</vt:lpstr>
      <vt:lpstr>Century Gothic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Whitehead, Kimberley (Growth Company)</dc:creator>
  <cp:lastModifiedBy>McCartan, Kathryn (Growth Company)</cp:lastModifiedBy>
  <cp:revision>16</cp:revision>
  <cp:lastPrinted>2024-11-25T11:28:28Z</cp:lastPrinted>
  <dcterms:created xsi:type="dcterms:W3CDTF">2006-08-16T00:00:00Z</dcterms:created>
  <dcterms:modified xsi:type="dcterms:W3CDTF">2025-06-23T11:35:14Z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  <property fmtid="{D5CDD505-2E9C-101B-9397-08002B2CF9AE}" pid="3" name="MediaServiceImageTags">
    <vt:lpwstr/>
  </property>
</Properties>
</file>