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67" r:id="rId5"/>
    <p:sldId id="273" r:id="rId6"/>
    <p:sldId id="266" r:id="rId7"/>
    <p:sldId id="275" r:id="rId8"/>
    <p:sldId id="276" r:id="rId9"/>
    <p:sldId id="272" r:id="rId10"/>
  </p:sldIdLst>
  <p:sldSz cx="10693400" cy="7556500"/>
  <p:notesSz cx="6797675" cy="9926638"/>
  <p:embeddedFontLst>
    <p:embeddedFont>
      <p:font typeface="DM Sans" pitchFamily="2" charset="0"/>
      <p:regular r:id="rId12"/>
      <p:bold r:id="rId13"/>
      <p:italic r:id="rId14"/>
      <p:boldItalic r:id="rId15"/>
    </p:embeddedFont>
    <p:embeddedFont>
      <p:font typeface="DM Sans Bold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DFB160"/>
    <a:srgbClr val="CC9900"/>
    <a:srgbClr val="F9F495"/>
    <a:srgbClr val="FF99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026" autoAdjust="0"/>
  </p:normalViewPr>
  <p:slideViewPr>
    <p:cSldViewPr snapToGrid="0">
      <p:cViewPr varScale="1">
        <p:scale>
          <a:sx n="69" d="100"/>
          <a:sy n="69" d="100"/>
        </p:scale>
        <p:origin x="155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A260-44BF-4AA6-8622-3A03703ABFF6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8CD03-40B3-4CD9-B24C-293426C65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1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4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F871-44B1-0070-DC51-CD7C6427E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2D79B-56EC-36E5-6C4F-1A4AFED75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0E79-7FC5-57E5-74D2-572356CA9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72661-CD29-B8D4-E8CA-1E4DE5B42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67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3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FB524-E438-99A0-B2E3-EE2FB4D30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039EC6-0F8F-EDAC-6E7C-918A442E3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DBFB5-2EAF-7641-0C8E-A5252DC40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D8E29-88DD-AA39-EB4B-B51397D42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7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10C6-4088-C8E6-7A40-17F1A6CE2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16E41-EA6C-D14A-0EE1-5BE319840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486E0-0EF2-0579-1FF3-DB7830223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0DF14-0271-860F-4BE3-DAF251A21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8CD03-40B3-4CD9-B24C-293426C655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4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4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jpeg"/><Relationship Id="rId1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hyperlink" Target="https://pixabay.com/de/quiz-r%C3%A4tsel-buchstaben-puzzle-2432440/" TargetMode="External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jpe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hyperlink" Target="https://www.flickr.com/photos/135302410@N02/28286579352" TargetMode="External"/><Relationship Id="rId15" Type="http://schemas.openxmlformats.org/officeDocument/2006/relationships/image" Target="../media/image9.jpeg"/><Relationship Id="rId10" Type="http://schemas.openxmlformats.org/officeDocument/2006/relationships/hyperlink" Target="https://oercommons.org/courseware/lesson/72676" TargetMode="External"/><Relationship Id="rId19" Type="http://schemas.openxmlformats.org/officeDocument/2006/relationships/image" Target="../media/image13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hyperlink" Target="https://sffreeman.com/pics.cgi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https://pxhere.com/en/photo/1398163" TargetMode="External"/><Relationship Id="rId18" Type="http://schemas.openxmlformats.org/officeDocument/2006/relationships/hyperlink" Target="https://pixabay.com/en/stairs-rise-stair-step-staircase-1013993/" TargetMode="External"/><Relationship Id="rId26" Type="http://schemas.openxmlformats.org/officeDocument/2006/relationships/image" Target="../media/image28.jpeg"/><Relationship Id="rId3" Type="http://schemas.openxmlformats.org/officeDocument/2006/relationships/image" Target="../media/image15.jpeg"/><Relationship Id="rId21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eg"/><Relationship Id="rId20" Type="http://schemas.openxmlformats.org/officeDocument/2006/relationships/hyperlink" Target="https://www.rawpixel.com/image/429458/free-illustration-image-brain-learning-anatomy" TargetMode="External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hyperlink" Target="https://pixabay.com/de/quiz-r%C3%A4tsel-buchstaben-puzzle-2432440/" TargetMode="External"/><Relationship Id="rId24" Type="http://schemas.openxmlformats.org/officeDocument/2006/relationships/image" Target="../media/image26.jpeg"/><Relationship Id="rId5" Type="http://schemas.openxmlformats.org/officeDocument/2006/relationships/image" Target="../media/image1.png"/><Relationship Id="rId15" Type="http://schemas.openxmlformats.org/officeDocument/2006/relationships/image" Target="../media/image20.jpeg"/><Relationship Id="rId23" Type="http://schemas.openxmlformats.org/officeDocument/2006/relationships/hyperlink" Target="https://svgsilh.com/image/179520.html" TargetMode="External"/><Relationship Id="rId28" Type="http://schemas.openxmlformats.org/officeDocument/2006/relationships/image" Target="../media/image30.jpeg"/><Relationship Id="rId10" Type="http://schemas.openxmlformats.org/officeDocument/2006/relationships/image" Target="../media/image7.png"/><Relationship Id="rId19" Type="http://schemas.openxmlformats.org/officeDocument/2006/relationships/image" Target="../media/image23.jpeg"/><Relationship Id="rId4" Type="http://schemas.openxmlformats.org/officeDocument/2006/relationships/hyperlink" Target="https://courses.lumenlearning.com/wm-accountingformanagers/chapter/introduction-to-bookkeeping-process-and-transactions/" TargetMode="External"/><Relationship Id="rId9" Type="http://schemas.openxmlformats.org/officeDocument/2006/relationships/image" Target="../media/image17.jpeg"/><Relationship Id="rId14" Type="http://schemas.openxmlformats.org/officeDocument/2006/relationships/image" Target="../media/image19.jpeg"/><Relationship Id="rId22" Type="http://schemas.openxmlformats.org/officeDocument/2006/relationships/image" Target="../media/image25.sv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.png"/><Relationship Id="rId18" Type="http://schemas.openxmlformats.org/officeDocument/2006/relationships/hyperlink" Target="https://www.rawpixel.com/image/429458/free-illustration-image-brain-learning-anatomy" TargetMode="External"/><Relationship Id="rId26" Type="http://schemas.openxmlformats.org/officeDocument/2006/relationships/image" Target="../media/image39.jpeg"/><Relationship Id="rId3" Type="http://schemas.openxmlformats.org/officeDocument/2006/relationships/image" Target="../media/image1.png"/><Relationship Id="rId21" Type="http://schemas.openxmlformats.org/officeDocument/2006/relationships/hyperlink" Target="https://svgsilh.com/image/179520.html" TargetMode="External"/><Relationship Id="rId7" Type="http://schemas.openxmlformats.org/officeDocument/2006/relationships/hyperlink" Target="https://sffreeman.com/pics.cgi" TargetMode="External"/><Relationship Id="rId12" Type="http://schemas.openxmlformats.org/officeDocument/2006/relationships/image" Target="../media/image16.jpeg"/><Relationship Id="rId17" Type="http://schemas.openxmlformats.org/officeDocument/2006/relationships/image" Target="../media/image23.jpeg"/><Relationship Id="rId25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stairs-rise-stair-step-staircase-1013993/" TargetMode="External"/><Relationship Id="rId20" Type="http://schemas.openxmlformats.org/officeDocument/2006/relationships/image" Target="../media/image25.svg"/><Relationship Id="rId29" Type="http://schemas.openxmlformats.org/officeDocument/2006/relationships/hyperlink" Target="http://www.flickr.com/photos/easy-pics/8382627943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hyperlink" Target="https://oercommons.org/courseware/lesson/72676" TargetMode="External"/><Relationship Id="rId24" Type="http://schemas.openxmlformats.org/officeDocument/2006/relationships/image" Target="../media/image38.jpeg"/><Relationship Id="rId5" Type="http://schemas.openxmlformats.org/officeDocument/2006/relationships/hyperlink" Target="https://pixabay.com/de/quiz-r%C3%A4tsel-buchstaben-puzzle-2432440/" TargetMode="External"/><Relationship Id="rId15" Type="http://schemas.openxmlformats.org/officeDocument/2006/relationships/image" Target="../media/image22.jpeg"/><Relationship Id="rId23" Type="http://schemas.openxmlformats.org/officeDocument/2006/relationships/image" Target="../media/image37.jpeg"/><Relationship Id="rId28" Type="http://schemas.openxmlformats.org/officeDocument/2006/relationships/image" Target="../media/image40.jpeg"/><Relationship Id="rId10" Type="http://schemas.openxmlformats.org/officeDocument/2006/relationships/image" Target="../media/image34.jpeg"/><Relationship Id="rId19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33.jpeg"/><Relationship Id="rId14" Type="http://schemas.openxmlformats.org/officeDocument/2006/relationships/image" Target="../media/image35.jpeg"/><Relationship Id="rId22" Type="http://schemas.openxmlformats.org/officeDocument/2006/relationships/image" Target="../media/image36.jpeg"/><Relationship Id="rId27" Type="http://schemas.openxmlformats.org/officeDocument/2006/relationships/hyperlink" Target="https://pxhere.com/en/photo/91765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.png"/><Relationship Id="rId18" Type="http://schemas.openxmlformats.org/officeDocument/2006/relationships/image" Target="../media/image24.png"/><Relationship Id="rId26" Type="http://schemas.openxmlformats.org/officeDocument/2006/relationships/image" Target="../media/image36.jpeg"/><Relationship Id="rId3" Type="http://schemas.openxmlformats.org/officeDocument/2006/relationships/image" Target="../media/image1.png"/><Relationship Id="rId21" Type="http://schemas.openxmlformats.org/officeDocument/2006/relationships/image" Target="../media/image7.png"/><Relationship Id="rId7" Type="http://schemas.openxmlformats.org/officeDocument/2006/relationships/hyperlink" Target="https://pixabay.com/en/stairs-rise-stair-step-staircase-1013993/" TargetMode="External"/><Relationship Id="rId12" Type="http://schemas.openxmlformats.org/officeDocument/2006/relationships/image" Target="../media/image16.jpeg"/><Relationship Id="rId17" Type="http://schemas.openxmlformats.org/officeDocument/2006/relationships/hyperlink" Target="https://oercommons.org/courseware/lesson/72676" TargetMode="External"/><Relationship Id="rId25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jpeg"/><Relationship Id="rId20" Type="http://schemas.openxmlformats.org/officeDocument/2006/relationships/hyperlink" Target="https://svgsilh.com/image/179520.html" TargetMode="Externa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hyperlink" Target="https://pxhere.com/en/photo/1370785" TargetMode="External"/><Relationship Id="rId24" Type="http://schemas.openxmlformats.org/officeDocument/2006/relationships/hyperlink" Target="https://sffreeman.com/pics.cgi" TargetMode="External"/><Relationship Id="rId5" Type="http://schemas.openxmlformats.org/officeDocument/2006/relationships/hyperlink" Target="https://www.flickr.com/photos/135302410@N02/28286579352" TargetMode="External"/><Relationship Id="rId15" Type="http://schemas.openxmlformats.org/officeDocument/2006/relationships/image" Target="../media/image43.jpeg"/><Relationship Id="rId23" Type="http://schemas.openxmlformats.org/officeDocument/2006/relationships/image" Target="../media/image8.jpeg"/><Relationship Id="rId28" Type="http://schemas.openxmlformats.org/officeDocument/2006/relationships/image" Target="../media/image44.jpeg"/><Relationship Id="rId10" Type="http://schemas.openxmlformats.org/officeDocument/2006/relationships/image" Target="../media/image42.jpeg"/><Relationship Id="rId19" Type="http://schemas.openxmlformats.org/officeDocument/2006/relationships/image" Target="../media/image25.svg"/><Relationship Id="rId4" Type="http://schemas.openxmlformats.org/officeDocument/2006/relationships/image" Target="../media/image41.jpeg"/><Relationship Id="rId9" Type="http://schemas.openxmlformats.org/officeDocument/2006/relationships/hyperlink" Target="https://www.rawpixel.com/image/429458/free-illustration-image-brain-learning-anatomy" TargetMode="External"/><Relationship Id="rId14" Type="http://schemas.openxmlformats.org/officeDocument/2006/relationships/image" Target="../media/image5.jpeg"/><Relationship Id="rId22" Type="http://schemas.openxmlformats.org/officeDocument/2006/relationships/hyperlink" Target="https://pixabay.com/de/quiz-r%C3%A4tsel-buchstaben-puzzle-2432440/" TargetMode="External"/><Relationship Id="rId27" Type="http://schemas.openxmlformats.org/officeDocument/2006/relationships/image" Target="../media/image3.jpeg"/><Relationship Id="rId30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0.jpeg"/><Relationship Id="rId7" Type="http://schemas.openxmlformats.org/officeDocument/2006/relationships/hyperlink" Target="https://pixabay.com/en/stairs-rise-stair-step-staircase-1013993/" TargetMode="External"/><Relationship Id="rId12" Type="http://schemas.openxmlformats.org/officeDocument/2006/relationships/image" Target="../media/image16.jpeg"/><Relationship Id="rId17" Type="http://schemas.openxmlformats.org/officeDocument/2006/relationships/hyperlink" Target="https://oercommons.org/courseware/lesson/72676" TargetMode="External"/><Relationship Id="rId25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.jpeg"/><Relationship Id="rId20" Type="http://schemas.openxmlformats.org/officeDocument/2006/relationships/hyperlink" Target="https://svgsilh.com/image/179520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hyperlink" Target="https://pxhere.com/en/photo/1370785" TargetMode="External"/><Relationship Id="rId24" Type="http://schemas.openxmlformats.org/officeDocument/2006/relationships/image" Target="../media/image44.jpeg"/><Relationship Id="rId5" Type="http://schemas.openxmlformats.org/officeDocument/2006/relationships/hyperlink" Target="https://www.flickr.com/photos/135302410@N02/28286579352" TargetMode="External"/><Relationship Id="rId15" Type="http://schemas.openxmlformats.org/officeDocument/2006/relationships/image" Target="../media/image43.jpeg"/><Relationship Id="rId23" Type="http://schemas.openxmlformats.org/officeDocument/2006/relationships/image" Target="../media/image13.jpeg"/><Relationship Id="rId10" Type="http://schemas.openxmlformats.org/officeDocument/2006/relationships/image" Target="../media/image42.jpeg"/><Relationship Id="rId19" Type="http://schemas.openxmlformats.org/officeDocument/2006/relationships/image" Target="../media/image25.svg"/><Relationship Id="rId4" Type="http://schemas.openxmlformats.org/officeDocument/2006/relationships/image" Target="../media/image41.jpeg"/><Relationship Id="rId9" Type="http://schemas.openxmlformats.org/officeDocument/2006/relationships/hyperlink" Target="https://www.rawpixel.com/image/429458/free-illustration-image-brain-learning-anatomy" TargetMode="External"/><Relationship Id="rId14" Type="http://schemas.openxmlformats.org/officeDocument/2006/relationships/image" Target="../media/image5.jpeg"/><Relationship Id="rId22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166295"/>
              </p:ext>
            </p:extLst>
          </p:nvPr>
        </p:nvGraphicFramePr>
        <p:xfrm>
          <a:off x="2650044" y="480242"/>
          <a:ext cx="7899135" cy="6968153"/>
        </p:xfrm>
        <a:graphic>
          <a:graphicData uri="http://schemas.openxmlformats.org/drawingml/2006/table">
            <a:tbl>
              <a:tblPr/>
              <a:tblGrid>
                <a:gridCol w="1496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105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30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2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nd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rd</a:t>
                      </a:r>
                      <a:endParaRPr lang="en-US" sz="1350" dirty="0">
                        <a:solidFill>
                          <a:srgbClr val="000000"/>
                        </a:solidFill>
                        <a:latin typeface="DM Sans Bold"/>
                      </a:endParaRP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4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605">
                <a:tc rowSpan="7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June timetable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Men’s Only Health &amp; Wellbeing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9.30-11am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9.30 -11.00am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Music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Memories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09.30-11am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605"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 – 1pm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10.30am 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440">
                <a:tc vMerge="1"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</a:rPr>
                        <a:t>     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Introduction to Self-employment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11am- 12pm</a:t>
                      </a:r>
                    </a:p>
                  </a:txBody>
                  <a:tcPr marL="140559" marR="140559" marT="140559" marB="140559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Club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10:30am – 12:00pm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40560" marR="140560" marT="140560" marB="140560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4268167"/>
                  </a:ext>
                </a:extLst>
              </a:tr>
              <a:tr h="857230"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         11am-1pm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Drop-in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appointments available for all enrolled participants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Creative Session with TIPP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11am-1pm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505">
                <a:tc vMerge="1"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698042"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1-2-1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 - 4pm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8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/>
                </a:tc>
                <a:extLst>
                  <a:ext uri="{0D108BD9-81ED-4DB2-BD59-A6C34878D82A}">
                    <a16:rowId xmlns:a16="http://schemas.microsoft.com/office/drawing/2014/main" val="35493499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/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‘Employment Support' - Support around anything employment. 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‘Creative session with TIPP’ Explore different types of visual art, such as painting, printing, drama, etc.</a:t>
              </a:r>
            </a:p>
            <a:p>
              <a:pPr algn="ctr" rtl="0"/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‘Introduction to self-employment’- Get support with how and where to access specific services catered to your self-employment needs.</a:t>
              </a: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/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July - WEEK 1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A blue circle with a heart and pulse line&#10;&#10;Description automatically generated">
            <a:extLst>
              <a:ext uri="{FF2B5EF4-FFF2-40B4-BE49-F238E27FC236}">
                <a16:creationId xmlns:a16="http://schemas.microsoft.com/office/drawing/2014/main" id="{160C080E-8EB5-F972-3B5C-98787F282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46474" y="1714554"/>
            <a:ext cx="451995" cy="456877"/>
          </a:xfrm>
          <a:prstGeom prst="rect">
            <a:avLst/>
          </a:prstGeom>
        </p:spPr>
      </p:pic>
      <p:sp>
        <p:nvSpPr>
          <p:cNvPr id="11" name="Freeform 66">
            <a:extLst>
              <a:ext uri="{FF2B5EF4-FFF2-40B4-BE49-F238E27FC236}">
                <a16:creationId xmlns:a16="http://schemas.microsoft.com/office/drawing/2014/main" id="{488D90C9-986B-C20E-B15F-01AD48077C70}"/>
              </a:ext>
            </a:extLst>
          </p:cNvPr>
          <p:cNvSpPr/>
          <p:nvPr/>
        </p:nvSpPr>
        <p:spPr>
          <a:xfrm>
            <a:off x="4164218" y="101763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Freeform 66">
            <a:extLst>
              <a:ext uri="{FF2B5EF4-FFF2-40B4-BE49-F238E27FC236}">
                <a16:creationId xmlns:a16="http://schemas.microsoft.com/office/drawing/2014/main" id="{9FA2B33A-22A3-1AAF-FC61-5474B6B70F40}"/>
              </a:ext>
            </a:extLst>
          </p:cNvPr>
          <p:cNvSpPr/>
          <p:nvPr/>
        </p:nvSpPr>
        <p:spPr>
          <a:xfrm>
            <a:off x="7203479" y="103410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62">
            <a:extLst>
              <a:ext uri="{FF2B5EF4-FFF2-40B4-BE49-F238E27FC236}">
                <a16:creationId xmlns:a16="http://schemas.microsoft.com/office/drawing/2014/main" id="{D1BDE572-A818-A674-A6A2-A52DC09A08D5}"/>
              </a:ext>
            </a:extLst>
          </p:cNvPr>
          <p:cNvGrpSpPr/>
          <p:nvPr/>
        </p:nvGrpSpPr>
        <p:grpSpPr>
          <a:xfrm>
            <a:off x="5669867" y="1013682"/>
            <a:ext cx="256304" cy="296674"/>
            <a:chOff x="-120800" y="47625"/>
            <a:chExt cx="857400" cy="992447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85491F88-B811-1EBA-9BBB-FA11A32A9D1B}"/>
                </a:ext>
              </a:extLst>
            </p:cNvPr>
            <p:cNvSpPr/>
            <p:nvPr/>
          </p:nvSpPr>
          <p:spPr>
            <a:xfrm>
              <a:off x="-120800" y="22727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608F5C4D-7F81-25F9-9512-06EDDF89227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sp>
        <p:nvSpPr>
          <p:cNvPr id="62" name="TextBox 64">
            <a:extLst>
              <a:ext uri="{FF2B5EF4-FFF2-40B4-BE49-F238E27FC236}">
                <a16:creationId xmlns:a16="http://schemas.microsoft.com/office/drawing/2014/main" id="{536B4353-D7D2-F762-F397-B26EB3F7C282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sp>
        <p:nvSpPr>
          <p:cNvPr id="92" name="Freeform 66">
            <a:extLst>
              <a:ext uri="{FF2B5EF4-FFF2-40B4-BE49-F238E27FC236}">
                <a16:creationId xmlns:a16="http://schemas.microsoft.com/office/drawing/2014/main" id="{8846E973-9DAF-5DE4-DD2F-7FD38107B4F8}"/>
              </a:ext>
            </a:extLst>
          </p:cNvPr>
          <p:cNvSpPr/>
          <p:nvPr/>
        </p:nvSpPr>
        <p:spPr>
          <a:xfrm>
            <a:off x="7218385" y="604919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00D8808B-83FC-2DED-7E71-EED402B4B2E4}"/>
              </a:ext>
            </a:extLst>
          </p:cNvPr>
          <p:cNvSpPr/>
          <p:nvPr/>
        </p:nvSpPr>
        <p:spPr>
          <a:xfrm>
            <a:off x="7241139" y="449727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Freeform 66">
            <a:extLst>
              <a:ext uri="{FF2B5EF4-FFF2-40B4-BE49-F238E27FC236}">
                <a16:creationId xmlns:a16="http://schemas.microsoft.com/office/drawing/2014/main" id="{9DBAC228-B1FC-6B38-6EA3-F3A4A12984F6}"/>
              </a:ext>
            </a:extLst>
          </p:cNvPr>
          <p:cNvSpPr/>
          <p:nvPr/>
        </p:nvSpPr>
        <p:spPr>
          <a:xfrm>
            <a:off x="4173575" y="363398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4102" name="Picture 6" descr="Are Your Childhood Memories Real? | Private Therapy Clinic">
            <a:extLst>
              <a:ext uri="{FF2B5EF4-FFF2-40B4-BE49-F238E27FC236}">
                <a16:creationId xmlns:a16="http://schemas.microsoft.com/office/drawing/2014/main" id="{57D7E5A5-4C86-552B-A5C8-D03255137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9" y="1771451"/>
            <a:ext cx="767610" cy="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65">
            <a:extLst>
              <a:ext uri="{FF2B5EF4-FFF2-40B4-BE49-F238E27FC236}">
                <a16:creationId xmlns:a16="http://schemas.microsoft.com/office/drawing/2014/main" id="{ED3DE2E7-442A-0038-2804-F06BC063B4A7}"/>
              </a:ext>
            </a:extLst>
          </p:cNvPr>
          <p:cNvGrpSpPr/>
          <p:nvPr/>
        </p:nvGrpSpPr>
        <p:grpSpPr>
          <a:xfrm>
            <a:off x="5647567" y="2455818"/>
            <a:ext cx="220832" cy="193228"/>
            <a:chOff x="0" y="0"/>
            <a:chExt cx="812800" cy="711200"/>
          </a:xfrm>
        </p:grpSpPr>
        <p:sp>
          <p:nvSpPr>
            <p:cNvPr id="23" name="Freeform 66">
              <a:extLst>
                <a:ext uri="{FF2B5EF4-FFF2-40B4-BE49-F238E27FC236}">
                  <a16:creationId xmlns:a16="http://schemas.microsoft.com/office/drawing/2014/main" id="{D3308A2F-7CD4-038F-3203-4D943E811D6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4C582649-40EE-2C94-AD40-CF9927AEDAAC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CEE1AD05-2F59-3D0D-D6FA-E707EC40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hairs in a cinema">
            <a:extLst>
              <a:ext uri="{FF2B5EF4-FFF2-40B4-BE49-F238E27FC236}">
                <a16:creationId xmlns:a16="http://schemas.microsoft.com/office/drawing/2014/main" id="{AF389306-3324-1B1F-5047-702632A0EA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75" y="4962255"/>
            <a:ext cx="674432" cy="420317"/>
          </a:xfrm>
          <a:prstGeom prst="rect">
            <a:avLst/>
          </a:prstGeom>
        </p:spPr>
      </p:pic>
      <p:grpSp>
        <p:nvGrpSpPr>
          <p:cNvPr id="41" name="Group 65">
            <a:extLst>
              <a:ext uri="{FF2B5EF4-FFF2-40B4-BE49-F238E27FC236}">
                <a16:creationId xmlns:a16="http://schemas.microsoft.com/office/drawing/2014/main" id="{298249A6-3283-50D7-D367-AE3566FC33FC}"/>
              </a:ext>
            </a:extLst>
          </p:cNvPr>
          <p:cNvGrpSpPr/>
          <p:nvPr/>
        </p:nvGrpSpPr>
        <p:grpSpPr>
          <a:xfrm>
            <a:off x="7252775" y="2427014"/>
            <a:ext cx="220832" cy="193228"/>
            <a:chOff x="0" y="0"/>
            <a:chExt cx="812800" cy="711200"/>
          </a:xfrm>
        </p:grpSpPr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27E07918-F167-0666-37F1-A7BE2F5E6431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67">
              <a:extLst>
                <a:ext uri="{FF2B5EF4-FFF2-40B4-BE49-F238E27FC236}">
                  <a16:creationId xmlns:a16="http://schemas.microsoft.com/office/drawing/2014/main" id="{FD212ABE-95ED-07D9-6A0C-72B6D640D87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6" name="Picture 25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778EBC4F-10D9-82D4-443B-CF76B658DC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03665" y="4993263"/>
            <a:ext cx="657473" cy="399990"/>
          </a:xfrm>
          <a:prstGeom prst="rect">
            <a:avLst/>
          </a:prstGeom>
        </p:spPr>
      </p:pic>
      <p:sp>
        <p:nvSpPr>
          <p:cNvPr id="28" name="Freeform 66">
            <a:extLst>
              <a:ext uri="{FF2B5EF4-FFF2-40B4-BE49-F238E27FC236}">
                <a16:creationId xmlns:a16="http://schemas.microsoft.com/office/drawing/2014/main" id="{253FA1BB-BBDA-F900-4177-2073345F79E3}"/>
              </a:ext>
            </a:extLst>
          </p:cNvPr>
          <p:cNvSpPr/>
          <p:nvPr/>
        </p:nvSpPr>
        <p:spPr>
          <a:xfrm>
            <a:off x="7241139" y="686315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1FBEF9D-C920-EB05-D961-281F714E90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521871" y="4814935"/>
            <a:ext cx="566636" cy="420317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7BF9187C-56DE-534F-FB8A-FB8F4780F2E3}"/>
              </a:ext>
            </a:extLst>
          </p:cNvPr>
          <p:cNvGrpSpPr/>
          <p:nvPr/>
        </p:nvGrpSpPr>
        <p:grpSpPr>
          <a:xfrm>
            <a:off x="8756418" y="4178111"/>
            <a:ext cx="599179" cy="567877"/>
            <a:chOff x="76200" y="47625"/>
            <a:chExt cx="2004400" cy="1899687"/>
          </a:xfrm>
        </p:grpSpPr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29753C38-C7CE-26F3-C994-665CD7DC6240}"/>
                </a:ext>
              </a:extLst>
            </p:cNvPr>
            <p:cNvSpPr/>
            <p:nvPr/>
          </p:nvSpPr>
          <p:spPr>
            <a:xfrm>
              <a:off x="1267800" y="113451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64">
              <a:extLst>
                <a:ext uri="{FF2B5EF4-FFF2-40B4-BE49-F238E27FC236}">
                  <a16:creationId xmlns:a16="http://schemas.microsoft.com/office/drawing/2014/main" id="{705BC67A-4A8F-06BC-B0D2-FDDE53A6237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29" name="Picture 28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FDEDE00E-1A94-4F2B-BA03-523B425711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442673" y="6506187"/>
            <a:ext cx="706465" cy="514712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9EF5B8A4-FC66-FE28-6D7A-C0B6105BF66C}"/>
              </a:ext>
            </a:extLst>
          </p:cNvPr>
          <p:cNvSpPr/>
          <p:nvPr/>
        </p:nvSpPr>
        <p:spPr>
          <a:xfrm>
            <a:off x="9056008" y="600328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9" name="Freeform 66">
            <a:extLst>
              <a:ext uri="{FF2B5EF4-FFF2-40B4-BE49-F238E27FC236}">
                <a16:creationId xmlns:a16="http://schemas.microsoft.com/office/drawing/2014/main" id="{B9E79A18-2FC2-3C30-DAA6-C4B901C92E99}"/>
              </a:ext>
            </a:extLst>
          </p:cNvPr>
          <p:cNvSpPr/>
          <p:nvPr/>
        </p:nvSpPr>
        <p:spPr>
          <a:xfrm>
            <a:off x="9084295" y="100342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1" name="Picture 50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2924B960-5239-FBEC-237F-A7B172696D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54166" y="1710510"/>
            <a:ext cx="683478" cy="449644"/>
          </a:xfrm>
          <a:prstGeom prst="rect">
            <a:avLst/>
          </a:prstGeom>
        </p:spPr>
      </p:pic>
      <p:pic>
        <p:nvPicPr>
          <p:cNvPr id="34" name="Picture 33" descr="Illustration of person writing">
            <a:extLst>
              <a:ext uri="{FF2B5EF4-FFF2-40B4-BE49-F238E27FC236}">
                <a16:creationId xmlns:a16="http://schemas.microsoft.com/office/drawing/2014/main" id="{FC84B4F2-67E9-698E-0829-A460F95B5A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31" y="3553212"/>
            <a:ext cx="861988" cy="544625"/>
          </a:xfrm>
          <a:prstGeom prst="rect">
            <a:avLst/>
          </a:prstGeom>
        </p:spPr>
      </p:pic>
      <p:grpSp>
        <p:nvGrpSpPr>
          <p:cNvPr id="40" name="Group 65">
            <a:extLst>
              <a:ext uri="{FF2B5EF4-FFF2-40B4-BE49-F238E27FC236}">
                <a16:creationId xmlns:a16="http://schemas.microsoft.com/office/drawing/2014/main" id="{905E6D3B-E146-1515-F483-3957F2D56AA6}"/>
              </a:ext>
            </a:extLst>
          </p:cNvPr>
          <p:cNvGrpSpPr/>
          <p:nvPr/>
        </p:nvGrpSpPr>
        <p:grpSpPr>
          <a:xfrm>
            <a:off x="9091589" y="2457501"/>
            <a:ext cx="220832" cy="193228"/>
            <a:chOff x="0" y="0"/>
            <a:chExt cx="812800" cy="711200"/>
          </a:xfrm>
        </p:grpSpPr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A9E04AB6-48F0-138F-06BB-A6A57AFFF0C8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67">
              <a:extLst>
                <a:ext uri="{FF2B5EF4-FFF2-40B4-BE49-F238E27FC236}">
                  <a16:creationId xmlns:a16="http://schemas.microsoft.com/office/drawing/2014/main" id="{0C78A75D-3F8F-A8C3-54EA-4C020468618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57" name="Picture 56" descr="Closeup of hand pointing to line in book">
            <a:extLst>
              <a:ext uri="{FF2B5EF4-FFF2-40B4-BE49-F238E27FC236}">
                <a16:creationId xmlns:a16="http://schemas.microsoft.com/office/drawing/2014/main" id="{4F22E2E1-89BF-8E41-4F51-E088AEE4E8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00" y="3348444"/>
            <a:ext cx="923812" cy="615875"/>
          </a:xfrm>
          <a:prstGeom prst="rect">
            <a:avLst/>
          </a:prstGeom>
        </p:spPr>
      </p:pic>
      <p:pic>
        <p:nvPicPr>
          <p:cNvPr id="60" name="Picture 59" descr="Person in therapy">
            <a:extLst>
              <a:ext uri="{FF2B5EF4-FFF2-40B4-BE49-F238E27FC236}">
                <a16:creationId xmlns:a16="http://schemas.microsoft.com/office/drawing/2014/main" id="{DEE6DE32-E848-FAA3-2AE6-719C6669A5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63" y="6500857"/>
            <a:ext cx="1054249" cy="685542"/>
          </a:xfrm>
          <a:prstGeom prst="rect">
            <a:avLst/>
          </a:prstGeom>
        </p:spPr>
      </p:pic>
      <p:pic>
        <p:nvPicPr>
          <p:cNvPr id="22" name="Picture 21" descr="Hand squeezing lime on tacos">
            <a:extLst>
              <a:ext uri="{FF2B5EF4-FFF2-40B4-BE49-F238E27FC236}">
                <a16:creationId xmlns:a16="http://schemas.microsoft.com/office/drawing/2014/main" id="{EE03A77E-3A3F-EA6F-4251-6747D199254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6109228" y="1942992"/>
            <a:ext cx="619177" cy="461963"/>
          </a:xfrm>
          <a:prstGeom prst="rect">
            <a:avLst/>
          </a:prstGeom>
        </p:spPr>
      </p:pic>
      <p:sp>
        <p:nvSpPr>
          <p:cNvPr id="6" name="Freeform 66">
            <a:extLst>
              <a:ext uri="{FF2B5EF4-FFF2-40B4-BE49-F238E27FC236}">
                <a16:creationId xmlns:a16="http://schemas.microsoft.com/office/drawing/2014/main" id="{BB72BF63-899B-E56A-A50B-3E9F452AADAB}"/>
              </a:ext>
            </a:extLst>
          </p:cNvPr>
          <p:cNvSpPr/>
          <p:nvPr/>
        </p:nvSpPr>
        <p:spPr>
          <a:xfrm>
            <a:off x="4175865" y="243043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Freeform 66">
            <a:extLst>
              <a:ext uri="{FF2B5EF4-FFF2-40B4-BE49-F238E27FC236}">
                <a16:creationId xmlns:a16="http://schemas.microsoft.com/office/drawing/2014/main" id="{70A6AE58-8395-AE57-A508-1C8BBF15AE92}"/>
              </a:ext>
            </a:extLst>
          </p:cNvPr>
          <p:cNvSpPr/>
          <p:nvPr/>
        </p:nvSpPr>
        <p:spPr>
          <a:xfrm>
            <a:off x="4192250" y="45006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4" name="Freeform 66">
            <a:extLst>
              <a:ext uri="{FF2B5EF4-FFF2-40B4-BE49-F238E27FC236}">
                <a16:creationId xmlns:a16="http://schemas.microsoft.com/office/drawing/2014/main" id="{32CD10E5-0028-A846-015E-E99EE8F329E9}"/>
              </a:ext>
            </a:extLst>
          </p:cNvPr>
          <p:cNvSpPr/>
          <p:nvPr/>
        </p:nvSpPr>
        <p:spPr>
          <a:xfrm>
            <a:off x="4203665" y="602622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5" name="Freeform 66">
            <a:extLst>
              <a:ext uri="{FF2B5EF4-FFF2-40B4-BE49-F238E27FC236}">
                <a16:creationId xmlns:a16="http://schemas.microsoft.com/office/drawing/2014/main" id="{673248AB-0875-F591-7FE2-6C8B64F84E8D}"/>
              </a:ext>
            </a:extLst>
          </p:cNvPr>
          <p:cNvSpPr/>
          <p:nvPr/>
        </p:nvSpPr>
        <p:spPr>
          <a:xfrm>
            <a:off x="5638393" y="362148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14" name="Picture 13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D589E47B-2622-23EF-0A9C-869F020BB80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7" y="26957"/>
            <a:ext cx="1469598" cy="4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6F210-1A3E-647F-A5E4-D975BCCE9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82E8F0-0CED-3DC5-2096-CED925263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140752"/>
              </p:ext>
            </p:extLst>
          </p:nvPr>
        </p:nvGraphicFramePr>
        <p:xfrm>
          <a:off x="2758069" y="599133"/>
          <a:ext cx="7849296" cy="6881806"/>
        </p:xfrm>
        <a:graphic>
          <a:graphicData uri="http://schemas.openxmlformats.org/drawingml/2006/table">
            <a:tbl>
              <a:tblPr/>
              <a:tblGrid>
                <a:gridCol w="154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6938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7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8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9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10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11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6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Money Worries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Hubb Grub: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09:30am-11am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Neurodiverse job search 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09:30am – 11:00am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Communication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9.30-10.30am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893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      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Music Memories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      11am – 1pm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10.30am 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42118"/>
                  </a:ext>
                </a:extLst>
              </a:tr>
              <a:tr h="1310734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Puzzle solving /teamwork building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12pm-1pm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Drama session with TIPP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Teamwork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828056"/>
                  </a:ext>
                </a:extLst>
              </a:tr>
              <a:tr h="489590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835348">
                <a:tc rowSpan="2"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050" b="0" i="0" u="none" strike="noStrik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Club and Digital college sessions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18 – 29 years only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Work and Employment Support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 – 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    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Positive Pebble Art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Mindfulness model making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Halfway through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the year journalling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2pm 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112111"/>
                  </a:ext>
                </a:extLst>
              </a:tr>
              <a:tr h="627602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Access to services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</a:txBody>
                  <a:tcPr marL="140560" marR="140560" marT="140560" marB="14056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82283573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E869E924-D5F8-D293-6C5A-EA13FF00FA8E}"/>
              </a:ext>
            </a:extLst>
          </p:cNvPr>
          <p:cNvGrpSpPr/>
          <p:nvPr/>
        </p:nvGrpSpPr>
        <p:grpSpPr>
          <a:xfrm>
            <a:off x="226810" y="1333006"/>
            <a:ext cx="2399393" cy="5263195"/>
            <a:chOff x="0" y="-65058"/>
            <a:chExt cx="874050" cy="18112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CF56F0C-4A4D-32C6-FD37-F6110B54B0AA}"/>
                </a:ext>
              </a:extLst>
            </p:cNvPr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C6CE4D7-0FA5-A61E-D6F1-F7991E603255}"/>
                </a:ext>
              </a:extLst>
            </p:cNvPr>
            <p:cNvSpPr txBox="1"/>
            <p:nvPr/>
          </p:nvSpPr>
          <p:spPr>
            <a:xfrm>
              <a:off x="5275" y="-65058"/>
              <a:ext cx="868775" cy="181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‘Gratitude journaling’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GB" sz="11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Spend some time reflecting on the positive changes you have made to your life and what you are grateful for</a:t>
              </a:r>
              <a:endParaRPr lang="en-GB" sz="11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endParaRPr lang="en-GB" sz="11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100" dirty="0">
                  <a:solidFill>
                    <a:schemeClr val="bg1"/>
                  </a:solidFill>
                  <a:latin typeface="+mj-lt"/>
                </a:rPr>
                <a:t>’18-29 session’ – Catered to this age group, spend some time with your SW gaining an insight into how we can increase your employability skills.</a:t>
              </a:r>
            </a:p>
            <a:p>
              <a:pPr algn="ctr" rtl="0"/>
              <a:r>
                <a:rPr lang="en-GB" sz="1100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algn="ctr" rtl="0"/>
              <a:r>
                <a:rPr lang="en-GB" sz="1100" dirty="0">
                  <a:solidFill>
                    <a:schemeClr val="bg1"/>
                  </a:solidFill>
                  <a:latin typeface="+mj-lt"/>
                </a:rPr>
                <a:t>‘Money worries’- A session that will encourage you to think of different ways to budget, save, and sign post you to the different agencies that can help.</a:t>
              </a:r>
              <a:endParaRPr lang="en-US" sz="1400" b="1" dirty="0">
                <a:solidFill>
                  <a:srgbClr val="FFFFFF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EECC801B-1A48-4562-0B62-89DBF79A5D0C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F229629-1EBC-6DBA-9AD1-4E1E7303A04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EE44284D-C0CB-1536-0F27-E9CA276FBBE2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FBA49060-B309-CE0E-FFF6-83690BED66D9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41377522-F661-7A3C-7A97-90724B228A13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143C9BDC-B825-F87E-B4F8-AD62065CDC7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EC56DD56-A4FB-B30D-B620-67F55D13FC93}"/>
              </a:ext>
            </a:extLst>
          </p:cNvPr>
          <p:cNvSpPr txBox="1"/>
          <p:nvPr/>
        </p:nvSpPr>
        <p:spPr>
          <a:xfrm>
            <a:off x="2740975" y="-23974"/>
            <a:ext cx="564898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July – WEEK 2</a:t>
            </a:r>
            <a:endParaRPr lang="en-US" sz="3200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667DC3F5-7845-3CEC-64BF-E11F3D872ABB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807591A9-B732-455C-C215-208277BF491B}"/>
              </a:ext>
            </a:extLst>
          </p:cNvPr>
          <p:cNvSpPr txBox="1"/>
          <p:nvPr/>
        </p:nvSpPr>
        <p:spPr>
          <a:xfrm>
            <a:off x="689681" y="553502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B38B2559-7592-FA0C-B51A-E8627798BD38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11A87764-43B8-2975-C12C-F1542E7B4BB4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A257DC5A-F8D6-F0CA-C495-DE85859C67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03F57DEC-EB7F-972D-C023-FDC7D4D28BA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29" name="Freeform 66">
            <a:extLst>
              <a:ext uri="{FF2B5EF4-FFF2-40B4-BE49-F238E27FC236}">
                <a16:creationId xmlns:a16="http://schemas.microsoft.com/office/drawing/2014/main" id="{6F2C9773-CE45-248D-7A12-6EB22484C68E}"/>
              </a:ext>
            </a:extLst>
          </p:cNvPr>
          <p:cNvSpPr/>
          <p:nvPr/>
        </p:nvSpPr>
        <p:spPr>
          <a:xfrm>
            <a:off x="4302988" y="116901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3" name="TextBox 64">
            <a:extLst>
              <a:ext uri="{FF2B5EF4-FFF2-40B4-BE49-F238E27FC236}">
                <a16:creationId xmlns:a16="http://schemas.microsoft.com/office/drawing/2014/main" id="{A322DA96-E52D-7363-7B8F-6E3688E3AF7C}"/>
              </a:ext>
            </a:extLst>
          </p:cNvPr>
          <p:cNvSpPr txBox="1"/>
          <p:nvPr/>
        </p:nvSpPr>
        <p:spPr>
          <a:xfrm>
            <a:off x="2787828" y="3073253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grpSp>
        <p:nvGrpSpPr>
          <p:cNvPr id="54" name="Group 65">
            <a:extLst>
              <a:ext uri="{FF2B5EF4-FFF2-40B4-BE49-F238E27FC236}">
                <a16:creationId xmlns:a16="http://schemas.microsoft.com/office/drawing/2014/main" id="{87948C22-0508-E221-9362-852257DDC28D}"/>
              </a:ext>
            </a:extLst>
          </p:cNvPr>
          <p:cNvGrpSpPr/>
          <p:nvPr/>
        </p:nvGrpSpPr>
        <p:grpSpPr>
          <a:xfrm>
            <a:off x="4314635" y="3647362"/>
            <a:ext cx="220832" cy="274952"/>
            <a:chOff x="0" y="-351595"/>
            <a:chExt cx="812800" cy="1011995"/>
          </a:xfrm>
        </p:grpSpPr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450D1B59-45AD-DEFA-260D-337DC4D55B2C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Box 67">
              <a:extLst>
                <a:ext uri="{FF2B5EF4-FFF2-40B4-BE49-F238E27FC236}">
                  <a16:creationId xmlns:a16="http://schemas.microsoft.com/office/drawing/2014/main" id="{BD004713-DBDF-9033-D9D2-48C48DBFFEE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3" name="Picture 12" descr="A calculator and coins on a table&#10;&#10;Description automatically generated">
            <a:extLst>
              <a:ext uri="{FF2B5EF4-FFF2-40B4-BE49-F238E27FC236}">
                <a16:creationId xmlns:a16="http://schemas.microsoft.com/office/drawing/2014/main" id="{446BEB51-5B5C-E4ED-E8D7-C4DAD0428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97626" y="1830546"/>
            <a:ext cx="660526" cy="495394"/>
          </a:xfrm>
          <a:prstGeom prst="rect">
            <a:avLst/>
          </a:prstGeom>
        </p:spPr>
      </p:pic>
      <p:grpSp>
        <p:nvGrpSpPr>
          <p:cNvPr id="101" name="Group 49">
            <a:extLst>
              <a:ext uri="{FF2B5EF4-FFF2-40B4-BE49-F238E27FC236}">
                <a16:creationId xmlns:a16="http://schemas.microsoft.com/office/drawing/2014/main" id="{7D460FC7-4A2F-07FE-728E-1C71AC012834}"/>
              </a:ext>
            </a:extLst>
          </p:cNvPr>
          <p:cNvGrpSpPr/>
          <p:nvPr/>
        </p:nvGrpSpPr>
        <p:grpSpPr>
          <a:xfrm>
            <a:off x="344097" y="6500857"/>
            <a:ext cx="2066012" cy="637214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6E58C093-04C7-90DC-D880-654D0D3FF9B3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4CF23189-A3CC-BE84-A736-6382DB90938E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20" name="Group 65">
            <a:extLst>
              <a:ext uri="{FF2B5EF4-FFF2-40B4-BE49-F238E27FC236}">
                <a16:creationId xmlns:a16="http://schemas.microsoft.com/office/drawing/2014/main" id="{DFAF500B-702E-6C48-CF6F-2215FD733319}"/>
              </a:ext>
            </a:extLst>
          </p:cNvPr>
          <p:cNvGrpSpPr/>
          <p:nvPr/>
        </p:nvGrpSpPr>
        <p:grpSpPr>
          <a:xfrm>
            <a:off x="4293577" y="2424309"/>
            <a:ext cx="220832" cy="274952"/>
            <a:chOff x="0" y="-351595"/>
            <a:chExt cx="812800" cy="1011995"/>
          </a:xfrm>
        </p:grpSpPr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4D9FEBC9-F6B8-00F6-AC1F-703F5CAD5FF7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10A871BC-3193-7DB1-9CEB-62E702E860D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C5B456D-6F7C-9E83-B171-645530AB6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63" y="169178"/>
            <a:ext cx="1148311" cy="365119"/>
          </a:xfrm>
          <a:prstGeom prst="rect">
            <a:avLst/>
          </a:prstGeom>
        </p:spPr>
      </p:pic>
      <p:pic>
        <p:nvPicPr>
          <p:cNvPr id="7" name="Picture 2" descr="GC_Landscape_RGB">
            <a:extLst>
              <a:ext uri="{FF2B5EF4-FFF2-40B4-BE49-F238E27FC236}">
                <a16:creationId xmlns:a16="http://schemas.microsoft.com/office/drawing/2014/main" id="{8A262CA3-01FD-95DF-3637-1BF857DA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65" y="14397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hairs in a cinema">
            <a:extLst>
              <a:ext uri="{FF2B5EF4-FFF2-40B4-BE49-F238E27FC236}">
                <a16:creationId xmlns:a16="http://schemas.microsoft.com/office/drawing/2014/main" id="{87DC2589-C688-C629-460C-CDECBAC9F4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66" y="4404060"/>
            <a:ext cx="612359" cy="381632"/>
          </a:xfrm>
          <a:prstGeom prst="rect">
            <a:avLst/>
          </a:prstGeom>
        </p:spPr>
      </p:pic>
      <p:pic>
        <p:nvPicPr>
          <p:cNvPr id="19" name="Picture 18" descr="Five square speech bubbles in color">
            <a:extLst>
              <a:ext uri="{FF2B5EF4-FFF2-40B4-BE49-F238E27FC236}">
                <a16:creationId xmlns:a16="http://schemas.microsoft.com/office/drawing/2014/main" id="{65610F82-AA04-4C2B-3843-86304F50BA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17" y="1831525"/>
            <a:ext cx="723971" cy="506750"/>
          </a:xfrm>
          <a:prstGeom prst="rect">
            <a:avLst/>
          </a:prstGeom>
        </p:spPr>
      </p:pic>
      <p:pic>
        <p:nvPicPr>
          <p:cNvPr id="8" name="Picture 7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7AA563C6-F03B-EC6A-C76F-2855EF436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34768" y="4342373"/>
            <a:ext cx="660593" cy="463793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0B979A2B-3347-8611-B823-883073B85D1E}"/>
              </a:ext>
            </a:extLst>
          </p:cNvPr>
          <p:cNvGrpSpPr/>
          <p:nvPr/>
        </p:nvGrpSpPr>
        <p:grpSpPr>
          <a:xfrm>
            <a:off x="9046595" y="3646237"/>
            <a:ext cx="242972" cy="301138"/>
            <a:chOff x="-37206" y="-270780"/>
            <a:chExt cx="812801" cy="1007380"/>
          </a:xfrm>
        </p:grpSpPr>
        <p:sp>
          <p:nvSpPr>
            <p:cNvPr id="11" name="Freeform 63">
              <a:extLst>
                <a:ext uri="{FF2B5EF4-FFF2-40B4-BE49-F238E27FC236}">
                  <a16:creationId xmlns:a16="http://schemas.microsoft.com/office/drawing/2014/main" id="{04AE4970-D31E-0A9C-EDD4-930767048FAC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64">
              <a:extLst>
                <a:ext uri="{FF2B5EF4-FFF2-40B4-BE49-F238E27FC236}">
                  <a16:creationId xmlns:a16="http://schemas.microsoft.com/office/drawing/2014/main" id="{C8A8999E-7FAC-F70C-AA06-60F6AB1D4A8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23" name="Freeform 66">
            <a:extLst>
              <a:ext uri="{FF2B5EF4-FFF2-40B4-BE49-F238E27FC236}">
                <a16:creationId xmlns:a16="http://schemas.microsoft.com/office/drawing/2014/main" id="{18560EC0-0261-1313-B246-DADE9C45A2AB}"/>
              </a:ext>
            </a:extLst>
          </p:cNvPr>
          <p:cNvSpPr/>
          <p:nvPr/>
        </p:nvSpPr>
        <p:spPr>
          <a:xfrm>
            <a:off x="4314635" y="548219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5" name="Group 65">
            <a:extLst>
              <a:ext uri="{FF2B5EF4-FFF2-40B4-BE49-F238E27FC236}">
                <a16:creationId xmlns:a16="http://schemas.microsoft.com/office/drawing/2014/main" id="{B49C558B-CEDE-6F56-77EB-43F7EC84E0BD}"/>
              </a:ext>
            </a:extLst>
          </p:cNvPr>
          <p:cNvGrpSpPr/>
          <p:nvPr/>
        </p:nvGrpSpPr>
        <p:grpSpPr>
          <a:xfrm>
            <a:off x="5892682" y="1176606"/>
            <a:ext cx="220832" cy="274952"/>
            <a:chOff x="0" y="-351595"/>
            <a:chExt cx="812800" cy="1011995"/>
          </a:xfrm>
        </p:grpSpPr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B90219C8-61EF-0182-D861-6485B5362F22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67">
              <a:extLst>
                <a:ext uri="{FF2B5EF4-FFF2-40B4-BE49-F238E27FC236}">
                  <a16:creationId xmlns:a16="http://schemas.microsoft.com/office/drawing/2014/main" id="{09F4F526-4AC3-8EB5-09EE-4686CCFA5B9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38" name="Group 65">
            <a:extLst>
              <a:ext uri="{FF2B5EF4-FFF2-40B4-BE49-F238E27FC236}">
                <a16:creationId xmlns:a16="http://schemas.microsoft.com/office/drawing/2014/main" id="{FE9CFE82-17E7-F9BE-715D-2432B9A61E8D}"/>
              </a:ext>
            </a:extLst>
          </p:cNvPr>
          <p:cNvGrpSpPr/>
          <p:nvPr/>
        </p:nvGrpSpPr>
        <p:grpSpPr>
          <a:xfrm>
            <a:off x="7455176" y="1162284"/>
            <a:ext cx="220832" cy="274952"/>
            <a:chOff x="0" y="-351595"/>
            <a:chExt cx="812800" cy="1011995"/>
          </a:xfrm>
        </p:grpSpPr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48FB366E-6BE9-EA74-BB09-C153CD8B92CC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7">
              <a:extLst>
                <a:ext uri="{FF2B5EF4-FFF2-40B4-BE49-F238E27FC236}">
                  <a16:creationId xmlns:a16="http://schemas.microsoft.com/office/drawing/2014/main" id="{717BC75C-12CE-46CC-25EF-0080D3A9B2E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5" name="Group 65">
            <a:extLst>
              <a:ext uri="{FF2B5EF4-FFF2-40B4-BE49-F238E27FC236}">
                <a16:creationId xmlns:a16="http://schemas.microsoft.com/office/drawing/2014/main" id="{EF6E0A4B-7AA2-F8C0-32D8-620ECF7A4A91}"/>
              </a:ext>
            </a:extLst>
          </p:cNvPr>
          <p:cNvGrpSpPr/>
          <p:nvPr/>
        </p:nvGrpSpPr>
        <p:grpSpPr>
          <a:xfrm>
            <a:off x="9039127" y="1170565"/>
            <a:ext cx="220832" cy="274952"/>
            <a:chOff x="0" y="-351595"/>
            <a:chExt cx="812800" cy="1011995"/>
          </a:xfrm>
        </p:grpSpPr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5C7D1B55-1607-E873-5B41-CEA1A91C676E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E022DE92-4BC0-D57C-31C6-15724A129E9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1" name="Group 65">
            <a:extLst>
              <a:ext uri="{FF2B5EF4-FFF2-40B4-BE49-F238E27FC236}">
                <a16:creationId xmlns:a16="http://schemas.microsoft.com/office/drawing/2014/main" id="{19DDA156-18C9-0679-C19E-B6AFDF9A1456}"/>
              </a:ext>
            </a:extLst>
          </p:cNvPr>
          <p:cNvGrpSpPr/>
          <p:nvPr/>
        </p:nvGrpSpPr>
        <p:grpSpPr>
          <a:xfrm>
            <a:off x="9061366" y="2437534"/>
            <a:ext cx="220832" cy="274952"/>
            <a:chOff x="0" y="-351595"/>
            <a:chExt cx="812800" cy="1011995"/>
          </a:xfrm>
        </p:grpSpPr>
        <p:sp>
          <p:nvSpPr>
            <p:cNvPr id="52" name="Freeform 66">
              <a:extLst>
                <a:ext uri="{FF2B5EF4-FFF2-40B4-BE49-F238E27FC236}">
                  <a16:creationId xmlns:a16="http://schemas.microsoft.com/office/drawing/2014/main" id="{71E1E3B2-425A-0F20-B455-93A216C78241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4941B16C-EA6A-93D2-730D-9B98144A6E0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8" name="Group 65">
            <a:extLst>
              <a:ext uri="{FF2B5EF4-FFF2-40B4-BE49-F238E27FC236}">
                <a16:creationId xmlns:a16="http://schemas.microsoft.com/office/drawing/2014/main" id="{EB8A4909-E8E1-941C-07AA-770ECE8E3B80}"/>
              </a:ext>
            </a:extLst>
          </p:cNvPr>
          <p:cNvGrpSpPr/>
          <p:nvPr/>
        </p:nvGrpSpPr>
        <p:grpSpPr>
          <a:xfrm>
            <a:off x="7458348" y="2448504"/>
            <a:ext cx="220832" cy="274952"/>
            <a:chOff x="0" y="-351595"/>
            <a:chExt cx="812800" cy="1011995"/>
          </a:xfrm>
        </p:grpSpPr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35679B08-B4D8-8DE6-A70F-6C2352B0257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TextBox 67">
              <a:extLst>
                <a:ext uri="{FF2B5EF4-FFF2-40B4-BE49-F238E27FC236}">
                  <a16:creationId xmlns:a16="http://schemas.microsoft.com/office/drawing/2014/main" id="{CBA8AC03-91BF-D19A-5126-D6EEF44608B3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3" name="Group 65">
            <a:extLst>
              <a:ext uri="{FF2B5EF4-FFF2-40B4-BE49-F238E27FC236}">
                <a16:creationId xmlns:a16="http://schemas.microsoft.com/office/drawing/2014/main" id="{5DF62ADC-5FCA-CC42-EB62-19D6564D8822}"/>
              </a:ext>
            </a:extLst>
          </p:cNvPr>
          <p:cNvGrpSpPr/>
          <p:nvPr/>
        </p:nvGrpSpPr>
        <p:grpSpPr>
          <a:xfrm>
            <a:off x="5947412" y="2441323"/>
            <a:ext cx="220832" cy="274952"/>
            <a:chOff x="0" y="-351595"/>
            <a:chExt cx="812800" cy="1011995"/>
          </a:xfrm>
        </p:grpSpPr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00685D2F-0046-D69C-FDE3-D5606A632B55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827A1B1-53D3-AD59-6B06-95539F94834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79" name="Group 65">
            <a:extLst>
              <a:ext uri="{FF2B5EF4-FFF2-40B4-BE49-F238E27FC236}">
                <a16:creationId xmlns:a16="http://schemas.microsoft.com/office/drawing/2014/main" id="{365BC327-984D-F626-0088-B4A7CE5092FC}"/>
              </a:ext>
            </a:extLst>
          </p:cNvPr>
          <p:cNvGrpSpPr/>
          <p:nvPr/>
        </p:nvGrpSpPr>
        <p:grpSpPr>
          <a:xfrm>
            <a:off x="7458348" y="3672266"/>
            <a:ext cx="220832" cy="274952"/>
            <a:chOff x="0" y="-351595"/>
            <a:chExt cx="812800" cy="1011995"/>
          </a:xfrm>
        </p:grpSpPr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1E69AA38-A780-30EE-2959-2A767C6C56A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F8E1B28-19EF-D832-43EA-D6484210F72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82" name="Freeform 66">
            <a:extLst>
              <a:ext uri="{FF2B5EF4-FFF2-40B4-BE49-F238E27FC236}">
                <a16:creationId xmlns:a16="http://schemas.microsoft.com/office/drawing/2014/main" id="{21976C14-0232-7191-0DAF-B5DD25E72216}"/>
              </a:ext>
            </a:extLst>
          </p:cNvPr>
          <p:cNvSpPr/>
          <p:nvPr/>
        </p:nvSpPr>
        <p:spPr>
          <a:xfrm>
            <a:off x="7449404" y="549541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3" name="Freeform 66">
            <a:extLst>
              <a:ext uri="{FF2B5EF4-FFF2-40B4-BE49-F238E27FC236}">
                <a16:creationId xmlns:a16="http://schemas.microsoft.com/office/drawing/2014/main" id="{D472D7E6-B037-9619-9141-FA2D9EE61C4D}"/>
              </a:ext>
            </a:extLst>
          </p:cNvPr>
          <p:cNvSpPr/>
          <p:nvPr/>
        </p:nvSpPr>
        <p:spPr>
          <a:xfrm>
            <a:off x="9002986" y="54516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60" name="Picture 59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1FCA168E-2A13-4F0B-BE65-FF7C1896D9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670327" y="4378633"/>
            <a:ext cx="746514" cy="489046"/>
          </a:xfrm>
          <a:prstGeom prst="rect">
            <a:avLst/>
          </a:prstGeom>
        </p:spPr>
      </p:pic>
      <p:sp>
        <p:nvSpPr>
          <p:cNvPr id="31" name="Freeform 66">
            <a:extLst>
              <a:ext uri="{FF2B5EF4-FFF2-40B4-BE49-F238E27FC236}">
                <a16:creationId xmlns:a16="http://schemas.microsoft.com/office/drawing/2014/main" id="{CD95BDAD-D5A7-125E-58F1-BB392ED27CB7}"/>
              </a:ext>
            </a:extLst>
          </p:cNvPr>
          <p:cNvSpPr/>
          <p:nvPr/>
        </p:nvSpPr>
        <p:spPr>
          <a:xfrm>
            <a:off x="7449404" y="665717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88" name="Picture 87" descr="Hand holding piece of white puzzle on blue background">
            <a:extLst>
              <a:ext uri="{FF2B5EF4-FFF2-40B4-BE49-F238E27FC236}">
                <a16:creationId xmlns:a16="http://schemas.microsoft.com/office/drawing/2014/main" id="{DCAB665C-33AE-1AF3-C7EB-2CE964A38D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46" y="3103433"/>
            <a:ext cx="610890" cy="407296"/>
          </a:xfrm>
          <a:prstGeom prst="rect">
            <a:avLst/>
          </a:prstGeom>
        </p:spPr>
      </p:pic>
      <p:sp>
        <p:nvSpPr>
          <p:cNvPr id="93" name="Freeform 66">
            <a:extLst>
              <a:ext uri="{FF2B5EF4-FFF2-40B4-BE49-F238E27FC236}">
                <a16:creationId xmlns:a16="http://schemas.microsoft.com/office/drawing/2014/main" id="{815758E6-0A46-FF59-E3F8-2B15EBB0459B}"/>
              </a:ext>
            </a:extLst>
          </p:cNvPr>
          <p:cNvSpPr/>
          <p:nvPr/>
        </p:nvSpPr>
        <p:spPr>
          <a:xfrm>
            <a:off x="5862447" y="646394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95" name="Group 62">
            <a:extLst>
              <a:ext uri="{FF2B5EF4-FFF2-40B4-BE49-F238E27FC236}">
                <a16:creationId xmlns:a16="http://schemas.microsoft.com/office/drawing/2014/main" id="{8D7FAB63-857C-1D8C-F1E6-B8B8113BB64C}"/>
              </a:ext>
            </a:extLst>
          </p:cNvPr>
          <p:cNvGrpSpPr/>
          <p:nvPr/>
        </p:nvGrpSpPr>
        <p:grpSpPr>
          <a:xfrm>
            <a:off x="5885922" y="3674268"/>
            <a:ext cx="242972" cy="301138"/>
            <a:chOff x="-37206" y="-270780"/>
            <a:chExt cx="812801" cy="1007380"/>
          </a:xfrm>
        </p:grpSpPr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59A1A69A-B255-76A0-3718-BBC0E39CF41E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TextBox 64">
              <a:extLst>
                <a:ext uri="{FF2B5EF4-FFF2-40B4-BE49-F238E27FC236}">
                  <a16:creationId xmlns:a16="http://schemas.microsoft.com/office/drawing/2014/main" id="{78D74015-138F-FEC8-3914-CEF67B407DC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Illustration of person writing">
            <a:extLst>
              <a:ext uri="{FF2B5EF4-FFF2-40B4-BE49-F238E27FC236}">
                <a16:creationId xmlns:a16="http://schemas.microsoft.com/office/drawing/2014/main" id="{FE191EB0-C523-7FBB-E8BC-1724207830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81" y="3098928"/>
            <a:ext cx="659892" cy="416936"/>
          </a:xfrm>
          <a:prstGeom prst="rect">
            <a:avLst/>
          </a:prstGeom>
        </p:spPr>
      </p:pic>
      <p:pic>
        <p:nvPicPr>
          <p:cNvPr id="22" name="Picture 21" descr="Notebooks and office supplies">
            <a:extLst>
              <a:ext uri="{FF2B5EF4-FFF2-40B4-BE49-F238E27FC236}">
                <a16:creationId xmlns:a16="http://schemas.microsoft.com/office/drawing/2014/main" id="{8B4AF2D2-85F4-93D7-4D8A-A016D1E3CF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2" y="6423991"/>
            <a:ext cx="841680" cy="571761"/>
          </a:xfrm>
          <a:prstGeom prst="rect">
            <a:avLst/>
          </a:prstGeom>
        </p:spPr>
      </p:pic>
      <p:pic>
        <p:nvPicPr>
          <p:cNvPr id="12" name="Picture 11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2837B6C2-396A-DCE8-2219-CAA44670BB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119064" y="1799670"/>
            <a:ext cx="633759" cy="570459"/>
          </a:xfrm>
          <a:prstGeom prst="rect">
            <a:avLst/>
          </a:prstGeom>
        </p:spPr>
      </p:pic>
      <p:pic>
        <p:nvPicPr>
          <p:cNvPr id="16" name="Picture 15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68A2FE61-7D85-6026-8839-1E8F2C69FE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277413" y="4385896"/>
            <a:ext cx="423136" cy="42313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19E7456-5603-0E2B-F3CD-45CA566963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286139" y="3181703"/>
            <a:ext cx="433597" cy="412514"/>
          </a:xfrm>
          <a:prstGeom prst="rect">
            <a:avLst/>
          </a:prstGeom>
        </p:spPr>
      </p:pic>
      <p:grpSp>
        <p:nvGrpSpPr>
          <p:cNvPr id="28" name="Group 65">
            <a:extLst>
              <a:ext uri="{FF2B5EF4-FFF2-40B4-BE49-F238E27FC236}">
                <a16:creationId xmlns:a16="http://schemas.microsoft.com/office/drawing/2014/main" id="{6ED2D760-C30E-8316-8D8F-76222B0A5685}"/>
              </a:ext>
            </a:extLst>
          </p:cNvPr>
          <p:cNvGrpSpPr/>
          <p:nvPr/>
        </p:nvGrpSpPr>
        <p:grpSpPr>
          <a:xfrm>
            <a:off x="2788393" y="1138089"/>
            <a:ext cx="220832" cy="274952"/>
            <a:chOff x="0" y="-351595"/>
            <a:chExt cx="812800" cy="1011995"/>
          </a:xfrm>
        </p:grpSpPr>
        <p:sp>
          <p:nvSpPr>
            <p:cNvPr id="33" name="Freeform 66">
              <a:extLst>
                <a:ext uri="{FF2B5EF4-FFF2-40B4-BE49-F238E27FC236}">
                  <a16:creationId xmlns:a16="http://schemas.microsoft.com/office/drawing/2014/main" id="{8E946EA7-6BFD-B0AF-987E-98CEDDC4AAA8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67">
              <a:extLst>
                <a:ext uri="{FF2B5EF4-FFF2-40B4-BE49-F238E27FC236}">
                  <a16:creationId xmlns:a16="http://schemas.microsoft.com/office/drawing/2014/main" id="{F870A7C8-5520-0D74-0036-B43B0942AD8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2" name="Group 65">
            <a:extLst>
              <a:ext uri="{FF2B5EF4-FFF2-40B4-BE49-F238E27FC236}">
                <a16:creationId xmlns:a16="http://schemas.microsoft.com/office/drawing/2014/main" id="{84FE13B0-C615-2699-EF5B-250ED7EB1B6E}"/>
              </a:ext>
            </a:extLst>
          </p:cNvPr>
          <p:cNvGrpSpPr/>
          <p:nvPr/>
        </p:nvGrpSpPr>
        <p:grpSpPr>
          <a:xfrm>
            <a:off x="2791565" y="2424309"/>
            <a:ext cx="220832" cy="274952"/>
            <a:chOff x="0" y="-351595"/>
            <a:chExt cx="812800" cy="1011995"/>
          </a:xfrm>
        </p:grpSpPr>
        <p:sp>
          <p:nvSpPr>
            <p:cNvPr id="43" name="Freeform 66">
              <a:extLst>
                <a:ext uri="{FF2B5EF4-FFF2-40B4-BE49-F238E27FC236}">
                  <a16:creationId xmlns:a16="http://schemas.microsoft.com/office/drawing/2014/main" id="{E1A03260-E457-73CB-1CAB-B4331ABE4DB6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67">
              <a:extLst>
                <a:ext uri="{FF2B5EF4-FFF2-40B4-BE49-F238E27FC236}">
                  <a16:creationId xmlns:a16="http://schemas.microsoft.com/office/drawing/2014/main" id="{95FA4E9B-B31F-3453-9B73-78F46F1EFEB7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73" name="Group 65">
            <a:extLst>
              <a:ext uri="{FF2B5EF4-FFF2-40B4-BE49-F238E27FC236}">
                <a16:creationId xmlns:a16="http://schemas.microsoft.com/office/drawing/2014/main" id="{8C94BC03-4681-4623-3A30-29E014B1694A}"/>
              </a:ext>
            </a:extLst>
          </p:cNvPr>
          <p:cNvGrpSpPr/>
          <p:nvPr/>
        </p:nvGrpSpPr>
        <p:grpSpPr>
          <a:xfrm>
            <a:off x="2803971" y="3694495"/>
            <a:ext cx="220832" cy="274952"/>
            <a:chOff x="0" y="-351595"/>
            <a:chExt cx="812800" cy="1011995"/>
          </a:xfrm>
        </p:grpSpPr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CD4E15BE-46A0-7015-FF79-55F15B2E24F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BD41569-1E4D-AFE0-643C-302D2AC50CC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76" name="Freeform 66">
            <a:extLst>
              <a:ext uri="{FF2B5EF4-FFF2-40B4-BE49-F238E27FC236}">
                <a16:creationId xmlns:a16="http://schemas.microsoft.com/office/drawing/2014/main" id="{8F887591-2A18-4E26-ACFC-21548174634B}"/>
              </a:ext>
            </a:extLst>
          </p:cNvPr>
          <p:cNvSpPr/>
          <p:nvPr/>
        </p:nvSpPr>
        <p:spPr>
          <a:xfrm>
            <a:off x="2783448" y="5449160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77" name="Freeform 66">
            <a:extLst>
              <a:ext uri="{FF2B5EF4-FFF2-40B4-BE49-F238E27FC236}">
                <a16:creationId xmlns:a16="http://schemas.microsoft.com/office/drawing/2014/main" id="{8172BD07-FFDB-66A5-2E6C-77C9307863A7}"/>
              </a:ext>
            </a:extLst>
          </p:cNvPr>
          <p:cNvSpPr/>
          <p:nvPr/>
        </p:nvSpPr>
        <p:spPr>
          <a:xfrm>
            <a:off x="2802340" y="668488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Friends laughing">
            <a:extLst>
              <a:ext uri="{FF2B5EF4-FFF2-40B4-BE49-F238E27FC236}">
                <a16:creationId xmlns:a16="http://schemas.microsoft.com/office/drawing/2014/main" id="{998C181D-7319-AA5D-533A-97B24358120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77801" y="1889505"/>
            <a:ext cx="659892" cy="446419"/>
          </a:xfrm>
          <a:prstGeom prst="rect">
            <a:avLst/>
          </a:prstGeom>
        </p:spPr>
      </p:pic>
      <p:pic>
        <p:nvPicPr>
          <p:cNvPr id="84" name="Picture 83" descr="Closeup of hand pointing to line in book">
            <a:extLst>
              <a:ext uri="{FF2B5EF4-FFF2-40B4-BE49-F238E27FC236}">
                <a16:creationId xmlns:a16="http://schemas.microsoft.com/office/drawing/2014/main" id="{C0D5C3B1-81C2-13CD-62EA-68DF67EB5C2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68" y="3123980"/>
            <a:ext cx="723971" cy="482648"/>
          </a:xfrm>
          <a:prstGeom prst="rect">
            <a:avLst/>
          </a:prstGeom>
        </p:spPr>
      </p:pic>
      <p:pic>
        <p:nvPicPr>
          <p:cNvPr id="85" name="Picture 84" descr="Hand squeezing lime on tacos">
            <a:extLst>
              <a:ext uri="{FF2B5EF4-FFF2-40B4-BE49-F238E27FC236}">
                <a16:creationId xmlns:a16="http://schemas.microsoft.com/office/drawing/2014/main" id="{47340E94-D0EC-B819-8454-B34DC6F6F1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6240626" y="1859660"/>
            <a:ext cx="659891" cy="492338"/>
          </a:xfrm>
          <a:prstGeom prst="rect">
            <a:avLst/>
          </a:prstGeom>
        </p:spPr>
      </p:pic>
      <p:pic>
        <p:nvPicPr>
          <p:cNvPr id="87" name="Picture 86" descr="Old piano">
            <a:extLst>
              <a:ext uri="{FF2B5EF4-FFF2-40B4-BE49-F238E27FC236}">
                <a16:creationId xmlns:a16="http://schemas.microsoft.com/office/drawing/2014/main" id="{18C8B5A5-3EA0-5F00-86CF-4570A2DB0D3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29" y="3001373"/>
            <a:ext cx="763286" cy="507844"/>
          </a:xfrm>
          <a:prstGeom prst="rect">
            <a:avLst/>
          </a:prstGeom>
        </p:spPr>
      </p:pic>
      <p:pic>
        <p:nvPicPr>
          <p:cNvPr id="17" name="Picture 16" descr="Person wearing striped shirt with rolled up sleeves and apron, holding clay dough over surface with molded clay shapes">
            <a:extLst>
              <a:ext uri="{FF2B5EF4-FFF2-40B4-BE49-F238E27FC236}">
                <a16:creationId xmlns:a16="http://schemas.microsoft.com/office/drawing/2014/main" id="{39102EA1-A44E-1188-BCC7-375AFD35180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397" y="6332899"/>
            <a:ext cx="936702" cy="624468"/>
          </a:xfrm>
          <a:prstGeom prst="rect">
            <a:avLst/>
          </a:prstGeom>
        </p:spPr>
      </p:pic>
      <p:sp>
        <p:nvSpPr>
          <p:cNvPr id="61" name="Freeform 66">
            <a:extLst>
              <a:ext uri="{FF2B5EF4-FFF2-40B4-BE49-F238E27FC236}">
                <a16:creationId xmlns:a16="http://schemas.microsoft.com/office/drawing/2014/main" id="{6C6BFB9B-D429-85E2-07B5-32986F8B4467}"/>
              </a:ext>
            </a:extLst>
          </p:cNvPr>
          <p:cNvSpPr/>
          <p:nvPr/>
        </p:nvSpPr>
        <p:spPr>
          <a:xfrm>
            <a:off x="5858177" y="547141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86" name="Picture 85" descr="Office supplies arranged in grid">
            <a:extLst>
              <a:ext uri="{FF2B5EF4-FFF2-40B4-BE49-F238E27FC236}">
                <a16:creationId xmlns:a16="http://schemas.microsoft.com/office/drawing/2014/main" id="{6C041EAC-0445-349F-8C3C-CC2DD165D48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16127" r="16028" b="10744"/>
          <a:stretch>
            <a:fillRect/>
          </a:stretch>
        </p:blipFill>
        <p:spPr>
          <a:xfrm>
            <a:off x="5846272" y="7001748"/>
            <a:ext cx="599133" cy="421507"/>
          </a:xfrm>
          <a:prstGeom prst="rect">
            <a:avLst/>
          </a:prstGeom>
        </p:spPr>
      </p:pic>
      <p:pic>
        <p:nvPicPr>
          <p:cNvPr id="90" name="Picture 89" descr="3D puzzle pieces">
            <a:extLst>
              <a:ext uri="{FF2B5EF4-FFF2-40B4-BE49-F238E27FC236}">
                <a16:creationId xmlns:a16="http://schemas.microsoft.com/office/drawing/2014/main" id="{7A251D30-E7FE-FEB0-F6CC-810DE339B3C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34587" r="18857" b="19784"/>
          <a:stretch>
            <a:fillRect/>
          </a:stretch>
        </p:blipFill>
        <p:spPr>
          <a:xfrm>
            <a:off x="6267760" y="4424178"/>
            <a:ext cx="763286" cy="3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326357"/>
              </p:ext>
            </p:extLst>
          </p:nvPr>
        </p:nvGraphicFramePr>
        <p:xfrm>
          <a:off x="2722600" y="599134"/>
          <a:ext cx="7861375" cy="6836621"/>
        </p:xfrm>
        <a:graphic>
          <a:graphicData uri="http://schemas.openxmlformats.org/drawingml/2006/table">
            <a:tbl>
              <a:tblPr/>
              <a:tblGrid>
                <a:gridCol w="1532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2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082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/>
                        <a:t>Mon 14</a:t>
                      </a:r>
                      <a:r>
                        <a:rPr lang="en-US" sz="1350" baseline="30000" dirty="0"/>
                        <a:t>th</a:t>
                      </a:r>
                      <a:r>
                        <a:rPr lang="en-US" sz="1350" dirty="0"/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/>
                        <a:t>Tues 15</a:t>
                      </a:r>
                      <a:r>
                        <a:rPr lang="en-US" sz="1350" baseline="30000" dirty="0"/>
                        <a:t>th</a:t>
                      </a:r>
                      <a:r>
                        <a:rPr lang="en-US" sz="1350" dirty="0"/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/>
                        <a:t>Wed 16</a:t>
                      </a:r>
                      <a:r>
                        <a:rPr lang="en-US" sz="1350" baseline="30000" dirty="0"/>
                        <a:t>th</a:t>
                      </a:r>
                      <a:r>
                        <a:rPr lang="en-US" sz="1350" dirty="0"/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/>
                        <a:t>Thurs 17</a:t>
                      </a:r>
                      <a:r>
                        <a:rPr lang="en-US" sz="1350" baseline="30000" dirty="0"/>
                        <a:t>th</a:t>
                      </a:r>
                      <a:r>
                        <a:rPr lang="en-US" sz="1350" dirty="0"/>
                        <a:t> </a:t>
                      </a:r>
                      <a:endParaRPr lang="en-US" sz="1350" dirty="0">
                        <a:solidFill>
                          <a:srgbClr val="000000"/>
                        </a:solidFill>
                        <a:latin typeface="DM Sans Bold"/>
                      </a:endParaRP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</a:pPr>
                      <a:r>
                        <a:rPr lang="en-US" sz="1350" dirty="0"/>
                        <a:t>Fri 18</a:t>
                      </a:r>
                      <a:r>
                        <a:rPr lang="en-US" sz="1350" baseline="30000" dirty="0"/>
                        <a:t>th</a:t>
                      </a:r>
                      <a:r>
                        <a:rPr lang="en-US" sz="1350" dirty="0"/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6578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/>
                        <a:t>Breakfast -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/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  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Independent living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09.30am-11am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Closed Due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to Staff Training 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 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Independent living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/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/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189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/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/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  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            10am-4pm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/>
                        <a:t>  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 anchor="b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/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/>
                        <a:t>Creative session with TIPP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/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/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/>
                        <a:t> 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    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10.30am -12pm</a:t>
                      </a: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5023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/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/>
                        <a:t>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12-1pm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 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 Emotional resilience 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93587"/>
                  </a:ext>
                </a:extLst>
              </a:tr>
              <a:tr h="488802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dirty="0"/>
                        <a:t>Chill &amp; Chat 1-2pm </a:t>
                      </a: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dirty="0"/>
                        <a:t>Chill &amp; Chat 1-2pm </a:t>
                      </a: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dirty="0"/>
                        <a:t>Chill &amp; Chat 1-2pm </a:t>
                      </a: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dirty="0"/>
                        <a:t>Chill &amp; Chat 1-2pm </a:t>
                      </a: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1031611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/>
                        <a:t> C.V. Support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/>
                        <a:t>2pm-3pm</a:t>
                      </a: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Problem Solving Boardgames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2pm-4pm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WOMENS ONLY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Creative arts 2-3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Employment Support 3-4pm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Enrolment Clinic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2-4pm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544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1-2-1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3pm-4pm</a:t>
                      </a:r>
                      <a:endParaRPr lang="en-GB" dirty="0"/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/>
                        <a:t>Disclosure Support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/>
                        <a:t>2pm-4pm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/>
                        <a:t>2pm-4pm</a:t>
                      </a:r>
                      <a:endParaRPr lang="en-GB" dirty="0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89608799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26810" y="1522051"/>
            <a:ext cx="2428722" cy="4850649"/>
            <a:chOff x="0" y="0"/>
            <a:chExt cx="884734" cy="16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959" y="200726"/>
              <a:ext cx="868775" cy="1468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‘Hub Newsletter’- Attend a session that can have say in the hub and provide information for everyone who attends.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‘Teamwork hub Quiz’ – Come and have fun on a Friday at our hub quiz catered for all abilities</a:t>
              </a: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US" sz="1699" dirty="0">
                <a:solidFill>
                  <a:srgbClr val="FFFFFF"/>
                </a:solidFill>
                <a:latin typeface="+mj-lt"/>
                <a:ea typeface="Calibri"/>
                <a:cs typeface="Calibri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44097" y="6391036"/>
            <a:ext cx="2066012" cy="747035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7" y="89855"/>
            <a:ext cx="5549750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3499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July - WEEK 3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35" name="Picture 134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D4FCBDD-4AAC-3AB5-3FC9-6838B0762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26666" y="4369788"/>
            <a:ext cx="706464" cy="524038"/>
          </a:xfrm>
          <a:prstGeom prst="rect">
            <a:avLst/>
          </a:prstGeom>
        </p:spPr>
      </p:pic>
      <p:pic>
        <p:nvPicPr>
          <p:cNvPr id="151" name="Picture 150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6A7989F7-4824-B6C0-0704-00FD1C517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18595" y="6336345"/>
            <a:ext cx="706465" cy="514712"/>
          </a:xfrm>
          <a:prstGeom prst="rect">
            <a:avLst/>
          </a:prstGeom>
        </p:spPr>
      </p:pic>
      <p:pic>
        <p:nvPicPr>
          <p:cNvPr id="18" name="Picture 17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D78CCC71-4AAA-D601-BD14-55EFFD0E5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958" y="1890086"/>
            <a:ext cx="683478" cy="449644"/>
          </a:xfrm>
          <a:prstGeom prst="rect">
            <a:avLst/>
          </a:prstGeom>
        </p:spPr>
      </p:pic>
      <p:pic>
        <p:nvPicPr>
          <p:cNvPr id="6" name="Picture 5" descr="Cartoon checklist and pencil">
            <a:extLst>
              <a:ext uri="{FF2B5EF4-FFF2-40B4-BE49-F238E27FC236}">
                <a16:creationId xmlns:a16="http://schemas.microsoft.com/office/drawing/2014/main" id="{86E20F10-3B05-2E8F-4820-83F6F94E1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80284" y="6967003"/>
            <a:ext cx="526697" cy="395425"/>
          </a:xfrm>
          <a:prstGeom prst="rect">
            <a:avLst/>
          </a:prstGeom>
        </p:spPr>
      </p:pic>
      <p:sp>
        <p:nvSpPr>
          <p:cNvPr id="9" name="Freeform 66">
            <a:extLst>
              <a:ext uri="{FF2B5EF4-FFF2-40B4-BE49-F238E27FC236}">
                <a16:creationId xmlns:a16="http://schemas.microsoft.com/office/drawing/2014/main" id="{6A50F790-6A0F-0F65-F5C8-10FA168FF813}"/>
              </a:ext>
            </a:extLst>
          </p:cNvPr>
          <p:cNvSpPr/>
          <p:nvPr/>
        </p:nvSpPr>
        <p:spPr>
          <a:xfrm>
            <a:off x="4284044" y="11532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Freeform 66">
            <a:extLst>
              <a:ext uri="{FF2B5EF4-FFF2-40B4-BE49-F238E27FC236}">
                <a16:creationId xmlns:a16="http://schemas.microsoft.com/office/drawing/2014/main" id="{756C81A2-D805-2BC6-21FA-6424BA43D550}"/>
              </a:ext>
            </a:extLst>
          </p:cNvPr>
          <p:cNvSpPr/>
          <p:nvPr/>
        </p:nvSpPr>
        <p:spPr>
          <a:xfrm>
            <a:off x="7426398" y="112652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9" name="Freeform 66">
            <a:extLst>
              <a:ext uri="{FF2B5EF4-FFF2-40B4-BE49-F238E27FC236}">
                <a16:creationId xmlns:a16="http://schemas.microsoft.com/office/drawing/2014/main" id="{D776F556-A17F-2D62-7D60-7D0173467189}"/>
              </a:ext>
            </a:extLst>
          </p:cNvPr>
          <p:cNvSpPr/>
          <p:nvPr/>
        </p:nvSpPr>
        <p:spPr>
          <a:xfrm>
            <a:off x="9000725" y="112244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8" name="Group 62">
            <a:extLst>
              <a:ext uri="{FF2B5EF4-FFF2-40B4-BE49-F238E27FC236}">
                <a16:creationId xmlns:a16="http://schemas.microsoft.com/office/drawing/2014/main" id="{09955E9F-C8C9-F724-AF8C-84F3B2BB0CBF}"/>
              </a:ext>
            </a:extLst>
          </p:cNvPr>
          <p:cNvGrpSpPr/>
          <p:nvPr/>
        </p:nvGrpSpPr>
        <p:grpSpPr>
          <a:xfrm>
            <a:off x="9009285" y="3785980"/>
            <a:ext cx="242972" cy="242972"/>
            <a:chOff x="0" y="0"/>
            <a:chExt cx="812800" cy="812800"/>
          </a:xfrm>
        </p:grpSpPr>
        <p:sp>
          <p:nvSpPr>
            <p:cNvPr id="39" name="Freeform 63">
              <a:extLst>
                <a:ext uri="{FF2B5EF4-FFF2-40B4-BE49-F238E27FC236}">
                  <a16:creationId xmlns:a16="http://schemas.microsoft.com/office/drawing/2014/main" id="{EF7BC75B-CD9D-58B3-28C7-6116DD633E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4">
              <a:extLst>
                <a:ext uri="{FF2B5EF4-FFF2-40B4-BE49-F238E27FC236}">
                  <a16:creationId xmlns:a16="http://schemas.microsoft.com/office/drawing/2014/main" id="{300B9F67-EDC3-6527-0DC0-D3479FB6755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42" name="Freeform 66">
            <a:extLst>
              <a:ext uri="{FF2B5EF4-FFF2-40B4-BE49-F238E27FC236}">
                <a16:creationId xmlns:a16="http://schemas.microsoft.com/office/drawing/2014/main" id="{6C876F3B-A116-10AD-D23C-0822E0AAEEC2}"/>
              </a:ext>
            </a:extLst>
          </p:cNvPr>
          <p:cNvSpPr/>
          <p:nvPr/>
        </p:nvSpPr>
        <p:spPr>
          <a:xfrm>
            <a:off x="7419878" y="552454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1" name="Freeform 66">
            <a:extLst>
              <a:ext uri="{FF2B5EF4-FFF2-40B4-BE49-F238E27FC236}">
                <a16:creationId xmlns:a16="http://schemas.microsoft.com/office/drawing/2014/main" id="{1BA32BF4-F8E1-43AF-8C04-5B55DF56740A}"/>
              </a:ext>
            </a:extLst>
          </p:cNvPr>
          <p:cNvSpPr/>
          <p:nvPr/>
        </p:nvSpPr>
        <p:spPr>
          <a:xfrm>
            <a:off x="7439230" y="253185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6" name="Freeform 66">
            <a:extLst>
              <a:ext uri="{FF2B5EF4-FFF2-40B4-BE49-F238E27FC236}">
                <a16:creationId xmlns:a16="http://schemas.microsoft.com/office/drawing/2014/main" id="{7EBFC7BD-87AD-B342-4220-2FE48DCB8B59}"/>
              </a:ext>
            </a:extLst>
          </p:cNvPr>
          <p:cNvSpPr/>
          <p:nvPr/>
        </p:nvSpPr>
        <p:spPr>
          <a:xfrm>
            <a:off x="8999249" y="552521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Freeform 66">
            <a:extLst>
              <a:ext uri="{FF2B5EF4-FFF2-40B4-BE49-F238E27FC236}">
                <a16:creationId xmlns:a16="http://schemas.microsoft.com/office/drawing/2014/main" id="{BEFD9539-550F-0438-3465-637F3D3F11DF}"/>
              </a:ext>
            </a:extLst>
          </p:cNvPr>
          <p:cNvSpPr/>
          <p:nvPr/>
        </p:nvSpPr>
        <p:spPr>
          <a:xfrm>
            <a:off x="4260010" y="547513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1" name="Picture 20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073AA9BA-3B6D-D2D4-FAFB-93E3A35CF4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804036" y="4591204"/>
            <a:ext cx="489047" cy="323484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73494C0F-3228-A17D-C10E-D1CA5EB4246E}"/>
              </a:ext>
            </a:extLst>
          </p:cNvPr>
          <p:cNvSpPr/>
          <p:nvPr/>
        </p:nvSpPr>
        <p:spPr>
          <a:xfrm>
            <a:off x="4284044" y="255101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0033039-C833-44C4-3DD6-7E8C8433AC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7" y="186070"/>
            <a:ext cx="1148311" cy="365119"/>
          </a:xfrm>
          <a:prstGeom prst="rect">
            <a:avLst/>
          </a:prstGeom>
        </p:spPr>
      </p:pic>
      <p:pic>
        <p:nvPicPr>
          <p:cNvPr id="12" name="Picture 2" descr="GC_Landscape_RGB">
            <a:extLst>
              <a:ext uri="{FF2B5EF4-FFF2-40B4-BE49-F238E27FC236}">
                <a16:creationId xmlns:a16="http://schemas.microsoft.com/office/drawing/2014/main" id="{5004B848-F70A-C33D-A0B0-D0E3722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95" y="18664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66">
            <a:extLst>
              <a:ext uri="{FF2B5EF4-FFF2-40B4-BE49-F238E27FC236}">
                <a16:creationId xmlns:a16="http://schemas.microsoft.com/office/drawing/2014/main" id="{2F9E0AE3-83BD-4F4D-C74C-E66B103A5386}"/>
              </a:ext>
            </a:extLst>
          </p:cNvPr>
          <p:cNvSpPr/>
          <p:nvPr/>
        </p:nvSpPr>
        <p:spPr>
          <a:xfrm>
            <a:off x="9008018" y="25465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7E7424B-79D2-722D-7623-8DF4F6600905}"/>
              </a:ext>
            </a:extLst>
          </p:cNvPr>
          <p:cNvSpPr/>
          <p:nvPr/>
        </p:nvSpPr>
        <p:spPr>
          <a:xfrm>
            <a:off x="7419878" y="649553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5" name="Freeform 66">
            <a:extLst>
              <a:ext uri="{FF2B5EF4-FFF2-40B4-BE49-F238E27FC236}">
                <a16:creationId xmlns:a16="http://schemas.microsoft.com/office/drawing/2014/main" id="{E8F17878-58E8-CD75-72CA-86A105DB9169}"/>
              </a:ext>
            </a:extLst>
          </p:cNvPr>
          <p:cNvSpPr/>
          <p:nvPr/>
        </p:nvSpPr>
        <p:spPr>
          <a:xfrm>
            <a:off x="4292000" y="381085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6" name="Picture 55" descr="Hand holding piece of white puzzle on blue background">
            <a:extLst>
              <a:ext uri="{FF2B5EF4-FFF2-40B4-BE49-F238E27FC236}">
                <a16:creationId xmlns:a16="http://schemas.microsoft.com/office/drawing/2014/main" id="{8BC07572-BF76-09BD-934D-FD566A6542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4" y="3279606"/>
            <a:ext cx="602595" cy="361398"/>
          </a:xfrm>
          <a:prstGeom prst="rect">
            <a:avLst/>
          </a:prstGeom>
        </p:spPr>
      </p:pic>
      <p:pic>
        <p:nvPicPr>
          <p:cNvPr id="8" name="Picture 7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44FA2BDD-59B1-C964-CD45-520243508F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152223" y="1913598"/>
            <a:ext cx="633759" cy="570459"/>
          </a:xfrm>
          <a:prstGeom prst="rect">
            <a:avLst/>
          </a:prstGeom>
        </p:spPr>
      </p:pic>
      <p:pic>
        <p:nvPicPr>
          <p:cNvPr id="10" name="Picture 9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49FC2718-268F-FA03-5AED-A7E91CFF705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280023" y="4459477"/>
            <a:ext cx="423136" cy="4231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A0A416B-E2F5-913F-CB4C-C81B406399A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237691" y="3301952"/>
            <a:ext cx="433597" cy="412514"/>
          </a:xfrm>
          <a:prstGeom prst="rect">
            <a:avLst/>
          </a:prstGeom>
        </p:spPr>
      </p:pic>
      <p:sp>
        <p:nvSpPr>
          <p:cNvPr id="24" name="Freeform 66">
            <a:extLst>
              <a:ext uri="{FF2B5EF4-FFF2-40B4-BE49-F238E27FC236}">
                <a16:creationId xmlns:a16="http://schemas.microsoft.com/office/drawing/2014/main" id="{B4B36F8E-7C43-CFF1-6873-6B07B6CF1A11}"/>
              </a:ext>
            </a:extLst>
          </p:cNvPr>
          <p:cNvSpPr/>
          <p:nvPr/>
        </p:nvSpPr>
        <p:spPr>
          <a:xfrm>
            <a:off x="2725395" y="117828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6" name="Freeform 66">
            <a:extLst>
              <a:ext uri="{FF2B5EF4-FFF2-40B4-BE49-F238E27FC236}">
                <a16:creationId xmlns:a16="http://schemas.microsoft.com/office/drawing/2014/main" id="{08AB74DA-7866-E1A4-60A9-3FFE235E8BFD}"/>
              </a:ext>
            </a:extLst>
          </p:cNvPr>
          <p:cNvSpPr/>
          <p:nvPr/>
        </p:nvSpPr>
        <p:spPr>
          <a:xfrm>
            <a:off x="2738113" y="26297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7" name="Freeform 66">
            <a:extLst>
              <a:ext uri="{FF2B5EF4-FFF2-40B4-BE49-F238E27FC236}">
                <a16:creationId xmlns:a16="http://schemas.microsoft.com/office/drawing/2014/main" id="{75E2C0ED-C426-E27B-FD70-96E7F09D4BD4}"/>
              </a:ext>
            </a:extLst>
          </p:cNvPr>
          <p:cNvSpPr/>
          <p:nvPr/>
        </p:nvSpPr>
        <p:spPr>
          <a:xfrm>
            <a:off x="2729895" y="382477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Freeform 66">
            <a:extLst>
              <a:ext uri="{FF2B5EF4-FFF2-40B4-BE49-F238E27FC236}">
                <a16:creationId xmlns:a16="http://schemas.microsoft.com/office/drawing/2014/main" id="{2B9DD914-068E-8BF7-FD79-68F4C1E9A8C0}"/>
              </a:ext>
            </a:extLst>
          </p:cNvPr>
          <p:cNvSpPr/>
          <p:nvPr/>
        </p:nvSpPr>
        <p:spPr>
          <a:xfrm>
            <a:off x="2755447" y="550347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Freeform 66">
            <a:extLst>
              <a:ext uri="{FF2B5EF4-FFF2-40B4-BE49-F238E27FC236}">
                <a16:creationId xmlns:a16="http://schemas.microsoft.com/office/drawing/2014/main" id="{09CCA928-FF79-7BA0-B459-2B6BBC007E4B}"/>
              </a:ext>
            </a:extLst>
          </p:cNvPr>
          <p:cNvSpPr/>
          <p:nvPr/>
        </p:nvSpPr>
        <p:spPr>
          <a:xfrm>
            <a:off x="2729895" y="649708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2" name="Picture 31" descr="Closeup of hand pointing to line in book">
            <a:extLst>
              <a:ext uri="{FF2B5EF4-FFF2-40B4-BE49-F238E27FC236}">
                <a16:creationId xmlns:a16="http://schemas.microsoft.com/office/drawing/2014/main" id="{BF5F28C7-1B80-FBFC-2CA7-1DD7E752878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002" y="3292910"/>
            <a:ext cx="575650" cy="383767"/>
          </a:xfrm>
          <a:prstGeom prst="rect">
            <a:avLst/>
          </a:prstGeom>
        </p:spPr>
      </p:pic>
      <p:pic>
        <p:nvPicPr>
          <p:cNvPr id="35" name="Picture 34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3EBB6273-79B9-D367-9F98-8D4A9ED25E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44" y="1943404"/>
            <a:ext cx="706464" cy="518063"/>
          </a:xfrm>
          <a:prstGeom prst="rect">
            <a:avLst/>
          </a:prstGeom>
        </p:spPr>
      </p:pic>
      <p:pic>
        <p:nvPicPr>
          <p:cNvPr id="53" name="Picture 52" descr="Worker typing on laptop">
            <a:extLst>
              <a:ext uri="{FF2B5EF4-FFF2-40B4-BE49-F238E27FC236}">
                <a16:creationId xmlns:a16="http://schemas.microsoft.com/office/drawing/2014/main" id="{E3640641-FBE1-94F8-1616-F056EB50A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58" y="5948135"/>
            <a:ext cx="604535" cy="453351"/>
          </a:xfrm>
          <a:prstGeom prst="rect">
            <a:avLst/>
          </a:prstGeom>
        </p:spPr>
      </p:pic>
      <p:pic>
        <p:nvPicPr>
          <p:cNvPr id="76" name="Picture 75" descr="Chairs in a cinema">
            <a:extLst>
              <a:ext uri="{FF2B5EF4-FFF2-40B4-BE49-F238E27FC236}">
                <a16:creationId xmlns:a16="http://schemas.microsoft.com/office/drawing/2014/main" id="{F0E6B071-2AF1-942D-8468-6D6712C1717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4" y="3654399"/>
            <a:ext cx="961879" cy="599459"/>
          </a:xfrm>
          <a:prstGeom prst="rect">
            <a:avLst/>
          </a:prstGeom>
        </p:spPr>
      </p:pic>
      <p:sp>
        <p:nvSpPr>
          <p:cNvPr id="41" name="Freeform 66">
            <a:extLst>
              <a:ext uri="{FF2B5EF4-FFF2-40B4-BE49-F238E27FC236}">
                <a16:creationId xmlns:a16="http://schemas.microsoft.com/office/drawing/2014/main" id="{C6BE76A8-98C7-40A3-B363-8A13F27B82C4}"/>
              </a:ext>
            </a:extLst>
          </p:cNvPr>
          <p:cNvSpPr/>
          <p:nvPr/>
        </p:nvSpPr>
        <p:spPr>
          <a:xfrm>
            <a:off x="4257216" y="650411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80" name="Picture 79" descr="A chess board with a chess piece&#10;&#10;Description automatically generated">
            <a:extLst>
              <a:ext uri="{FF2B5EF4-FFF2-40B4-BE49-F238E27FC236}">
                <a16:creationId xmlns:a16="http://schemas.microsoft.com/office/drawing/2014/main" id="{F9D6A79C-F92B-545A-4F9C-476E7280508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flipH="1">
            <a:off x="4479094" y="6141251"/>
            <a:ext cx="471519" cy="279950"/>
          </a:xfrm>
          <a:prstGeom prst="rect">
            <a:avLst/>
          </a:prstGeom>
        </p:spPr>
      </p:pic>
      <p:pic>
        <p:nvPicPr>
          <p:cNvPr id="81" name="Picture 80" descr="A blue board game with yellow and red circles&#10;&#10;Description automatically generated">
            <a:extLst>
              <a:ext uri="{FF2B5EF4-FFF2-40B4-BE49-F238E27FC236}">
                <a16:creationId xmlns:a16="http://schemas.microsoft.com/office/drawing/2014/main" id="{B4ABD212-E1F3-697D-DD74-13E3BBC6529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5068787" y="6141866"/>
            <a:ext cx="511610" cy="307034"/>
          </a:xfrm>
          <a:prstGeom prst="rect">
            <a:avLst/>
          </a:prstGeom>
        </p:spPr>
      </p:pic>
      <p:pic>
        <p:nvPicPr>
          <p:cNvPr id="82" name="Picture 81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EFC7A614-4547-C297-F62F-532B6C66244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09" y="2059686"/>
            <a:ext cx="574672" cy="4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5B490F-84CA-3DB8-64DE-1AC7EB0F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7E4AC6C-A3E0-1C07-060F-DD9C37E16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49809"/>
              </p:ext>
            </p:extLst>
          </p:nvPr>
        </p:nvGraphicFramePr>
        <p:xfrm>
          <a:off x="2685381" y="372666"/>
          <a:ext cx="7865671" cy="7158653"/>
        </p:xfrm>
        <a:graphic>
          <a:graphicData uri="http://schemas.openxmlformats.org/drawingml/2006/table">
            <a:tbl>
              <a:tblPr/>
              <a:tblGrid>
                <a:gridCol w="150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6996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21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22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nd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23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rd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24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25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884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–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 Building relationships: Bingo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9.30-11am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Chill and Chat: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Tech Safe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  <a:endParaRPr lang="en-US" sz="1050" i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Future focus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281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10.30-12:00pm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 – 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Music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Memories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10.30-12pm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990">
                <a:tc vMerge="1"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Introduction to Self-employment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11am- 12pm</a:t>
                      </a:r>
                    </a:p>
                  </a:txBody>
                  <a:tcPr marL="140559" marR="140559" marT="140559" marB="140559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4268167"/>
                  </a:ext>
                </a:extLst>
              </a:tr>
              <a:tr h="112992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Men's Only 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Health &amp; Wellbeing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Creative session with TIPP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457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Focus Group 1-2pm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599028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Access to services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Newsletter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2pm – 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Music session with TIPP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2pm-4pm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WOMEN’S ONLY Jewelry making and chat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8">
                <a:tc rowSpan="2"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Job Club and Digital college sessions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/>
                </a:tc>
                <a:extLst>
                  <a:ext uri="{0D108BD9-81ED-4DB2-BD59-A6C34878D82A}">
                    <a16:rowId xmlns:a16="http://schemas.microsoft.com/office/drawing/2014/main" val="2651496602"/>
                  </a:ext>
                </a:extLst>
              </a:tr>
              <a:tr h="599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1-2-1 3pm-4pm</a:t>
                      </a: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/>
                </a:tc>
                <a:extLst>
                  <a:ext uri="{0D108BD9-81ED-4DB2-BD59-A6C34878D82A}">
                    <a16:rowId xmlns:a16="http://schemas.microsoft.com/office/drawing/2014/main" val="3549349905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0656E73B-A629-FA7F-F640-0152479DC059}"/>
              </a:ext>
            </a:extLst>
          </p:cNvPr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A08B6B-8E45-EEE5-9BDE-3E6E6F0D392A}"/>
                </a:ext>
              </a:extLst>
            </p:cNvPr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4053164-1D82-59DA-8138-2EFC0FCFA555}"/>
                </a:ext>
              </a:extLst>
            </p:cNvPr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‘Job Club' - Support around anything employment. 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>
                <a:lnSpc>
                  <a:spcPts val="1515"/>
                </a:lnSpc>
                <a:defRPr/>
              </a:pPr>
              <a:endParaRPr lang="en-GB" sz="14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‘Future Focus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Climbing Life’s mountain’ – An opportunity to set goals  and break the goals down into smaller steps with your SW</a:t>
              </a:r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algn="ctr" rtl="0"/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‘Access to services’- Get support with how and where to access specific services catered to your individual needs.</a:t>
              </a: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DF11A693-3E8B-6F6E-49A6-179E4FB196A3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3802B2F-862E-4CDE-371A-EEB1E0D7B8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51985AB7-A901-E1AF-DEC0-E7959FB72A03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463D9714-8800-88C1-0B87-FC6384F6D355}"/>
              </a:ext>
            </a:extLst>
          </p:cNvPr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F89F97EB-FF3C-8FB9-1CD5-3DEC1F745BB9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E61335BD-D307-0F9D-656E-8B8B27DFF143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77969550-ED8E-E255-D3B2-1E43C4118A9A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A6FE5B10-3083-C897-3AB3-16B569F16AF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F9502005-C613-B4E1-8CC2-A07CFFE2D33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EB7D1919-C103-403A-F116-82236275E833}"/>
              </a:ext>
            </a:extLst>
          </p:cNvPr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July - WEEK 4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ED597DF7-9EA7-5D58-C7BE-D8D28E3ADF77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A3837A4D-EA2E-D9FD-A86D-8860D36360C2}"/>
              </a:ext>
            </a:extLst>
          </p:cNvPr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87B812E1-C9A5-A727-E079-ED9C58CBE0DF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F99001CA-CB56-27E6-635B-E68A563372AC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CAE697C0-AF39-7042-4314-4F5E5B957AE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2C74DF0B-B837-93D5-1720-348A92E58AA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A blue circle with a heart and pulse line&#10;&#10;Description automatically generated">
            <a:extLst>
              <a:ext uri="{FF2B5EF4-FFF2-40B4-BE49-F238E27FC236}">
                <a16:creationId xmlns:a16="http://schemas.microsoft.com/office/drawing/2014/main" id="{B48DD76D-654A-DBA2-0AC7-4495A2A0C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7286" y="4850091"/>
            <a:ext cx="455645" cy="460567"/>
          </a:xfrm>
          <a:prstGeom prst="rect">
            <a:avLst/>
          </a:prstGeom>
        </p:spPr>
      </p:pic>
      <p:sp>
        <p:nvSpPr>
          <p:cNvPr id="11" name="Freeform 66">
            <a:extLst>
              <a:ext uri="{FF2B5EF4-FFF2-40B4-BE49-F238E27FC236}">
                <a16:creationId xmlns:a16="http://schemas.microsoft.com/office/drawing/2014/main" id="{953E1A47-5BB3-4ED2-35F1-210E745895F5}"/>
              </a:ext>
            </a:extLst>
          </p:cNvPr>
          <p:cNvSpPr/>
          <p:nvPr/>
        </p:nvSpPr>
        <p:spPr>
          <a:xfrm>
            <a:off x="4220573" y="9184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Freeform 66">
            <a:extLst>
              <a:ext uri="{FF2B5EF4-FFF2-40B4-BE49-F238E27FC236}">
                <a16:creationId xmlns:a16="http://schemas.microsoft.com/office/drawing/2014/main" id="{01EDDEF2-A744-DBEE-F19A-CAF81F4856C8}"/>
              </a:ext>
            </a:extLst>
          </p:cNvPr>
          <p:cNvSpPr/>
          <p:nvPr/>
        </p:nvSpPr>
        <p:spPr>
          <a:xfrm>
            <a:off x="7218983" y="93704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62">
            <a:extLst>
              <a:ext uri="{FF2B5EF4-FFF2-40B4-BE49-F238E27FC236}">
                <a16:creationId xmlns:a16="http://schemas.microsoft.com/office/drawing/2014/main" id="{14344E18-F041-4754-F82B-EC369B8F3850}"/>
              </a:ext>
            </a:extLst>
          </p:cNvPr>
          <p:cNvGrpSpPr/>
          <p:nvPr/>
        </p:nvGrpSpPr>
        <p:grpSpPr>
          <a:xfrm>
            <a:off x="5730739" y="908290"/>
            <a:ext cx="256304" cy="296674"/>
            <a:chOff x="-120800" y="47625"/>
            <a:chExt cx="857400" cy="992447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1C2FC97D-E87A-A24E-753F-E8F404E333A0}"/>
                </a:ext>
              </a:extLst>
            </p:cNvPr>
            <p:cNvSpPr/>
            <p:nvPr/>
          </p:nvSpPr>
          <p:spPr>
            <a:xfrm>
              <a:off x="-120800" y="22727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0851ED61-B7DB-86EE-9EE9-4A455365793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36" name="Freeform 66">
            <a:extLst>
              <a:ext uri="{FF2B5EF4-FFF2-40B4-BE49-F238E27FC236}">
                <a16:creationId xmlns:a16="http://schemas.microsoft.com/office/drawing/2014/main" id="{224A593C-1C92-3EF0-AC70-341E3AE28A7C}"/>
              </a:ext>
            </a:extLst>
          </p:cNvPr>
          <p:cNvSpPr/>
          <p:nvPr/>
        </p:nvSpPr>
        <p:spPr>
          <a:xfrm>
            <a:off x="2708287" y="422217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3" name="Freeform 66">
            <a:extLst>
              <a:ext uri="{FF2B5EF4-FFF2-40B4-BE49-F238E27FC236}">
                <a16:creationId xmlns:a16="http://schemas.microsoft.com/office/drawing/2014/main" id="{F417EC81-6471-39E7-3E9D-A331DA2425C0}"/>
              </a:ext>
            </a:extLst>
          </p:cNvPr>
          <p:cNvSpPr/>
          <p:nvPr/>
        </p:nvSpPr>
        <p:spPr>
          <a:xfrm>
            <a:off x="4200848" y="420235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614B6ABB-B167-30AD-8D95-583A24EBDF11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pic>
        <p:nvPicPr>
          <p:cNvPr id="73" name="Picture 72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022675CD-6ED4-134E-BFFA-DE7DB05199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3793" y="1637518"/>
            <a:ext cx="633759" cy="570459"/>
          </a:xfrm>
          <a:prstGeom prst="rect">
            <a:avLst/>
          </a:prstGeom>
        </p:spPr>
      </p:pic>
      <p:sp>
        <p:nvSpPr>
          <p:cNvPr id="74" name="Freeform 66">
            <a:extLst>
              <a:ext uri="{FF2B5EF4-FFF2-40B4-BE49-F238E27FC236}">
                <a16:creationId xmlns:a16="http://schemas.microsoft.com/office/drawing/2014/main" id="{06B3704A-5C2C-74FF-4066-BF9A6B17F777}"/>
              </a:ext>
            </a:extLst>
          </p:cNvPr>
          <p:cNvSpPr/>
          <p:nvPr/>
        </p:nvSpPr>
        <p:spPr>
          <a:xfrm>
            <a:off x="2685381" y="89141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4B8306E2-0F0B-C4D3-F6E2-C4BA432A36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99296" y="4831916"/>
            <a:ext cx="423136" cy="423136"/>
          </a:xfrm>
          <a:prstGeom prst="rect">
            <a:avLst/>
          </a:prstGeom>
        </p:spPr>
      </p:pic>
      <p:sp>
        <p:nvSpPr>
          <p:cNvPr id="79" name="Freeform 66">
            <a:extLst>
              <a:ext uri="{FF2B5EF4-FFF2-40B4-BE49-F238E27FC236}">
                <a16:creationId xmlns:a16="http://schemas.microsoft.com/office/drawing/2014/main" id="{91424CB0-D35A-0ABA-AE4E-43A38B95E97A}"/>
              </a:ext>
            </a:extLst>
          </p:cNvPr>
          <p:cNvSpPr/>
          <p:nvPr/>
        </p:nvSpPr>
        <p:spPr>
          <a:xfrm>
            <a:off x="4176082" y="23100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87" name="Group 62">
            <a:extLst>
              <a:ext uri="{FF2B5EF4-FFF2-40B4-BE49-F238E27FC236}">
                <a16:creationId xmlns:a16="http://schemas.microsoft.com/office/drawing/2014/main" id="{BAA5AC17-35CC-EFB8-E00D-64FCF227E71F}"/>
              </a:ext>
            </a:extLst>
          </p:cNvPr>
          <p:cNvGrpSpPr/>
          <p:nvPr/>
        </p:nvGrpSpPr>
        <p:grpSpPr>
          <a:xfrm>
            <a:off x="2717786" y="2314139"/>
            <a:ext cx="242972" cy="242972"/>
            <a:chOff x="0" y="0"/>
            <a:chExt cx="812800" cy="812800"/>
          </a:xfrm>
        </p:grpSpPr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B59255F2-1B31-F9EB-F729-EA7479D6F8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TextBox 64">
              <a:extLst>
                <a:ext uri="{FF2B5EF4-FFF2-40B4-BE49-F238E27FC236}">
                  <a16:creationId xmlns:a16="http://schemas.microsoft.com/office/drawing/2014/main" id="{0E1DEA1C-17A4-4548-BD75-10EA2B40811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92" name="Freeform 66">
            <a:extLst>
              <a:ext uri="{FF2B5EF4-FFF2-40B4-BE49-F238E27FC236}">
                <a16:creationId xmlns:a16="http://schemas.microsoft.com/office/drawing/2014/main" id="{E26BE109-C2AA-7974-A716-494C9801606E}"/>
              </a:ext>
            </a:extLst>
          </p:cNvPr>
          <p:cNvSpPr/>
          <p:nvPr/>
        </p:nvSpPr>
        <p:spPr>
          <a:xfrm>
            <a:off x="7201307" y="588701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25BF292C-E12B-9882-D93F-A6427B7986F7}"/>
              </a:ext>
            </a:extLst>
          </p:cNvPr>
          <p:cNvSpPr/>
          <p:nvPr/>
        </p:nvSpPr>
        <p:spPr>
          <a:xfrm>
            <a:off x="7225828" y="420108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7" name="Freeform 66">
            <a:extLst>
              <a:ext uri="{FF2B5EF4-FFF2-40B4-BE49-F238E27FC236}">
                <a16:creationId xmlns:a16="http://schemas.microsoft.com/office/drawing/2014/main" id="{3F3072C8-B7D1-3129-9396-CD2877AB7CE7}"/>
              </a:ext>
            </a:extLst>
          </p:cNvPr>
          <p:cNvSpPr/>
          <p:nvPr/>
        </p:nvSpPr>
        <p:spPr>
          <a:xfrm>
            <a:off x="5726802" y="589090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99" name="Picture 9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603471FC-D0ED-9FCD-0602-F42F836370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080634" y="1725330"/>
            <a:ext cx="723971" cy="482647"/>
          </a:xfrm>
          <a:prstGeom prst="rect">
            <a:avLst/>
          </a:prstGeom>
        </p:spPr>
      </p:pic>
      <p:sp>
        <p:nvSpPr>
          <p:cNvPr id="17" name="Freeform 66">
            <a:extLst>
              <a:ext uri="{FF2B5EF4-FFF2-40B4-BE49-F238E27FC236}">
                <a16:creationId xmlns:a16="http://schemas.microsoft.com/office/drawing/2014/main" id="{2A04A56D-DF3D-1FD5-C1B1-3B69B97C1E54}"/>
              </a:ext>
            </a:extLst>
          </p:cNvPr>
          <p:cNvSpPr/>
          <p:nvPr/>
        </p:nvSpPr>
        <p:spPr>
          <a:xfrm>
            <a:off x="4210429" y="330449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21" name="Group 65">
            <a:extLst>
              <a:ext uri="{FF2B5EF4-FFF2-40B4-BE49-F238E27FC236}">
                <a16:creationId xmlns:a16="http://schemas.microsoft.com/office/drawing/2014/main" id="{C8BB3930-E861-7417-8D2C-678F452F1FCC}"/>
              </a:ext>
            </a:extLst>
          </p:cNvPr>
          <p:cNvGrpSpPr/>
          <p:nvPr/>
        </p:nvGrpSpPr>
        <p:grpSpPr>
          <a:xfrm>
            <a:off x="5717641" y="2337281"/>
            <a:ext cx="220832" cy="193228"/>
            <a:chOff x="0" y="0"/>
            <a:chExt cx="812800" cy="711200"/>
          </a:xfrm>
        </p:grpSpPr>
        <p:sp>
          <p:nvSpPr>
            <p:cNvPr id="23" name="Freeform 66">
              <a:extLst>
                <a:ext uri="{FF2B5EF4-FFF2-40B4-BE49-F238E27FC236}">
                  <a16:creationId xmlns:a16="http://schemas.microsoft.com/office/drawing/2014/main" id="{18A0E6EB-9C93-DAFC-A9B6-102D8E8CF68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70D26FA0-DB23-7276-EC80-8A8759680E89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AE16918-E262-BAA1-CD5B-E26FAB7ACF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0" y="-27085"/>
            <a:ext cx="1148311" cy="365119"/>
          </a:xfrm>
          <a:prstGeom prst="rect">
            <a:avLst/>
          </a:prstGeom>
        </p:spPr>
      </p:pic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A839B8AF-1407-C057-C603-926E6BFC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hairs in a cinema">
            <a:extLst>
              <a:ext uri="{FF2B5EF4-FFF2-40B4-BE49-F238E27FC236}">
                <a16:creationId xmlns:a16="http://schemas.microsoft.com/office/drawing/2014/main" id="{FC1BA8A4-D931-0044-5778-56CB9B9D28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69" y="4843575"/>
            <a:ext cx="674432" cy="420317"/>
          </a:xfrm>
          <a:prstGeom prst="rect">
            <a:avLst/>
          </a:prstGeom>
        </p:spPr>
      </p:pic>
      <p:sp>
        <p:nvSpPr>
          <p:cNvPr id="10" name="Freeform 66">
            <a:extLst>
              <a:ext uri="{FF2B5EF4-FFF2-40B4-BE49-F238E27FC236}">
                <a16:creationId xmlns:a16="http://schemas.microsoft.com/office/drawing/2014/main" id="{C4644825-A861-0F6C-DBA6-E3D67D0D4800}"/>
              </a:ext>
            </a:extLst>
          </p:cNvPr>
          <p:cNvSpPr/>
          <p:nvPr/>
        </p:nvSpPr>
        <p:spPr>
          <a:xfrm>
            <a:off x="2675059" y="591161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1" name="Group 65">
            <a:extLst>
              <a:ext uri="{FF2B5EF4-FFF2-40B4-BE49-F238E27FC236}">
                <a16:creationId xmlns:a16="http://schemas.microsoft.com/office/drawing/2014/main" id="{372528C4-C0B6-8ECD-9753-0F9B92E468D5}"/>
              </a:ext>
            </a:extLst>
          </p:cNvPr>
          <p:cNvGrpSpPr/>
          <p:nvPr/>
        </p:nvGrpSpPr>
        <p:grpSpPr>
          <a:xfrm>
            <a:off x="7198259" y="2347729"/>
            <a:ext cx="220832" cy="193228"/>
            <a:chOff x="0" y="0"/>
            <a:chExt cx="812800" cy="711200"/>
          </a:xfrm>
        </p:grpSpPr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84505636-0853-F2E5-DF72-BE607C76FEDE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67">
              <a:extLst>
                <a:ext uri="{FF2B5EF4-FFF2-40B4-BE49-F238E27FC236}">
                  <a16:creationId xmlns:a16="http://schemas.microsoft.com/office/drawing/2014/main" id="{C4C5116E-622C-DC5E-2827-E16E4DBBF4D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31" name="Picture 30" descr="Game playing table with numbers">
            <a:extLst>
              <a:ext uri="{FF2B5EF4-FFF2-40B4-BE49-F238E27FC236}">
                <a16:creationId xmlns:a16="http://schemas.microsoft.com/office/drawing/2014/main" id="{0E6C3BED-525B-FC6F-D948-5CE66F0D9A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03" y="1729101"/>
            <a:ext cx="723971" cy="479526"/>
          </a:xfrm>
          <a:prstGeom prst="rect">
            <a:avLst/>
          </a:prstGeom>
        </p:spPr>
      </p:pic>
      <p:grpSp>
        <p:nvGrpSpPr>
          <p:cNvPr id="14" name="Group 65">
            <a:extLst>
              <a:ext uri="{FF2B5EF4-FFF2-40B4-BE49-F238E27FC236}">
                <a16:creationId xmlns:a16="http://schemas.microsoft.com/office/drawing/2014/main" id="{D8267904-6F3B-4EFA-5764-691AA84D4FDE}"/>
              </a:ext>
            </a:extLst>
          </p:cNvPr>
          <p:cNvGrpSpPr/>
          <p:nvPr/>
        </p:nvGrpSpPr>
        <p:grpSpPr>
          <a:xfrm>
            <a:off x="4235353" y="5911613"/>
            <a:ext cx="220832" cy="193228"/>
            <a:chOff x="0" y="0"/>
            <a:chExt cx="812800" cy="711200"/>
          </a:xfrm>
        </p:grpSpPr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A0C66E86-BA00-5177-5288-2F4DEC0D26D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CBB95646-AE8C-4246-FC11-F95672017A75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6" name="Picture 25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1BF22408-00FF-CA95-BCB9-D3D782D5DE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612303" y="4863902"/>
            <a:ext cx="657473" cy="39999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B14EABD-FDD2-578F-7A19-CE9B28A85F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219146" y="3365736"/>
            <a:ext cx="433597" cy="412514"/>
          </a:xfrm>
          <a:prstGeom prst="rect">
            <a:avLst/>
          </a:prstGeom>
        </p:spPr>
      </p:pic>
      <p:sp>
        <p:nvSpPr>
          <p:cNvPr id="6" name="Freeform 66">
            <a:extLst>
              <a:ext uri="{FF2B5EF4-FFF2-40B4-BE49-F238E27FC236}">
                <a16:creationId xmlns:a16="http://schemas.microsoft.com/office/drawing/2014/main" id="{9F707210-2C76-8541-ED8B-36D0BF7B17C9}"/>
              </a:ext>
            </a:extLst>
          </p:cNvPr>
          <p:cNvSpPr/>
          <p:nvPr/>
        </p:nvSpPr>
        <p:spPr>
          <a:xfrm>
            <a:off x="2693822" y="65500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754B4C23-079A-6EF6-2149-3B469A42DF0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9319806" y="4765594"/>
            <a:ext cx="706464" cy="524038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E44053AA-B138-C925-D91C-122CA135DBF7}"/>
              </a:ext>
            </a:extLst>
          </p:cNvPr>
          <p:cNvGrpSpPr/>
          <p:nvPr/>
        </p:nvGrpSpPr>
        <p:grpSpPr>
          <a:xfrm>
            <a:off x="8761892" y="4210845"/>
            <a:ext cx="242972" cy="242972"/>
            <a:chOff x="0" y="0"/>
            <a:chExt cx="812800" cy="812800"/>
          </a:xfrm>
        </p:grpSpPr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8DD29FA7-6471-987D-1C2D-C777924025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64">
              <a:extLst>
                <a:ext uri="{FF2B5EF4-FFF2-40B4-BE49-F238E27FC236}">
                  <a16:creationId xmlns:a16="http://schemas.microsoft.com/office/drawing/2014/main" id="{2940CEAA-A274-17F8-6C34-F15C02FC582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9" name="Picture 28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E000A0C8-9EEB-6BD6-C418-200B2E9959C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9319805" y="6478908"/>
            <a:ext cx="706465" cy="514712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B4FBC975-A477-C556-7717-59BE8F5E48C4}"/>
              </a:ext>
            </a:extLst>
          </p:cNvPr>
          <p:cNvSpPr/>
          <p:nvPr/>
        </p:nvSpPr>
        <p:spPr>
          <a:xfrm>
            <a:off x="8768068" y="586617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9" name="Freeform 66">
            <a:extLst>
              <a:ext uri="{FF2B5EF4-FFF2-40B4-BE49-F238E27FC236}">
                <a16:creationId xmlns:a16="http://schemas.microsoft.com/office/drawing/2014/main" id="{FE34DA63-3304-2B94-43EE-EEB633679060}"/>
              </a:ext>
            </a:extLst>
          </p:cNvPr>
          <p:cNvSpPr/>
          <p:nvPr/>
        </p:nvSpPr>
        <p:spPr>
          <a:xfrm>
            <a:off x="8835238" y="99300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4" name="Picture 33" descr="Illustration of person writing">
            <a:extLst>
              <a:ext uri="{FF2B5EF4-FFF2-40B4-BE49-F238E27FC236}">
                <a16:creationId xmlns:a16="http://schemas.microsoft.com/office/drawing/2014/main" id="{FB6DE9ED-C397-04C1-328D-60483F0D88C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96" y="3269234"/>
            <a:ext cx="861988" cy="544625"/>
          </a:xfrm>
          <a:prstGeom prst="rect">
            <a:avLst/>
          </a:prstGeom>
        </p:spPr>
      </p:pic>
      <p:grpSp>
        <p:nvGrpSpPr>
          <p:cNvPr id="40" name="Group 65">
            <a:extLst>
              <a:ext uri="{FF2B5EF4-FFF2-40B4-BE49-F238E27FC236}">
                <a16:creationId xmlns:a16="http://schemas.microsoft.com/office/drawing/2014/main" id="{D52E1A13-3B9F-ABA8-14BD-5F6101FF34B3}"/>
              </a:ext>
            </a:extLst>
          </p:cNvPr>
          <p:cNvGrpSpPr/>
          <p:nvPr/>
        </p:nvGrpSpPr>
        <p:grpSpPr>
          <a:xfrm>
            <a:off x="8742571" y="2347729"/>
            <a:ext cx="220832" cy="193228"/>
            <a:chOff x="0" y="0"/>
            <a:chExt cx="812800" cy="711200"/>
          </a:xfrm>
        </p:grpSpPr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DDF3877F-2D9B-A206-E25D-592E7C96330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67">
              <a:extLst>
                <a:ext uri="{FF2B5EF4-FFF2-40B4-BE49-F238E27FC236}">
                  <a16:creationId xmlns:a16="http://schemas.microsoft.com/office/drawing/2014/main" id="{EC1DD934-ACE0-81AF-285C-747CD0F6AE5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22" name="Picture 21" descr="Closeup of hand pointing to line in book">
            <a:extLst>
              <a:ext uri="{FF2B5EF4-FFF2-40B4-BE49-F238E27FC236}">
                <a16:creationId xmlns:a16="http://schemas.microsoft.com/office/drawing/2014/main" id="{9FF4416F-A989-6209-3AA5-B07B9170B52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32" y="1743448"/>
            <a:ext cx="575650" cy="383767"/>
          </a:xfrm>
          <a:prstGeom prst="rect">
            <a:avLst/>
          </a:prstGeom>
        </p:spPr>
      </p:pic>
      <p:pic>
        <p:nvPicPr>
          <p:cNvPr id="54" name="Picture 6" descr="Are Your Childhood Memories Real? | Private Therapy Clinic">
            <a:extLst>
              <a:ext uri="{FF2B5EF4-FFF2-40B4-BE49-F238E27FC236}">
                <a16:creationId xmlns:a16="http://schemas.microsoft.com/office/drawing/2014/main" id="{66C88C20-2AC5-241D-7381-CAE0AE8F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81" y="3178394"/>
            <a:ext cx="767610" cy="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66">
            <a:extLst>
              <a:ext uri="{FF2B5EF4-FFF2-40B4-BE49-F238E27FC236}">
                <a16:creationId xmlns:a16="http://schemas.microsoft.com/office/drawing/2014/main" id="{F25AEBCC-592A-C86A-BBD2-7F1BE9A6E177}"/>
              </a:ext>
            </a:extLst>
          </p:cNvPr>
          <p:cNvSpPr/>
          <p:nvPr/>
        </p:nvSpPr>
        <p:spPr>
          <a:xfrm>
            <a:off x="5717641" y="32953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8" name="Group 62">
            <a:extLst>
              <a:ext uri="{FF2B5EF4-FFF2-40B4-BE49-F238E27FC236}">
                <a16:creationId xmlns:a16="http://schemas.microsoft.com/office/drawing/2014/main" id="{A35185FE-FE49-797B-0A59-AF22825849DC}"/>
              </a:ext>
            </a:extLst>
          </p:cNvPr>
          <p:cNvGrpSpPr/>
          <p:nvPr/>
        </p:nvGrpSpPr>
        <p:grpSpPr>
          <a:xfrm>
            <a:off x="7218983" y="6907989"/>
            <a:ext cx="242972" cy="242972"/>
            <a:chOff x="0" y="0"/>
            <a:chExt cx="812800" cy="812800"/>
          </a:xfrm>
        </p:grpSpPr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1AAD29EF-B7FE-13AC-C004-4FB74AB4B5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64">
              <a:extLst>
                <a:ext uri="{FF2B5EF4-FFF2-40B4-BE49-F238E27FC236}">
                  <a16:creationId xmlns:a16="http://schemas.microsoft.com/office/drawing/2014/main" id="{38DA1C88-5608-2278-C58E-88F8BD7ECD9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60" name="Picture 59" descr="Old piano">
            <a:extLst>
              <a:ext uri="{FF2B5EF4-FFF2-40B4-BE49-F238E27FC236}">
                <a16:creationId xmlns:a16="http://schemas.microsoft.com/office/drawing/2014/main" id="{2DD7DB4F-63C5-73FF-9418-58DADC85D16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79" y="6375918"/>
            <a:ext cx="711015" cy="473066"/>
          </a:xfrm>
          <a:prstGeom prst="rect">
            <a:avLst/>
          </a:prstGeom>
        </p:spPr>
      </p:pic>
      <p:pic>
        <p:nvPicPr>
          <p:cNvPr id="63" name="Picture 62" descr="Overhead of incandescent light bulb">
            <a:extLst>
              <a:ext uri="{FF2B5EF4-FFF2-40B4-BE49-F238E27FC236}">
                <a16:creationId xmlns:a16="http://schemas.microsoft.com/office/drawing/2014/main" id="{E3A2E45A-78EB-2EAE-47D4-134D2C5D7C1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t="20556" r="23506" b="20088"/>
          <a:stretch>
            <a:fillRect/>
          </a:stretch>
        </p:blipFill>
        <p:spPr>
          <a:xfrm>
            <a:off x="9266735" y="1446936"/>
            <a:ext cx="649299" cy="727939"/>
          </a:xfrm>
          <a:prstGeom prst="rect">
            <a:avLst/>
          </a:prstGeom>
        </p:spPr>
      </p:pic>
      <p:pic>
        <p:nvPicPr>
          <p:cNvPr id="64" name="Picture 63" descr="Rolls of Newspaper">
            <a:extLst>
              <a:ext uri="{FF2B5EF4-FFF2-40B4-BE49-F238E27FC236}">
                <a16:creationId xmlns:a16="http://schemas.microsoft.com/office/drawing/2014/main" id="{53193250-BD9E-604F-D90B-AE93687C903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74" y="6588755"/>
            <a:ext cx="780877" cy="5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63B5E-FEBC-2F7E-EA8E-344D595D8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0264561-7D5C-7FD3-ED86-84BA56119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53731"/>
              </p:ext>
            </p:extLst>
          </p:nvPr>
        </p:nvGraphicFramePr>
        <p:xfrm>
          <a:off x="2685381" y="372666"/>
          <a:ext cx="7865671" cy="7158653"/>
        </p:xfrm>
        <a:graphic>
          <a:graphicData uri="http://schemas.openxmlformats.org/drawingml/2006/table">
            <a:tbl>
              <a:tblPr/>
              <a:tblGrid>
                <a:gridCol w="150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6996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28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29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 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30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31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884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–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 Building relationships: Bingo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9.30-11am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Chill and Chat: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Tech Safe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/>
                        </a:rPr>
                        <a:t>August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/>
                        </a:rPr>
                        <a:t>Timetable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281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10.30-12:00pm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 – 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990">
                <a:tc vMerge="1"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Introduction to Self-employment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11am- 12pm</a:t>
                      </a:r>
                    </a:p>
                  </a:txBody>
                  <a:tcPr marL="140559" marR="140559" marT="140559" marB="140559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4268167"/>
                  </a:ext>
                </a:extLst>
              </a:tr>
              <a:tr h="112992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Men's Only 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Health &amp; Wellbeing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Creative session with TIPP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457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952956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Relationship Building: Lego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Music session with TIPP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2pm-4pm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WOMEN’S ONLY Jewelry making and chat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1-2-1 3pm-4pm</a:t>
                      </a: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/>
                </a:tc>
                <a:extLst>
                  <a:ext uri="{0D108BD9-81ED-4DB2-BD59-A6C34878D82A}">
                    <a16:rowId xmlns:a16="http://schemas.microsoft.com/office/drawing/2014/main" val="3549349905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5B2AE5A8-6E97-1EBC-1E2D-3E6EB031D3B3}"/>
              </a:ext>
            </a:extLst>
          </p:cNvPr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483830-CE5C-DFDE-F7C4-974BE58A1590}"/>
                </a:ext>
              </a:extLst>
            </p:cNvPr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79BFFA4-9730-17BC-BCA6-323C8679CA50}"/>
                </a:ext>
              </a:extLst>
            </p:cNvPr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Address: Second Floor, Tannery Court, Tanners Lane, Warrington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WA2 7NA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Tel: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07586115855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‘Job Club' - Support around anything employment. 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5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5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‘Creative session with TIPP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Join in with TIPP to express yourself through drama, arts and build your creative ability.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‘Access to services’- Get support with how and where to access specific services catered to your individual needs.</a:t>
              </a:r>
              <a:endParaRPr kumimoji="0" lang="en-US" sz="16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113C8C77-A55B-74C8-FF98-422FDC3F5415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F755340-A50F-8723-38A4-699C9CF1CEC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588D8A6C-D7FB-69F9-06F4-8C76D76136A9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A8CF47F6-2BC3-FCB3-5497-69049A32CD17}"/>
              </a:ext>
            </a:extLst>
          </p:cNvPr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EF3AFB89-D013-26EA-53FB-67BCE368C93F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C51CCD9D-AFD9-CE70-6038-31ACE0100022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7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"/>
                  <a:ea typeface="+mn-ea"/>
                  <a:cs typeface="+mn-cs"/>
                </a:rPr>
                <a:t>This </a:t>
              </a:r>
              <a:r>
                <a:rPr kumimoji="0" lang="en-US" sz="75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"/>
                  <a:ea typeface="+mn-ea"/>
                  <a:cs typeface="+mn-cs"/>
                </a:rPr>
                <a:t>programme</a:t>
              </a:r>
              <a:r>
                <a:rPr kumimoji="0" lang="en-US" sz="7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"/>
                  <a:ea typeface="+mn-ea"/>
                  <a:cs typeface="+mn-cs"/>
                </a:rPr>
                <a:t> is delivered by HMPPS CFO</a:t>
              </a:r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769E53E3-6B4C-8830-1272-84B24959434C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6B8294A4-593A-E225-BFF2-793DB626B87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CF6A207C-B7A2-C820-ED76-98FE5E0BB1EF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D068968C-B0E2-3DD9-65A2-A1741F8FB29F}"/>
              </a:ext>
            </a:extLst>
          </p:cNvPr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WARRINGTON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July - WEEK 5</a:t>
            </a:r>
            <a:endParaRPr kumimoji="0" lang="en-US" sz="3499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8FF46804-BC97-7169-44E8-1ADF28363669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9BF312EB-9554-B1C9-BDD8-F477502A98F3}"/>
              </a:ext>
            </a:extLst>
          </p:cNvPr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03F4FD0A-3612-B13E-8C8F-BADB256D1CCE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EE337A27-64EF-696D-BA11-0C74ED8CC402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CF66B9AE-E0CB-14E6-2558-EC48A00777D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46C6CB54-FE8D-909D-4A29-494F58B716C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blue circle with a heart and pulse line&#10;&#10;Description automatically generated">
            <a:extLst>
              <a:ext uri="{FF2B5EF4-FFF2-40B4-BE49-F238E27FC236}">
                <a16:creationId xmlns:a16="http://schemas.microsoft.com/office/drawing/2014/main" id="{0DDADB19-E0BF-BE32-BE49-7DA05A016F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7286" y="4850091"/>
            <a:ext cx="455645" cy="460567"/>
          </a:xfrm>
          <a:prstGeom prst="rect">
            <a:avLst/>
          </a:prstGeom>
        </p:spPr>
      </p:pic>
      <p:sp>
        <p:nvSpPr>
          <p:cNvPr id="11" name="Freeform 66">
            <a:extLst>
              <a:ext uri="{FF2B5EF4-FFF2-40B4-BE49-F238E27FC236}">
                <a16:creationId xmlns:a16="http://schemas.microsoft.com/office/drawing/2014/main" id="{D0C202D3-06DB-5B18-392C-D5910EA3D288}"/>
              </a:ext>
            </a:extLst>
          </p:cNvPr>
          <p:cNvSpPr/>
          <p:nvPr/>
        </p:nvSpPr>
        <p:spPr>
          <a:xfrm>
            <a:off x="4220573" y="9184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66">
            <a:extLst>
              <a:ext uri="{FF2B5EF4-FFF2-40B4-BE49-F238E27FC236}">
                <a16:creationId xmlns:a16="http://schemas.microsoft.com/office/drawing/2014/main" id="{BC090B89-059C-391B-EACB-BFD590F8CEF3}"/>
              </a:ext>
            </a:extLst>
          </p:cNvPr>
          <p:cNvSpPr/>
          <p:nvPr/>
        </p:nvSpPr>
        <p:spPr>
          <a:xfrm>
            <a:off x="7218983" y="93704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62">
            <a:extLst>
              <a:ext uri="{FF2B5EF4-FFF2-40B4-BE49-F238E27FC236}">
                <a16:creationId xmlns:a16="http://schemas.microsoft.com/office/drawing/2014/main" id="{55575778-EB59-C322-839D-C3E38CBC9803}"/>
              </a:ext>
            </a:extLst>
          </p:cNvPr>
          <p:cNvGrpSpPr/>
          <p:nvPr/>
        </p:nvGrpSpPr>
        <p:grpSpPr>
          <a:xfrm>
            <a:off x="5730739" y="908290"/>
            <a:ext cx="256304" cy="296674"/>
            <a:chOff x="-120800" y="47625"/>
            <a:chExt cx="857400" cy="992447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7057870E-D536-8CEC-D065-40515F6B09B2}"/>
                </a:ext>
              </a:extLst>
            </p:cNvPr>
            <p:cNvSpPr/>
            <p:nvPr/>
          </p:nvSpPr>
          <p:spPr>
            <a:xfrm>
              <a:off x="-120800" y="22727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4EA5B02D-28F7-E4F2-1EE9-76F3D9F2037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Freeform 66">
            <a:extLst>
              <a:ext uri="{FF2B5EF4-FFF2-40B4-BE49-F238E27FC236}">
                <a16:creationId xmlns:a16="http://schemas.microsoft.com/office/drawing/2014/main" id="{27ADDC6D-43E5-9886-0F6E-C0B007F52C94}"/>
              </a:ext>
            </a:extLst>
          </p:cNvPr>
          <p:cNvSpPr/>
          <p:nvPr/>
        </p:nvSpPr>
        <p:spPr>
          <a:xfrm>
            <a:off x="2708287" y="422217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66">
            <a:extLst>
              <a:ext uri="{FF2B5EF4-FFF2-40B4-BE49-F238E27FC236}">
                <a16:creationId xmlns:a16="http://schemas.microsoft.com/office/drawing/2014/main" id="{3A4AEAC9-2CBB-FFAA-F57F-DDCD3A8B7A3F}"/>
              </a:ext>
            </a:extLst>
          </p:cNvPr>
          <p:cNvSpPr/>
          <p:nvPr/>
        </p:nvSpPr>
        <p:spPr>
          <a:xfrm>
            <a:off x="4200848" y="420235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78DDF696-F421-3166-714C-596FDEB0E35E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3" name="Picture 72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19A995F8-C09A-73E8-DDCC-F94A0E5E0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3793" y="1637518"/>
            <a:ext cx="633759" cy="570459"/>
          </a:xfrm>
          <a:prstGeom prst="rect">
            <a:avLst/>
          </a:prstGeom>
        </p:spPr>
      </p:pic>
      <p:sp>
        <p:nvSpPr>
          <p:cNvPr id="74" name="Freeform 66">
            <a:extLst>
              <a:ext uri="{FF2B5EF4-FFF2-40B4-BE49-F238E27FC236}">
                <a16:creationId xmlns:a16="http://schemas.microsoft.com/office/drawing/2014/main" id="{BE84BDB8-C79F-4FAF-9022-6273856D807B}"/>
              </a:ext>
            </a:extLst>
          </p:cNvPr>
          <p:cNvSpPr/>
          <p:nvPr/>
        </p:nvSpPr>
        <p:spPr>
          <a:xfrm>
            <a:off x="2685381" y="89141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77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5F9EBE0F-1178-77C1-E722-06724D499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99296" y="4831916"/>
            <a:ext cx="423136" cy="423136"/>
          </a:xfrm>
          <a:prstGeom prst="rect">
            <a:avLst/>
          </a:prstGeom>
        </p:spPr>
      </p:pic>
      <p:sp>
        <p:nvSpPr>
          <p:cNvPr id="79" name="Freeform 66">
            <a:extLst>
              <a:ext uri="{FF2B5EF4-FFF2-40B4-BE49-F238E27FC236}">
                <a16:creationId xmlns:a16="http://schemas.microsoft.com/office/drawing/2014/main" id="{D938F3E4-3838-F574-1846-2389204655C0}"/>
              </a:ext>
            </a:extLst>
          </p:cNvPr>
          <p:cNvSpPr/>
          <p:nvPr/>
        </p:nvSpPr>
        <p:spPr>
          <a:xfrm>
            <a:off x="4176082" y="23100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7" name="Group 62">
            <a:extLst>
              <a:ext uri="{FF2B5EF4-FFF2-40B4-BE49-F238E27FC236}">
                <a16:creationId xmlns:a16="http://schemas.microsoft.com/office/drawing/2014/main" id="{2419E00D-BBE4-1822-1BF4-00F2C6D4AB06}"/>
              </a:ext>
            </a:extLst>
          </p:cNvPr>
          <p:cNvGrpSpPr/>
          <p:nvPr/>
        </p:nvGrpSpPr>
        <p:grpSpPr>
          <a:xfrm>
            <a:off x="2717786" y="2314139"/>
            <a:ext cx="242972" cy="242972"/>
            <a:chOff x="0" y="0"/>
            <a:chExt cx="812800" cy="812800"/>
          </a:xfrm>
        </p:grpSpPr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4452FB21-0A17-4D39-DC34-4D6B819C22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Box 64">
              <a:extLst>
                <a:ext uri="{FF2B5EF4-FFF2-40B4-BE49-F238E27FC236}">
                  <a16:creationId xmlns:a16="http://schemas.microsoft.com/office/drawing/2014/main" id="{5457B590-E487-7AEB-D827-FF8E82854AE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Freeform 66">
            <a:extLst>
              <a:ext uri="{FF2B5EF4-FFF2-40B4-BE49-F238E27FC236}">
                <a16:creationId xmlns:a16="http://schemas.microsoft.com/office/drawing/2014/main" id="{B03730FB-2C47-4ABE-B02E-E287184D08F2}"/>
              </a:ext>
            </a:extLst>
          </p:cNvPr>
          <p:cNvSpPr/>
          <p:nvPr/>
        </p:nvSpPr>
        <p:spPr>
          <a:xfrm>
            <a:off x="7201307" y="588701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34C7007E-E4F4-41CF-BA96-70ECA937732C}"/>
              </a:ext>
            </a:extLst>
          </p:cNvPr>
          <p:cNvSpPr/>
          <p:nvPr/>
        </p:nvSpPr>
        <p:spPr>
          <a:xfrm>
            <a:off x="7225828" y="420108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Freeform 66">
            <a:extLst>
              <a:ext uri="{FF2B5EF4-FFF2-40B4-BE49-F238E27FC236}">
                <a16:creationId xmlns:a16="http://schemas.microsoft.com/office/drawing/2014/main" id="{910CFA97-24F3-8DCF-DF59-529C923A3842}"/>
              </a:ext>
            </a:extLst>
          </p:cNvPr>
          <p:cNvSpPr/>
          <p:nvPr/>
        </p:nvSpPr>
        <p:spPr>
          <a:xfrm>
            <a:off x="5726802" y="589090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9" name="Picture 9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B1A90E91-79BB-727B-A6C3-52AABFD7CA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080634" y="1725330"/>
            <a:ext cx="723971" cy="482647"/>
          </a:xfrm>
          <a:prstGeom prst="rect">
            <a:avLst/>
          </a:prstGeom>
        </p:spPr>
      </p:pic>
      <p:sp>
        <p:nvSpPr>
          <p:cNvPr id="17" name="Freeform 66">
            <a:extLst>
              <a:ext uri="{FF2B5EF4-FFF2-40B4-BE49-F238E27FC236}">
                <a16:creationId xmlns:a16="http://schemas.microsoft.com/office/drawing/2014/main" id="{DC0C23FD-8525-48A3-8C67-93D34E285D16}"/>
              </a:ext>
            </a:extLst>
          </p:cNvPr>
          <p:cNvSpPr/>
          <p:nvPr/>
        </p:nvSpPr>
        <p:spPr>
          <a:xfrm>
            <a:off x="4210429" y="330449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65">
            <a:extLst>
              <a:ext uri="{FF2B5EF4-FFF2-40B4-BE49-F238E27FC236}">
                <a16:creationId xmlns:a16="http://schemas.microsoft.com/office/drawing/2014/main" id="{0C3D280A-0FF6-8196-1EEB-9ACC8AE76A24}"/>
              </a:ext>
            </a:extLst>
          </p:cNvPr>
          <p:cNvGrpSpPr/>
          <p:nvPr/>
        </p:nvGrpSpPr>
        <p:grpSpPr>
          <a:xfrm>
            <a:off x="5717641" y="2337281"/>
            <a:ext cx="220832" cy="193228"/>
            <a:chOff x="0" y="0"/>
            <a:chExt cx="812800" cy="711200"/>
          </a:xfrm>
        </p:grpSpPr>
        <p:sp>
          <p:nvSpPr>
            <p:cNvPr id="23" name="Freeform 66">
              <a:extLst>
                <a:ext uri="{FF2B5EF4-FFF2-40B4-BE49-F238E27FC236}">
                  <a16:creationId xmlns:a16="http://schemas.microsoft.com/office/drawing/2014/main" id="{2052236C-2C48-3422-211F-4AC8143070F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82F9AFF3-933D-021B-9369-69FA367EF713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A8DB58C-0F65-0124-F2DB-56538FEDFD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0" y="-27085"/>
            <a:ext cx="1148311" cy="365119"/>
          </a:xfrm>
          <a:prstGeom prst="rect">
            <a:avLst/>
          </a:prstGeom>
        </p:spPr>
      </p:pic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789EF315-C67B-1FF7-7503-CC21FE183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hairs in a cinema">
            <a:extLst>
              <a:ext uri="{FF2B5EF4-FFF2-40B4-BE49-F238E27FC236}">
                <a16:creationId xmlns:a16="http://schemas.microsoft.com/office/drawing/2014/main" id="{B80683E1-A66D-33DA-2D89-65EF862700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69" y="4843575"/>
            <a:ext cx="674432" cy="420317"/>
          </a:xfrm>
          <a:prstGeom prst="rect">
            <a:avLst/>
          </a:prstGeom>
        </p:spPr>
      </p:pic>
      <p:sp>
        <p:nvSpPr>
          <p:cNvPr id="10" name="Freeform 66">
            <a:extLst>
              <a:ext uri="{FF2B5EF4-FFF2-40B4-BE49-F238E27FC236}">
                <a16:creationId xmlns:a16="http://schemas.microsoft.com/office/drawing/2014/main" id="{C0ADA846-E1BB-DCB8-65B5-9884C13ACD48}"/>
              </a:ext>
            </a:extLst>
          </p:cNvPr>
          <p:cNvSpPr/>
          <p:nvPr/>
        </p:nvSpPr>
        <p:spPr>
          <a:xfrm>
            <a:off x="2675059" y="591161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65">
            <a:extLst>
              <a:ext uri="{FF2B5EF4-FFF2-40B4-BE49-F238E27FC236}">
                <a16:creationId xmlns:a16="http://schemas.microsoft.com/office/drawing/2014/main" id="{3F7820BF-8AB7-1158-AFCC-8E44E9A4EC69}"/>
              </a:ext>
            </a:extLst>
          </p:cNvPr>
          <p:cNvGrpSpPr/>
          <p:nvPr/>
        </p:nvGrpSpPr>
        <p:grpSpPr>
          <a:xfrm>
            <a:off x="7198259" y="2347729"/>
            <a:ext cx="220832" cy="193228"/>
            <a:chOff x="0" y="0"/>
            <a:chExt cx="812800" cy="711200"/>
          </a:xfrm>
        </p:grpSpPr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387D76E0-AB71-12EA-01F3-CCC86258E9D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67">
              <a:extLst>
                <a:ext uri="{FF2B5EF4-FFF2-40B4-BE49-F238E27FC236}">
                  <a16:creationId xmlns:a16="http://schemas.microsoft.com/office/drawing/2014/main" id="{B909981E-8AAA-C849-D479-A5A75FA8BBB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Picture 30" descr="Game playing table with numbers">
            <a:extLst>
              <a:ext uri="{FF2B5EF4-FFF2-40B4-BE49-F238E27FC236}">
                <a16:creationId xmlns:a16="http://schemas.microsoft.com/office/drawing/2014/main" id="{D13527A6-CCAF-A5D2-216B-52E1CBED76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03" y="1729101"/>
            <a:ext cx="723971" cy="479526"/>
          </a:xfrm>
          <a:prstGeom prst="rect">
            <a:avLst/>
          </a:prstGeom>
        </p:spPr>
      </p:pic>
      <p:grpSp>
        <p:nvGrpSpPr>
          <p:cNvPr id="14" name="Group 65">
            <a:extLst>
              <a:ext uri="{FF2B5EF4-FFF2-40B4-BE49-F238E27FC236}">
                <a16:creationId xmlns:a16="http://schemas.microsoft.com/office/drawing/2014/main" id="{F321E4E7-2522-8D52-CB8B-97E3109001EF}"/>
              </a:ext>
            </a:extLst>
          </p:cNvPr>
          <p:cNvGrpSpPr/>
          <p:nvPr/>
        </p:nvGrpSpPr>
        <p:grpSpPr>
          <a:xfrm>
            <a:off x="4235353" y="5911613"/>
            <a:ext cx="220832" cy="193228"/>
            <a:chOff x="0" y="0"/>
            <a:chExt cx="812800" cy="711200"/>
          </a:xfrm>
        </p:grpSpPr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634DFCC5-28F9-91AC-F043-D9FA3DB0522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D7098485-8B23-6328-0F96-DE5BD5216EA5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B19BBC49-74DD-D4F8-92AF-6F087C94DC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612303" y="4863902"/>
            <a:ext cx="657473" cy="39999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FC0C42E-917C-2D6A-9E53-4F17A58419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219146" y="3365736"/>
            <a:ext cx="433597" cy="412514"/>
          </a:xfrm>
          <a:prstGeom prst="rect">
            <a:avLst/>
          </a:prstGeom>
        </p:spPr>
      </p:pic>
      <p:pic>
        <p:nvPicPr>
          <p:cNvPr id="34" name="Picture 33" descr="Illustration of person writing">
            <a:extLst>
              <a:ext uri="{FF2B5EF4-FFF2-40B4-BE49-F238E27FC236}">
                <a16:creationId xmlns:a16="http://schemas.microsoft.com/office/drawing/2014/main" id="{A1492A2D-27A4-7924-32F7-25D8381D9BD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96" y="3269234"/>
            <a:ext cx="861988" cy="544625"/>
          </a:xfrm>
          <a:prstGeom prst="rect">
            <a:avLst/>
          </a:prstGeom>
        </p:spPr>
      </p:pic>
      <p:pic>
        <p:nvPicPr>
          <p:cNvPr id="22" name="Picture 21" descr="Closeup of hand pointing to line in book">
            <a:extLst>
              <a:ext uri="{FF2B5EF4-FFF2-40B4-BE49-F238E27FC236}">
                <a16:creationId xmlns:a16="http://schemas.microsoft.com/office/drawing/2014/main" id="{50BB0995-FDCD-4CB9-2B4C-1D22C68D138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43" y="6792758"/>
            <a:ext cx="711015" cy="474010"/>
          </a:xfrm>
          <a:prstGeom prst="rect">
            <a:avLst/>
          </a:prstGeom>
        </p:spPr>
      </p:pic>
      <p:pic>
        <p:nvPicPr>
          <p:cNvPr id="56" name="Picture 55" descr="Hand squeezing lime on tacos">
            <a:extLst>
              <a:ext uri="{FF2B5EF4-FFF2-40B4-BE49-F238E27FC236}">
                <a16:creationId xmlns:a16="http://schemas.microsoft.com/office/drawing/2014/main" id="{E6808AAF-C4A5-C078-0A3B-2D78F068AE4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7600269" y="1788045"/>
            <a:ext cx="619177" cy="461963"/>
          </a:xfrm>
          <a:prstGeom prst="rect">
            <a:avLst/>
          </a:prstGeom>
        </p:spPr>
      </p:pic>
      <p:sp>
        <p:nvSpPr>
          <p:cNvPr id="25" name="Freeform 66">
            <a:extLst>
              <a:ext uri="{FF2B5EF4-FFF2-40B4-BE49-F238E27FC236}">
                <a16:creationId xmlns:a16="http://schemas.microsoft.com/office/drawing/2014/main" id="{2BCD70B7-9F4F-DBCD-398E-58B57FE87585}"/>
              </a:ext>
            </a:extLst>
          </p:cNvPr>
          <p:cNvSpPr/>
          <p:nvPr/>
        </p:nvSpPr>
        <p:spPr>
          <a:xfrm>
            <a:off x="5717641" y="32953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62">
            <a:extLst>
              <a:ext uri="{FF2B5EF4-FFF2-40B4-BE49-F238E27FC236}">
                <a16:creationId xmlns:a16="http://schemas.microsoft.com/office/drawing/2014/main" id="{F494A0AE-8CDA-22C3-188A-15F99B02937E}"/>
              </a:ext>
            </a:extLst>
          </p:cNvPr>
          <p:cNvGrpSpPr/>
          <p:nvPr/>
        </p:nvGrpSpPr>
        <p:grpSpPr>
          <a:xfrm>
            <a:off x="7218983" y="6907989"/>
            <a:ext cx="242972" cy="242972"/>
            <a:chOff x="0" y="0"/>
            <a:chExt cx="812800" cy="812800"/>
          </a:xfrm>
        </p:grpSpPr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C4A784C7-2198-36AB-842F-4D1D94552CF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64">
              <a:extLst>
                <a:ext uri="{FF2B5EF4-FFF2-40B4-BE49-F238E27FC236}">
                  <a16:creationId xmlns:a16="http://schemas.microsoft.com/office/drawing/2014/main" id="{1544AECB-64B1-25A2-60CA-54864416CC2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0" name="Picture 59" descr="Old piano">
            <a:extLst>
              <a:ext uri="{FF2B5EF4-FFF2-40B4-BE49-F238E27FC236}">
                <a16:creationId xmlns:a16="http://schemas.microsoft.com/office/drawing/2014/main" id="{3BB8B323-69B2-440D-34A7-1B3669D0147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79" y="6375918"/>
            <a:ext cx="711015" cy="473066"/>
          </a:xfrm>
          <a:prstGeom prst="rect">
            <a:avLst/>
          </a:prstGeom>
        </p:spPr>
      </p:pic>
      <p:pic>
        <p:nvPicPr>
          <p:cNvPr id="28" name="Picture 27" descr="Assorted colorful toy blocks">
            <a:extLst>
              <a:ext uri="{FF2B5EF4-FFF2-40B4-BE49-F238E27FC236}">
                <a16:creationId xmlns:a16="http://schemas.microsoft.com/office/drawing/2014/main" id="{97A3A017-5B90-75CA-6D9D-3C283E665EA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4"/>
          <a:stretch/>
        </p:blipFill>
        <p:spPr>
          <a:xfrm rot="10800000">
            <a:off x="2961879" y="6563498"/>
            <a:ext cx="849854" cy="6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4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6176" y="89827"/>
            <a:ext cx="2413006" cy="1541958"/>
            <a:chOff x="0" y="-461294"/>
            <a:chExt cx="879009" cy="2600947"/>
          </a:xfrm>
        </p:grpSpPr>
        <p:sp>
          <p:nvSpPr>
            <p:cNvPr id="4" name="Freeform 4"/>
            <p:cNvSpPr/>
            <p:nvPr/>
          </p:nvSpPr>
          <p:spPr>
            <a:xfrm>
              <a:off x="0" y="-461294"/>
              <a:ext cx="868775" cy="2600947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234" y="486808"/>
              <a:ext cx="868775" cy="1583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40976" y="-23974"/>
            <a:ext cx="6886500" cy="559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JULY Activities to look out for…</a:t>
            </a:r>
          </a:p>
        </p:txBody>
      </p:sp>
      <p:grpSp>
        <p:nvGrpSpPr>
          <p:cNvPr id="101" name="Group 49">
            <a:extLst>
              <a:ext uri="{FF2B5EF4-FFF2-40B4-BE49-F238E27FC236}">
                <a16:creationId xmlns:a16="http://schemas.microsoft.com/office/drawing/2014/main" id="{D0FBB3A9-1263-9EF9-6A48-E550B1A42133}"/>
              </a:ext>
            </a:extLst>
          </p:cNvPr>
          <p:cNvGrpSpPr/>
          <p:nvPr/>
        </p:nvGrpSpPr>
        <p:grpSpPr>
          <a:xfrm>
            <a:off x="344096" y="6301740"/>
            <a:ext cx="2536263" cy="836331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B3AB1A79-48FC-1388-18D1-8C3463E5BA8A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2A5A7AEA-F0E3-87D2-8207-4D9334926A55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7D8A2-1ADA-A599-B149-8F82041A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08" y="75858"/>
            <a:ext cx="1181202" cy="624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F42CB9-BC15-812E-2863-D4A06D55691A}"/>
              </a:ext>
            </a:extLst>
          </p:cNvPr>
          <p:cNvSpPr txBox="1"/>
          <p:nvPr/>
        </p:nvSpPr>
        <p:spPr>
          <a:xfrm>
            <a:off x="4611568" y="1105494"/>
            <a:ext cx="392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Get support building your confidence, social skills, and self-esteem ready to tackle life’s big challenges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A9ED9-CCD3-C028-02F1-85735D9F917E}"/>
              </a:ext>
            </a:extLst>
          </p:cNvPr>
          <p:cNvSpPr txBox="1"/>
          <p:nvPr/>
        </p:nvSpPr>
        <p:spPr>
          <a:xfrm>
            <a:off x="4726522" y="732720"/>
            <a:ext cx="403513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For support with this, access this&gt;&gt;&gt;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B673AA-25B3-9A20-74E7-934F9D140615}"/>
              </a:ext>
            </a:extLst>
          </p:cNvPr>
          <p:cNvCxnSpPr/>
          <p:nvPr/>
        </p:nvCxnSpPr>
        <p:spPr>
          <a:xfrm>
            <a:off x="385203" y="2286000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A9CA21E-42E4-F6B0-19FE-8170E8265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480" y="2479663"/>
            <a:ext cx="1654327" cy="1436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CB01410-E372-51FC-04DB-E62AD094AEE4}"/>
              </a:ext>
            </a:extLst>
          </p:cNvPr>
          <p:cNvSpPr txBox="1"/>
          <p:nvPr/>
        </p:nvSpPr>
        <p:spPr>
          <a:xfrm>
            <a:off x="2880359" y="2981598"/>
            <a:ext cx="3923758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Get support breaking down those big goals, into smaller, more manageable steps.  </a:t>
            </a:r>
          </a:p>
        </p:txBody>
      </p:sp>
      <p:pic>
        <p:nvPicPr>
          <p:cNvPr id="2062" name="Picture 14" descr="6 Reasons Why Goal Setting Doesn't Work - Sports Psychology">
            <a:extLst>
              <a:ext uri="{FF2B5EF4-FFF2-40B4-BE49-F238E27FC236}">
                <a16:creationId xmlns:a16="http://schemas.microsoft.com/office/drawing/2014/main" id="{CDCE2DE1-4644-FC14-2DD2-6EC383B3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6" y="2525112"/>
            <a:ext cx="1690730" cy="11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AF32062-3277-0022-2FC6-1546CCA07A46}"/>
              </a:ext>
            </a:extLst>
          </p:cNvPr>
          <p:cNvSpPr txBox="1"/>
          <p:nvPr/>
        </p:nvSpPr>
        <p:spPr>
          <a:xfrm>
            <a:off x="3502518" y="2573276"/>
            <a:ext cx="403513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support with this, access this&gt;&gt;&gt;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B572D46-10FB-276A-4230-79A591470006}"/>
              </a:ext>
            </a:extLst>
          </p:cNvPr>
          <p:cNvCxnSpPr/>
          <p:nvPr/>
        </p:nvCxnSpPr>
        <p:spPr>
          <a:xfrm>
            <a:off x="432398" y="4109545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9F62AE4B-4F9A-1629-F67E-94D072B26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053" y="4288307"/>
            <a:ext cx="1668706" cy="1406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4" name="Picture 16" descr="Did you know? Fewer than 100 people have a photographic memory | New  Scientist">
            <a:extLst>
              <a:ext uri="{FF2B5EF4-FFF2-40B4-BE49-F238E27FC236}">
                <a16:creationId xmlns:a16="http://schemas.microsoft.com/office/drawing/2014/main" id="{E767CC00-B076-5D7D-E91A-A48B84FE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" y="4433423"/>
            <a:ext cx="1746563" cy="9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0AC6C46-E95C-3EF6-5126-3BCCF0AAB758}"/>
              </a:ext>
            </a:extLst>
          </p:cNvPr>
          <p:cNvSpPr txBox="1"/>
          <p:nvPr/>
        </p:nvSpPr>
        <p:spPr>
          <a:xfrm>
            <a:off x="2100984" y="4269747"/>
            <a:ext cx="464310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a chance to get nostalgic access this &gt;&gt;&gt;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B7904F-59FD-0B82-232D-A43A1E53F126}"/>
              </a:ext>
            </a:extLst>
          </p:cNvPr>
          <p:cNvSpPr txBox="1"/>
          <p:nvPr/>
        </p:nvSpPr>
        <p:spPr>
          <a:xfrm>
            <a:off x="2246172" y="4639079"/>
            <a:ext cx="6193635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This session will give you the opportunity to play / listen to music that takes you back to a good memory, feel free to share that memory too or just simply enjoy listening in company.  Listening to music is such a good tool, whether it be meditative or calming.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27CD12E-B590-436B-238B-85A31AAFCFB8}"/>
              </a:ext>
            </a:extLst>
          </p:cNvPr>
          <p:cNvCxnSpPr/>
          <p:nvPr/>
        </p:nvCxnSpPr>
        <p:spPr>
          <a:xfrm>
            <a:off x="367399" y="6132787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36EAA63-225F-4717-422D-CCCF43FA15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38" y="167133"/>
            <a:ext cx="1148311" cy="36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57E17-BBAA-5BA5-F0EB-FA257267ED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5693" y="916009"/>
            <a:ext cx="1359639" cy="1104068"/>
          </a:xfrm>
          <a:prstGeom prst="rect">
            <a:avLst/>
          </a:prstGeom>
        </p:spPr>
      </p:pic>
      <p:pic>
        <p:nvPicPr>
          <p:cNvPr id="9" name="Picture 8" descr="Close up of person painting">
            <a:extLst>
              <a:ext uri="{FF2B5EF4-FFF2-40B4-BE49-F238E27FC236}">
                <a16:creationId xmlns:a16="http://schemas.microsoft.com/office/drawing/2014/main" id="{000D98E8-FB36-D873-1844-9475EC90BB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25337" r="9968"/>
          <a:stretch/>
        </p:blipFill>
        <p:spPr>
          <a:xfrm>
            <a:off x="2721105" y="929832"/>
            <a:ext cx="1603587" cy="10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Flow_SignoffStatus xmlns="39022ca7-da8b-462c-ac53-cf911d2e7c5d" xsi:nil="true"/>
    <_ip_UnifiedCompliancePolicyProperties xmlns="http://schemas.microsoft.com/sharepoint/v3" xsi:nil="true"/>
    <TaxCatchAll xmlns="21fe2dc5-e687-4b08-a992-8b5ade4d5474" xsi:nil="true"/>
    <lcf76f155ced4ddcb4097134ff3c332f xmlns="39022ca7-da8b-462c-ac53-cf911d2e7c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EFDE218124F41A39437AA860B391E" ma:contentTypeVersion="22" ma:contentTypeDescription="Create a new document." ma:contentTypeScope="" ma:versionID="b2dbe5b30047216f342cf8656c3eb3e2">
  <xsd:schema xmlns:xsd="http://www.w3.org/2001/XMLSchema" xmlns:xs="http://www.w3.org/2001/XMLSchema" xmlns:p="http://schemas.microsoft.com/office/2006/metadata/properties" xmlns:ns1="http://schemas.microsoft.com/sharepoint/v3" xmlns:ns2="39022ca7-da8b-462c-ac53-cf911d2e7c5d" xmlns:ns3="21fe2dc5-e687-4b08-a992-8b5ade4d5474" targetNamespace="http://schemas.microsoft.com/office/2006/metadata/properties" ma:root="true" ma:fieldsID="42e2ecdd341478788efa9075aac335a2" ns1:_="" ns2:_="" ns3:_="">
    <xsd:import namespace="http://schemas.microsoft.com/sharepoint/v3"/>
    <xsd:import namespace="39022ca7-da8b-462c-ac53-cf911d2e7c5d"/>
    <xsd:import namespace="21fe2dc5-e687-4b08-a992-8b5ade4d54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22ca7-da8b-462c-ac53-cf911d2e7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a722410-03a9-4718-9392-c4089ca5a5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e2dc5-e687-4b08-a992-8b5ade4d547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1c887687-1822-4593-8513-6eba5855e8c1}" ma:internalName="TaxCatchAll" ma:showField="CatchAllData" ma:web="21fe2dc5-e687-4b08-a992-8b5ade4d54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4F630-F244-4249-A1DD-CAF66701C44D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39022ca7-da8b-462c-ac53-cf911d2e7c5d"/>
    <ds:schemaRef ds:uri="21fe2dc5-e687-4b08-a992-8b5ade4d5474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53B0B3-0F5A-401C-97A3-2E7FE5C38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13A65D-8C3E-49B1-A72B-89ABE8F2EC3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39022ca7-da8b-462c-ac53-cf911d2e7c5d"/>
    <ds:schemaRef ds:uri="21fe2dc5-e687-4b08-a992-8b5ade4d547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1549</Words>
  <Application>Microsoft Office PowerPoint</Application>
  <PresentationFormat>Custom</PresentationFormat>
  <Paragraphs>434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DM Sans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CFO Activity Schedule TEMPLATE</dc:title>
  <dc:creator>Parkinson, Rachel (Growth Company)</dc:creator>
  <cp:lastModifiedBy>McCartan, Kathryn (Growth Company)</cp:lastModifiedBy>
  <cp:revision>151</cp:revision>
  <cp:lastPrinted>2025-06-12T14:50:44Z</cp:lastPrinted>
  <dcterms:created xsi:type="dcterms:W3CDTF">2006-08-16T00:00:00Z</dcterms:created>
  <dcterms:modified xsi:type="dcterms:W3CDTF">2025-06-23T08:40:44Z</dcterms:modified>
  <dc:identifier>DAFxy3nWgJM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0x010100895EFDE218124F41A39437AA860B391E</vt:lpwstr>
  </property>
  <property fmtid="{D5CDD505-2E9C-101B-9397-08002B2CF9AE}" pid="3" name="MediaServiceImageTags">
    <vt:lpwstr/>
  </property>
</Properties>
</file>