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0"/>
  </p:notesMasterIdLst>
  <p:sldIdLst>
    <p:sldId id="261" r:id="rId5"/>
    <p:sldId id="262" r:id="rId6"/>
    <p:sldId id="263" r:id="rId7"/>
    <p:sldId id="264" r:id="rId8"/>
    <p:sldId id="265" r:id="rId9"/>
  </p:sldIdLst>
  <p:sldSz cx="10693400" cy="7556500"/>
  <p:notesSz cx="6797675" cy="9926638"/>
  <p:embeddedFontLst>
    <p:embeddedFont>
      <p:font typeface="Aptos Narrow" panose="020B0004020202020204" pitchFamily="34" charset="0"/>
      <p:regular r:id="rId11"/>
      <p:bold r:id="rId12"/>
      <p:italic r:id="rId13"/>
      <p:boldItalic r:id="rId14"/>
    </p:embeddedFont>
    <p:embeddedFont>
      <p:font typeface="DM Sans" pitchFamily="2" charset="0"/>
      <p:regular r:id="rId15"/>
      <p:bold r:id="rId16"/>
      <p:italic r:id="rId17"/>
      <p:boldItalic r:id="rId18"/>
    </p:embeddedFont>
    <p:embeddedFont>
      <p:font typeface="DM Sans Bold" charset="0"/>
      <p:regular r:id="rId19"/>
      <p:bold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9F8"/>
    <a:srgbClr val="FFF3E7"/>
    <a:srgbClr val="FFE4C9"/>
    <a:srgbClr val="FFCC66"/>
    <a:srgbClr val="FFFFCC"/>
    <a:srgbClr val="B6C6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1440"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61" tIns="47781" rIns="95561" bIns="47781" rtlCol="0"/>
          <a:lstStyle>
            <a:lvl1pPr algn="l">
              <a:defRPr sz="1300"/>
            </a:lvl1pPr>
          </a:lstStyle>
          <a:p>
            <a:endParaRPr lang="en-GB"/>
          </a:p>
        </p:txBody>
      </p:sp>
      <p:sp>
        <p:nvSpPr>
          <p:cNvPr id="3" name="Date Placeholder 2"/>
          <p:cNvSpPr>
            <a:spLocks noGrp="1"/>
          </p:cNvSpPr>
          <p:nvPr>
            <p:ph type="dt" idx="1"/>
          </p:nvPr>
        </p:nvSpPr>
        <p:spPr>
          <a:xfrm>
            <a:off x="3850442" y="0"/>
            <a:ext cx="2945659" cy="498056"/>
          </a:xfrm>
          <a:prstGeom prst="rect">
            <a:avLst/>
          </a:prstGeom>
        </p:spPr>
        <p:txBody>
          <a:bodyPr vert="horz" lIns="95561" tIns="47781" rIns="95561" bIns="47781" rtlCol="0"/>
          <a:lstStyle>
            <a:lvl1pPr algn="r">
              <a:defRPr sz="1300"/>
            </a:lvl1pPr>
          </a:lstStyle>
          <a:p>
            <a:fld id="{A016004F-67E9-434D-8D28-B26DA7AC46C2}" type="datetimeFigureOut">
              <a:rPr lang="en-GB" smtClean="0"/>
              <a:t>14/07/2025</a:t>
            </a:fld>
            <a:endParaRPr lang="en-GB"/>
          </a:p>
        </p:txBody>
      </p:sp>
      <p:sp>
        <p:nvSpPr>
          <p:cNvPr id="4" name="Slide Image Placeholder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5561" tIns="47781" rIns="95561" bIns="47781" rtlCol="0" anchor="ctr"/>
          <a:lstStyle/>
          <a:p>
            <a:endParaRPr lang="en-GB"/>
          </a:p>
        </p:txBody>
      </p:sp>
      <p:sp>
        <p:nvSpPr>
          <p:cNvPr id="5" name="Notes Placeholder 4"/>
          <p:cNvSpPr>
            <a:spLocks noGrp="1"/>
          </p:cNvSpPr>
          <p:nvPr>
            <p:ph type="body" sz="quarter" idx="3"/>
          </p:nvPr>
        </p:nvSpPr>
        <p:spPr>
          <a:xfrm>
            <a:off x="679768" y="4777195"/>
            <a:ext cx="5438140" cy="3908613"/>
          </a:xfrm>
          <a:prstGeom prst="rect">
            <a:avLst/>
          </a:prstGeom>
        </p:spPr>
        <p:txBody>
          <a:bodyPr vert="horz" lIns="95561" tIns="47781" rIns="95561" bIns="477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5561" tIns="47781" rIns="95561" bIns="47781" rtlCol="0" anchor="b"/>
          <a:lstStyle>
            <a:lvl1pPr algn="l">
              <a:defRPr sz="1300"/>
            </a:lvl1pPr>
          </a:lstStyle>
          <a:p>
            <a:endParaRPr lang="en-GB"/>
          </a:p>
        </p:txBody>
      </p:sp>
      <p:sp>
        <p:nvSpPr>
          <p:cNvPr id="7" name="Slide Number Placeholder 6"/>
          <p:cNvSpPr>
            <a:spLocks noGrp="1"/>
          </p:cNvSpPr>
          <p:nvPr>
            <p:ph type="sldNum" sz="quarter" idx="5"/>
          </p:nvPr>
        </p:nvSpPr>
        <p:spPr>
          <a:xfrm>
            <a:off x="3850442" y="9428584"/>
            <a:ext cx="2945659" cy="498055"/>
          </a:xfrm>
          <a:prstGeom prst="rect">
            <a:avLst/>
          </a:prstGeom>
        </p:spPr>
        <p:txBody>
          <a:bodyPr vert="horz" lIns="95561" tIns="47781" rIns="95561" bIns="47781" rtlCol="0" anchor="b"/>
          <a:lstStyle>
            <a:lvl1pPr algn="r">
              <a:defRPr sz="1300"/>
            </a:lvl1pPr>
          </a:lstStyle>
          <a:p>
            <a:fld id="{2F7DE565-BD42-4930-8EFE-519E4858926F}" type="slidenum">
              <a:rPr lang="en-GB" smtClean="0"/>
              <a:t>‹#›</a:t>
            </a:fld>
            <a:endParaRPr lang="en-GB"/>
          </a:p>
        </p:txBody>
      </p:sp>
    </p:spTree>
    <p:extLst>
      <p:ext uri="{BB962C8B-B14F-4D97-AF65-F5344CB8AC3E}">
        <p14:creationId xmlns:p14="http://schemas.microsoft.com/office/powerpoint/2010/main" val="2268488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7DE565-BD42-4930-8EFE-519E4858926F}" type="slidenum">
              <a:rPr lang="en-GB" smtClean="0"/>
              <a:t>1</a:t>
            </a:fld>
            <a:endParaRPr lang="en-GB"/>
          </a:p>
        </p:txBody>
      </p:sp>
    </p:spTree>
    <p:extLst>
      <p:ext uri="{BB962C8B-B14F-4D97-AF65-F5344CB8AC3E}">
        <p14:creationId xmlns:p14="http://schemas.microsoft.com/office/powerpoint/2010/main" val="3432659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7998F-C0AB-FF0C-654A-6048E6C8E3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287ED8-8F72-ACE5-4AA1-305417B82B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245936-31D9-BD03-DAAD-8273AC2D6767}"/>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1EFAF12E-C00E-11CA-F20F-6FF4CF6CB0BB}"/>
              </a:ext>
            </a:extLst>
          </p:cNvPr>
          <p:cNvSpPr>
            <a:spLocks noGrp="1"/>
          </p:cNvSpPr>
          <p:nvPr>
            <p:ph type="sldNum" sz="quarter" idx="5"/>
          </p:nvPr>
        </p:nvSpPr>
        <p:spPr/>
        <p:txBody>
          <a:bodyPr/>
          <a:lstStyle/>
          <a:p>
            <a:fld id="{2F7DE565-BD42-4930-8EFE-519E4858926F}" type="slidenum">
              <a:rPr lang="en-GB" smtClean="0"/>
              <a:t>2</a:t>
            </a:fld>
            <a:endParaRPr lang="en-GB"/>
          </a:p>
        </p:txBody>
      </p:sp>
    </p:spTree>
    <p:extLst>
      <p:ext uri="{BB962C8B-B14F-4D97-AF65-F5344CB8AC3E}">
        <p14:creationId xmlns:p14="http://schemas.microsoft.com/office/powerpoint/2010/main" val="3964324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AFAD9-FB16-37DA-0093-759034E816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0A8997-8C74-E3A4-03B7-F97A4C09F1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70EDE9-1695-4C95-65AE-75C95317FEA7}"/>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0405A84C-BCE8-B09C-E657-9DAFE248305B}"/>
              </a:ext>
            </a:extLst>
          </p:cNvPr>
          <p:cNvSpPr>
            <a:spLocks noGrp="1"/>
          </p:cNvSpPr>
          <p:nvPr>
            <p:ph type="sldNum" sz="quarter" idx="5"/>
          </p:nvPr>
        </p:nvSpPr>
        <p:spPr/>
        <p:txBody>
          <a:bodyPr/>
          <a:lstStyle/>
          <a:p>
            <a:fld id="{2F7DE565-BD42-4930-8EFE-519E4858926F}" type="slidenum">
              <a:rPr lang="en-GB" smtClean="0"/>
              <a:t>3</a:t>
            </a:fld>
            <a:endParaRPr lang="en-GB"/>
          </a:p>
        </p:txBody>
      </p:sp>
    </p:spTree>
    <p:extLst>
      <p:ext uri="{BB962C8B-B14F-4D97-AF65-F5344CB8AC3E}">
        <p14:creationId xmlns:p14="http://schemas.microsoft.com/office/powerpoint/2010/main" val="2801905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EE1D1-61B5-DF70-8B57-CB05110833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1815E7-43AD-B065-22AF-2B43944E1E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A1F16E-D5D3-9758-3FA7-AD93DDA7E59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BE59F02-E2F6-9D70-492A-68C441F5EFCC}"/>
              </a:ext>
            </a:extLst>
          </p:cNvPr>
          <p:cNvSpPr>
            <a:spLocks noGrp="1"/>
          </p:cNvSpPr>
          <p:nvPr>
            <p:ph type="sldNum" sz="quarter" idx="5"/>
          </p:nvPr>
        </p:nvSpPr>
        <p:spPr/>
        <p:txBody>
          <a:bodyPr/>
          <a:lstStyle/>
          <a:p>
            <a:fld id="{2F7DE565-BD42-4930-8EFE-519E4858926F}" type="slidenum">
              <a:rPr lang="en-GB" smtClean="0"/>
              <a:t>4</a:t>
            </a:fld>
            <a:endParaRPr lang="en-GB"/>
          </a:p>
        </p:txBody>
      </p:sp>
    </p:spTree>
    <p:extLst>
      <p:ext uri="{BB962C8B-B14F-4D97-AF65-F5344CB8AC3E}">
        <p14:creationId xmlns:p14="http://schemas.microsoft.com/office/powerpoint/2010/main" val="414874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B934C-B624-69EB-33DF-DA4674AA67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C70CDE-EDE7-4831-8AEB-001701D348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C56CC9-1EFA-F8D4-F938-8F333DA340B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5B1AB81-AB6C-BD0B-C57A-6DAEFBAA239C}"/>
              </a:ext>
            </a:extLst>
          </p:cNvPr>
          <p:cNvSpPr>
            <a:spLocks noGrp="1"/>
          </p:cNvSpPr>
          <p:nvPr>
            <p:ph type="sldNum" sz="quarter" idx="5"/>
          </p:nvPr>
        </p:nvSpPr>
        <p:spPr/>
        <p:txBody>
          <a:bodyPr/>
          <a:lstStyle/>
          <a:p>
            <a:fld id="{2F7DE565-BD42-4930-8EFE-519E4858926F}" type="slidenum">
              <a:rPr lang="en-GB" smtClean="0"/>
              <a:t>5</a:t>
            </a:fld>
            <a:endParaRPr lang="en-GB"/>
          </a:p>
        </p:txBody>
      </p:sp>
    </p:spTree>
    <p:extLst>
      <p:ext uri="{BB962C8B-B14F-4D97-AF65-F5344CB8AC3E}">
        <p14:creationId xmlns:p14="http://schemas.microsoft.com/office/powerpoint/2010/main" val="76068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svg"/><Relationship Id="rId26" Type="http://schemas.openxmlformats.org/officeDocument/2006/relationships/image" Target="../media/image24.sv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png"/><Relationship Id="rId2" Type="http://schemas.openxmlformats.org/officeDocument/2006/relationships/notesSlide" Target="../notesSlides/notesSlide1.xml"/><Relationship Id="rId16" Type="http://schemas.openxmlformats.org/officeDocument/2006/relationships/image" Target="../media/image14.svg"/><Relationship Id="rId20" Type="http://schemas.openxmlformats.org/officeDocument/2006/relationships/image" Target="../media/image18.svg"/><Relationship Id="rId29"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svg"/><Relationship Id="rId32" Type="http://schemas.openxmlformats.org/officeDocument/2006/relationships/image" Target="../media/image30.sv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svg"/><Relationship Id="rId10" Type="http://schemas.openxmlformats.org/officeDocument/2006/relationships/image" Target="../media/image8.svg"/><Relationship Id="rId19" Type="http://schemas.openxmlformats.org/officeDocument/2006/relationships/image" Target="../media/image17.png"/><Relationship Id="rId31" Type="http://schemas.openxmlformats.org/officeDocument/2006/relationships/image" Target="../media/image29.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image" Target="../media/image20.svg"/><Relationship Id="rId27" Type="http://schemas.openxmlformats.org/officeDocument/2006/relationships/image" Target="../media/image25.png"/><Relationship Id="rId30" Type="http://schemas.openxmlformats.org/officeDocument/2006/relationships/image" Target="../media/image28.svg"/><Relationship Id="rId8" Type="http://schemas.openxmlformats.org/officeDocument/2006/relationships/image" Target="../media/image6.svg"/></Relationships>
</file>

<file path=ppt/slides/_rels/slide2.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21.png"/><Relationship Id="rId18" Type="http://schemas.openxmlformats.org/officeDocument/2006/relationships/image" Target="../media/image34.svg"/><Relationship Id="rId26" Type="http://schemas.openxmlformats.org/officeDocument/2006/relationships/image" Target="../media/image42.svg"/><Relationship Id="rId3" Type="http://schemas.openxmlformats.org/officeDocument/2006/relationships/image" Target="../media/image32.png"/><Relationship Id="rId21" Type="http://schemas.openxmlformats.org/officeDocument/2006/relationships/image" Target="../media/image37.png"/><Relationship Id="rId7" Type="http://schemas.openxmlformats.org/officeDocument/2006/relationships/image" Target="../media/image5.png"/><Relationship Id="rId12" Type="http://schemas.openxmlformats.org/officeDocument/2006/relationships/image" Target="../media/image14.svg"/><Relationship Id="rId17" Type="http://schemas.openxmlformats.org/officeDocument/2006/relationships/image" Target="../media/image33.png"/><Relationship Id="rId25" Type="http://schemas.openxmlformats.org/officeDocument/2006/relationships/image" Target="../media/image41.png"/><Relationship Id="rId2" Type="http://schemas.openxmlformats.org/officeDocument/2006/relationships/notesSlide" Target="../notesSlides/notesSlide2.xml"/><Relationship Id="rId16" Type="http://schemas.openxmlformats.org/officeDocument/2006/relationships/image" Target="../media/image10.svg"/><Relationship Id="rId20" Type="http://schemas.openxmlformats.org/officeDocument/2006/relationships/image" Target="../media/image36.svg"/><Relationship Id="rId29" Type="http://schemas.openxmlformats.org/officeDocument/2006/relationships/image" Target="../media/image43.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13.png"/><Relationship Id="rId24" Type="http://schemas.openxmlformats.org/officeDocument/2006/relationships/image" Target="../media/image40.svg"/><Relationship Id="rId5" Type="http://schemas.openxmlformats.org/officeDocument/2006/relationships/image" Target="../media/image3.png"/><Relationship Id="rId15" Type="http://schemas.openxmlformats.org/officeDocument/2006/relationships/image" Target="../media/image9.png"/><Relationship Id="rId23" Type="http://schemas.openxmlformats.org/officeDocument/2006/relationships/image" Target="../media/image39.png"/><Relationship Id="rId28" Type="http://schemas.openxmlformats.org/officeDocument/2006/relationships/image" Target="../media/image12.svg"/><Relationship Id="rId10" Type="http://schemas.openxmlformats.org/officeDocument/2006/relationships/image" Target="../media/image26.svg"/><Relationship Id="rId19" Type="http://schemas.openxmlformats.org/officeDocument/2006/relationships/image" Target="../media/image35.png"/><Relationship Id="rId31" Type="http://schemas.openxmlformats.org/officeDocument/2006/relationships/image" Target="../media/image31.png"/><Relationship Id="rId4" Type="http://schemas.openxmlformats.org/officeDocument/2006/relationships/image" Target="../media/image2.png"/><Relationship Id="rId9" Type="http://schemas.openxmlformats.org/officeDocument/2006/relationships/image" Target="../media/image25.png"/><Relationship Id="rId14" Type="http://schemas.openxmlformats.org/officeDocument/2006/relationships/image" Target="../media/image22.svg"/><Relationship Id="rId22" Type="http://schemas.openxmlformats.org/officeDocument/2006/relationships/image" Target="../media/image38.svg"/><Relationship Id="rId27" Type="http://schemas.openxmlformats.org/officeDocument/2006/relationships/image" Target="../media/image11.png"/><Relationship Id="rId30" Type="http://schemas.openxmlformats.org/officeDocument/2006/relationships/image" Target="../media/image44.svg"/></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41.png"/><Relationship Id="rId18" Type="http://schemas.openxmlformats.org/officeDocument/2006/relationships/image" Target="../media/image10.svg"/><Relationship Id="rId26" Type="http://schemas.openxmlformats.org/officeDocument/2006/relationships/image" Target="../media/image18.svg"/><Relationship Id="rId3" Type="http://schemas.openxmlformats.org/officeDocument/2006/relationships/image" Target="../media/image45.png"/><Relationship Id="rId21" Type="http://schemas.openxmlformats.org/officeDocument/2006/relationships/image" Target="../media/image21.png"/><Relationship Id="rId7" Type="http://schemas.openxmlformats.org/officeDocument/2006/relationships/image" Target="../media/image5.png"/><Relationship Id="rId12" Type="http://schemas.openxmlformats.org/officeDocument/2006/relationships/image" Target="../media/image26.svg"/><Relationship Id="rId17" Type="http://schemas.openxmlformats.org/officeDocument/2006/relationships/image" Target="../media/image9.png"/><Relationship Id="rId25"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8.svg"/><Relationship Id="rId20" Type="http://schemas.openxmlformats.org/officeDocument/2006/relationships/image" Target="../media/image20.svg"/><Relationship Id="rId29" Type="http://schemas.openxmlformats.org/officeDocument/2006/relationships/image" Target="../media/image46.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25.png"/><Relationship Id="rId24" Type="http://schemas.openxmlformats.org/officeDocument/2006/relationships/image" Target="../media/image38.svg"/><Relationship Id="rId5" Type="http://schemas.openxmlformats.org/officeDocument/2006/relationships/image" Target="../media/image3.png"/><Relationship Id="rId15" Type="http://schemas.openxmlformats.org/officeDocument/2006/relationships/image" Target="../media/image7.png"/><Relationship Id="rId23" Type="http://schemas.openxmlformats.org/officeDocument/2006/relationships/image" Target="../media/image37.png"/><Relationship Id="rId28" Type="http://schemas.openxmlformats.org/officeDocument/2006/relationships/image" Target="../media/image12.svg"/><Relationship Id="rId10" Type="http://schemas.openxmlformats.org/officeDocument/2006/relationships/image" Target="../media/image44.svg"/><Relationship Id="rId19" Type="http://schemas.openxmlformats.org/officeDocument/2006/relationships/image" Target="../media/image19.png"/><Relationship Id="rId31" Type="http://schemas.openxmlformats.org/officeDocument/2006/relationships/image" Target="../media/image31.png"/><Relationship Id="rId4" Type="http://schemas.openxmlformats.org/officeDocument/2006/relationships/image" Target="../media/image2.png"/><Relationship Id="rId9" Type="http://schemas.openxmlformats.org/officeDocument/2006/relationships/image" Target="../media/image43.png"/><Relationship Id="rId14" Type="http://schemas.openxmlformats.org/officeDocument/2006/relationships/image" Target="../media/image42.svg"/><Relationship Id="rId22" Type="http://schemas.openxmlformats.org/officeDocument/2006/relationships/image" Target="../media/image22.svg"/><Relationship Id="rId27" Type="http://schemas.openxmlformats.org/officeDocument/2006/relationships/image" Target="../media/image11.png"/><Relationship Id="rId30" Type="http://schemas.openxmlformats.org/officeDocument/2006/relationships/image" Target="../media/image47.svg"/></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25.png"/><Relationship Id="rId18" Type="http://schemas.openxmlformats.org/officeDocument/2006/relationships/image" Target="../media/image20.svg"/><Relationship Id="rId26" Type="http://schemas.openxmlformats.org/officeDocument/2006/relationships/image" Target="../media/image50.svg"/><Relationship Id="rId3" Type="http://schemas.openxmlformats.org/officeDocument/2006/relationships/image" Target="../media/image48.png"/><Relationship Id="rId21" Type="http://schemas.openxmlformats.org/officeDocument/2006/relationships/image" Target="../media/image37.png"/><Relationship Id="rId7" Type="http://schemas.openxmlformats.org/officeDocument/2006/relationships/image" Target="../media/image5.png"/><Relationship Id="rId12" Type="http://schemas.openxmlformats.org/officeDocument/2006/relationships/image" Target="../media/image28.svg"/><Relationship Id="rId17" Type="http://schemas.openxmlformats.org/officeDocument/2006/relationships/image" Target="../media/image19.png"/><Relationship Id="rId25" Type="http://schemas.openxmlformats.org/officeDocument/2006/relationships/image" Target="../media/image49.png"/><Relationship Id="rId2" Type="http://schemas.openxmlformats.org/officeDocument/2006/relationships/notesSlide" Target="../notesSlides/notesSlide4.xml"/><Relationship Id="rId16" Type="http://schemas.openxmlformats.org/officeDocument/2006/relationships/image" Target="../media/image10.svg"/><Relationship Id="rId20" Type="http://schemas.openxmlformats.org/officeDocument/2006/relationships/image" Target="../media/image18.svg"/><Relationship Id="rId29" Type="http://schemas.openxmlformats.org/officeDocument/2006/relationships/image" Target="../media/image31.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27.png"/><Relationship Id="rId24" Type="http://schemas.openxmlformats.org/officeDocument/2006/relationships/image" Target="../media/image22.svg"/><Relationship Id="rId5" Type="http://schemas.openxmlformats.org/officeDocument/2006/relationships/image" Target="../media/image3.png"/><Relationship Id="rId15" Type="http://schemas.openxmlformats.org/officeDocument/2006/relationships/image" Target="../media/image9.png"/><Relationship Id="rId23" Type="http://schemas.openxmlformats.org/officeDocument/2006/relationships/image" Target="../media/image21.png"/><Relationship Id="rId28" Type="http://schemas.openxmlformats.org/officeDocument/2006/relationships/image" Target="../media/image47.svg"/><Relationship Id="rId10" Type="http://schemas.openxmlformats.org/officeDocument/2006/relationships/image" Target="../media/image24.sv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23.png"/><Relationship Id="rId14" Type="http://schemas.openxmlformats.org/officeDocument/2006/relationships/image" Target="../media/image26.svg"/><Relationship Id="rId22" Type="http://schemas.openxmlformats.org/officeDocument/2006/relationships/image" Target="../media/image38.svg"/><Relationship Id="rId27" Type="http://schemas.openxmlformats.org/officeDocument/2006/relationships/image" Target="../media/image46.png"/></Relationships>
</file>

<file path=ppt/slides/_rels/slide5.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9.png"/><Relationship Id="rId18" Type="http://schemas.openxmlformats.org/officeDocument/2006/relationships/image" Target="../media/image22.svg"/><Relationship Id="rId26" Type="http://schemas.openxmlformats.org/officeDocument/2006/relationships/image" Target="../media/image44.svg"/><Relationship Id="rId3" Type="http://schemas.openxmlformats.org/officeDocument/2006/relationships/image" Target="../media/image51.png"/><Relationship Id="rId21" Type="http://schemas.openxmlformats.org/officeDocument/2006/relationships/image" Target="../media/image7.png"/><Relationship Id="rId7" Type="http://schemas.openxmlformats.org/officeDocument/2006/relationships/image" Target="../media/image27.png"/><Relationship Id="rId12" Type="http://schemas.openxmlformats.org/officeDocument/2006/relationships/image" Target="../media/image38.svg"/><Relationship Id="rId17" Type="http://schemas.openxmlformats.org/officeDocument/2006/relationships/image" Target="../media/image21.png"/><Relationship Id="rId25" Type="http://schemas.openxmlformats.org/officeDocument/2006/relationships/image" Target="../media/image43.png"/><Relationship Id="rId2" Type="http://schemas.openxmlformats.org/officeDocument/2006/relationships/notesSlide" Target="../notesSlides/notesSlide5.xml"/><Relationship Id="rId16" Type="http://schemas.openxmlformats.org/officeDocument/2006/relationships/image" Target="../media/image20.svg"/><Relationship Id="rId20" Type="http://schemas.openxmlformats.org/officeDocument/2006/relationships/image" Target="../media/image12.sv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37.png"/><Relationship Id="rId24" Type="http://schemas.openxmlformats.org/officeDocument/2006/relationships/image" Target="../media/image53.svg"/><Relationship Id="rId5" Type="http://schemas.openxmlformats.org/officeDocument/2006/relationships/image" Target="../media/image3.png"/><Relationship Id="rId15" Type="http://schemas.openxmlformats.org/officeDocument/2006/relationships/image" Target="../media/image19.png"/><Relationship Id="rId23" Type="http://schemas.openxmlformats.org/officeDocument/2006/relationships/image" Target="../media/image52.png"/><Relationship Id="rId10" Type="http://schemas.openxmlformats.org/officeDocument/2006/relationships/image" Target="../media/image26.svg"/><Relationship Id="rId19" Type="http://schemas.openxmlformats.org/officeDocument/2006/relationships/image" Target="../media/image11.png"/><Relationship Id="rId4" Type="http://schemas.openxmlformats.org/officeDocument/2006/relationships/image" Target="../media/image2.png"/><Relationship Id="rId9" Type="http://schemas.openxmlformats.org/officeDocument/2006/relationships/image" Target="../media/image25.png"/><Relationship Id="rId14" Type="http://schemas.openxmlformats.org/officeDocument/2006/relationships/image" Target="../media/image10.svg"/><Relationship Id="rId22" Type="http://schemas.openxmlformats.org/officeDocument/2006/relationships/image" Target="../media/image8.svg"/><Relationship Id="rId27"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A3A3CE85-8129-A40A-B5B6-B5F55A432C1D}"/>
              </a:ext>
            </a:extLst>
          </p:cNvPr>
          <p:cNvPicPr>
            <a:picLocks noChangeAspect="1"/>
          </p:cNvPicPr>
          <p:nvPr/>
        </p:nvPicPr>
        <p:blipFill>
          <a:blip r:embed="rId3"/>
          <a:stretch>
            <a:fillRect/>
          </a:stretch>
        </p:blipFill>
        <p:spPr>
          <a:xfrm>
            <a:off x="2335137" y="1025217"/>
            <a:ext cx="8210576" cy="6042909"/>
          </a:xfrm>
          <a:prstGeom prst="rect">
            <a:avLst/>
          </a:prstGeom>
        </p:spPr>
      </p:pic>
      <p:grpSp>
        <p:nvGrpSpPr>
          <p:cNvPr id="3" name="Group 3"/>
          <p:cNvGrpSpPr/>
          <p:nvPr/>
        </p:nvGrpSpPr>
        <p:grpSpPr>
          <a:xfrm>
            <a:off x="107875" y="1077718"/>
            <a:ext cx="2142719" cy="5169553"/>
            <a:chOff x="-24" y="-1141"/>
            <a:chExt cx="939480" cy="1697876"/>
          </a:xfrm>
        </p:grpSpPr>
        <p:sp>
          <p:nvSpPr>
            <p:cNvPr id="4" name="Freeform 4"/>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24" y="-1141"/>
              <a:ext cx="939480" cy="1697876"/>
            </a:xfrm>
            <a:prstGeom prst="rect">
              <a:avLst/>
            </a:prstGeom>
          </p:spPr>
          <p:txBody>
            <a:bodyPr lIns="50800" tIns="50800" rIns="50800" bIns="50800" rtlCol="0" anchor="ctr"/>
            <a:lstStyle/>
            <a:p>
              <a:pPr algn="ctr"/>
              <a:r>
                <a:rPr lang="en-US" sz="1200" u="sng" dirty="0">
                  <a:solidFill>
                    <a:srgbClr val="FFFFFF"/>
                  </a:solidFill>
                  <a:latin typeface="DM Sans"/>
                </a:rPr>
                <a:t>Information</a:t>
              </a:r>
              <a:endParaRPr lang="en-US" sz="1200" dirty="0">
                <a:cs typeface="Calibri"/>
              </a:endParaRPr>
            </a:p>
            <a:p>
              <a:pPr algn="ctr"/>
              <a:endParaRPr lang="en-US" sz="1200" u="sng" dirty="0">
                <a:solidFill>
                  <a:srgbClr val="FFFFFF"/>
                </a:solidFill>
                <a:latin typeface="DM Sans"/>
              </a:endParaRPr>
            </a:p>
            <a:p>
              <a:pPr algn="ctr"/>
              <a:r>
                <a:rPr lang="en-US" sz="1200" b="1" dirty="0">
                  <a:solidFill>
                    <a:schemeClr val="bg1"/>
                  </a:solidFill>
                  <a:latin typeface="DM Sans"/>
                </a:rPr>
                <a:t>Address:</a:t>
              </a:r>
              <a:r>
                <a:rPr lang="en-US" sz="1200" b="1" dirty="0">
                  <a:solidFill>
                    <a:schemeClr val="bg1"/>
                  </a:solidFill>
                  <a:latin typeface="Calibri"/>
                  <a:cs typeface="Calibri"/>
                </a:rPr>
                <a:t> </a:t>
              </a:r>
              <a:r>
                <a:rPr lang="en-US" sz="1200" b="1" dirty="0">
                  <a:solidFill>
                    <a:schemeClr val="bg1"/>
                  </a:solidFill>
                  <a:latin typeface="DM Sans"/>
                </a:rPr>
                <a:t>- </a:t>
              </a:r>
              <a:r>
                <a:rPr lang="en-GB" sz="1200" b="0" i="0" dirty="0">
                  <a:solidFill>
                    <a:schemeClr val="bg1"/>
                  </a:solidFill>
                  <a:effectLst/>
                  <a:latin typeface="Aptos Narrow" panose="020B0004020202020204" pitchFamily="34" charset="0"/>
                </a:rPr>
                <a:t>Urban Exchange, Theatre Street/Mount Street, Preston, PR1 8BQ</a:t>
              </a:r>
              <a:endParaRPr lang="en-US" sz="1200" b="1" dirty="0">
                <a:solidFill>
                  <a:schemeClr val="bg1"/>
                </a:solidFill>
                <a:latin typeface="DM Sans"/>
              </a:endParaRPr>
            </a:p>
            <a:p>
              <a:pPr algn="ctr"/>
              <a:endParaRPr lang="en-US" sz="1200" dirty="0">
                <a:solidFill>
                  <a:srgbClr val="FFFFFF"/>
                </a:solidFill>
                <a:latin typeface="DM Sans"/>
              </a:endParaRPr>
            </a:p>
            <a:p>
              <a:pPr algn="ctr"/>
              <a:r>
                <a:rPr lang="en-US" sz="1200" b="1" dirty="0">
                  <a:solidFill>
                    <a:srgbClr val="FFFFFF"/>
                  </a:solidFill>
                  <a:latin typeface="DM Sans"/>
                </a:rPr>
                <a:t>Contact:</a:t>
              </a:r>
              <a:r>
                <a:rPr lang="en-US" sz="1200" dirty="0">
                  <a:solidFill>
                    <a:srgbClr val="FFFFFF"/>
                  </a:solidFill>
                  <a:latin typeface="DM Sans"/>
                </a:rPr>
                <a:t> 07850 955413 (</a:t>
              </a:r>
              <a:r>
                <a:rPr lang="en-US" sz="1200" b="1" i="1" dirty="0">
                  <a:solidFill>
                    <a:srgbClr val="FFFFFF"/>
                  </a:solidFill>
                  <a:latin typeface="DM Sans"/>
                </a:rPr>
                <a:t>AMY</a:t>
              </a:r>
              <a:r>
                <a:rPr lang="en-US" sz="1200" dirty="0">
                  <a:solidFill>
                    <a:srgbClr val="FFFFFF"/>
                  </a:solidFill>
                  <a:latin typeface="DM Sans"/>
                </a:rPr>
                <a:t>)</a:t>
              </a:r>
            </a:p>
            <a:p>
              <a:pPr algn="ctr"/>
              <a:r>
                <a:rPr lang="en-US" sz="1200" dirty="0">
                  <a:solidFill>
                    <a:srgbClr val="FFFFFF"/>
                  </a:solidFill>
                  <a:latin typeface="DM Sans"/>
                  <a:cs typeface="Calibri"/>
                </a:rPr>
                <a:t>                 </a:t>
              </a:r>
              <a:endParaRPr lang="en-US" sz="1200" dirty="0">
                <a:solidFill>
                  <a:srgbClr val="FFFFFF"/>
                </a:solidFill>
                <a:latin typeface="DM Sans"/>
              </a:endParaRPr>
            </a:p>
            <a:p>
              <a:pPr algn="ctr"/>
              <a:r>
                <a:rPr lang="en-US" sz="1200" dirty="0">
                  <a:solidFill>
                    <a:srgbClr val="FFFFFF"/>
                  </a:solidFill>
                  <a:latin typeface="DM Sans"/>
                </a:rPr>
                <a:t>Enrolments are needed to do any of the sessions.</a:t>
              </a:r>
            </a:p>
            <a:p>
              <a:pPr algn="ctr"/>
              <a:endParaRPr lang="en-US" sz="1200" b="1" u="sng" dirty="0">
                <a:solidFill>
                  <a:schemeClr val="bg1"/>
                </a:solidFill>
                <a:cs typeface="Calibri"/>
              </a:endParaRPr>
            </a:p>
            <a:p>
              <a:pPr algn="ctr"/>
              <a:r>
                <a:rPr lang="en-US" sz="1200" dirty="0">
                  <a:solidFill>
                    <a:schemeClr val="bg1"/>
                  </a:solidFill>
                  <a:cs typeface="Calibri"/>
                </a:rPr>
                <a:t>Group Activity's this week include Arts and Crafts,  and Creative arts which will be run by an external provider additionally there is a creative writing group and A men matter group which will be run by one of the male support workers discussing men’s mental health struggles.</a:t>
              </a:r>
            </a:p>
            <a:p>
              <a:pPr algn="ctr"/>
              <a:r>
                <a:rPr lang="en-US" sz="1200" dirty="0">
                  <a:solidFill>
                    <a:schemeClr val="bg1"/>
                  </a:solidFill>
                  <a:cs typeface="Calibri"/>
                </a:rPr>
                <a:t>– Please let your support worker know if you would like to sign up for any of these.</a:t>
              </a:r>
            </a:p>
            <a:p>
              <a:pPr algn="ctr"/>
              <a:endParaRPr lang="en-US" sz="1200" dirty="0">
                <a:solidFill>
                  <a:schemeClr val="bg1"/>
                </a:solidFill>
                <a:cs typeface="Calibri"/>
              </a:endParaRPr>
            </a:p>
            <a:p>
              <a:pPr algn="ctr"/>
              <a:r>
                <a:rPr lang="en-US" sz="1000" b="1" dirty="0">
                  <a:solidFill>
                    <a:schemeClr val="bg1"/>
                  </a:solidFill>
                  <a:cs typeface="Calibri"/>
                </a:rPr>
                <a:t>CBT To be discussed with Support worker</a:t>
              </a:r>
            </a:p>
            <a:p>
              <a:pPr algn="ctr"/>
              <a:endParaRPr lang="en-US" sz="1000" b="1" u="sng" dirty="0">
                <a:solidFill>
                  <a:schemeClr val="bg1"/>
                </a:solidFill>
                <a:cs typeface="Calibri"/>
              </a:endParaRPr>
            </a:p>
          </p:txBody>
        </p:sp>
      </p:grpSp>
      <p:grpSp>
        <p:nvGrpSpPr>
          <p:cNvPr id="49" name="Group 49"/>
          <p:cNvGrpSpPr/>
          <p:nvPr/>
        </p:nvGrpSpPr>
        <p:grpSpPr>
          <a:xfrm>
            <a:off x="107875" y="6464390"/>
            <a:ext cx="2066012" cy="747035"/>
            <a:chOff x="183080" y="0"/>
            <a:chExt cx="2754682" cy="996046"/>
          </a:xfrm>
        </p:grpSpPr>
        <p:sp>
          <p:nvSpPr>
            <p:cNvPr id="50" name="Freeform 50"/>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AUGUST - WEEK 1</a:t>
            </a:r>
          </a:p>
        </p:txBody>
      </p:sp>
      <p:sp>
        <p:nvSpPr>
          <p:cNvPr id="53" name="TextBox 52">
            <a:extLst>
              <a:ext uri="{FF2B5EF4-FFF2-40B4-BE49-F238E27FC236}">
                <a16:creationId xmlns:a16="http://schemas.microsoft.com/office/drawing/2014/main" id="{3F2A7CC7-B907-D44C-7784-C0E9EDD8F46A}"/>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82136ECE-F6A6-0C0C-9952-014792A99A07}"/>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117" name="Picture 116">
            <a:extLst>
              <a:ext uri="{FF2B5EF4-FFF2-40B4-BE49-F238E27FC236}">
                <a16:creationId xmlns:a16="http://schemas.microsoft.com/office/drawing/2014/main" id="{CACAFF39-F2CE-CD2E-1D0F-3C9BCC111DC8}"/>
              </a:ext>
            </a:extLst>
          </p:cNvPr>
          <p:cNvPicPr>
            <a:picLocks noChangeAspect="1"/>
          </p:cNvPicPr>
          <p:nvPr/>
        </p:nvPicPr>
        <p:blipFill>
          <a:blip r:embed="rId6"/>
          <a:stretch>
            <a:fillRect/>
          </a:stretch>
        </p:blipFill>
        <p:spPr>
          <a:xfrm>
            <a:off x="98398" y="89855"/>
            <a:ext cx="2177007" cy="866419"/>
          </a:xfrm>
          <a:prstGeom prst="rect">
            <a:avLst/>
          </a:prstGeom>
        </p:spPr>
      </p:pic>
      <p:pic>
        <p:nvPicPr>
          <p:cNvPr id="24" name="Graphic 23" descr="Drama outline">
            <a:extLst>
              <a:ext uri="{FF2B5EF4-FFF2-40B4-BE49-F238E27FC236}">
                <a16:creationId xmlns:a16="http://schemas.microsoft.com/office/drawing/2014/main" id="{3C283287-1EAE-E268-8FB8-AC97396FE63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15631" y="3959596"/>
            <a:ext cx="777330" cy="777330"/>
          </a:xfrm>
          <a:prstGeom prst="rect">
            <a:avLst/>
          </a:prstGeom>
        </p:spPr>
      </p:pic>
      <p:pic>
        <p:nvPicPr>
          <p:cNvPr id="40" name="Graphic 39" descr="Coffee outline">
            <a:extLst>
              <a:ext uri="{FF2B5EF4-FFF2-40B4-BE49-F238E27FC236}">
                <a16:creationId xmlns:a16="http://schemas.microsoft.com/office/drawing/2014/main" id="{7BE6E507-2177-AEFA-5820-4C69497F9E6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247811" y="3778250"/>
            <a:ext cx="432370" cy="432370"/>
          </a:xfrm>
          <a:prstGeom prst="rect">
            <a:avLst/>
          </a:prstGeom>
        </p:spPr>
      </p:pic>
      <p:pic>
        <p:nvPicPr>
          <p:cNvPr id="43" name="Graphic 42" descr="Left Brain outline">
            <a:extLst>
              <a:ext uri="{FF2B5EF4-FFF2-40B4-BE49-F238E27FC236}">
                <a16:creationId xmlns:a16="http://schemas.microsoft.com/office/drawing/2014/main" id="{6576429F-64CA-12B3-3F39-363293DAC76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463238" y="4612088"/>
            <a:ext cx="637694" cy="637694"/>
          </a:xfrm>
          <a:prstGeom prst="rect">
            <a:avLst/>
          </a:prstGeom>
        </p:spPr>
      </p:pic>
      <p:pic>
        <p:nvPicPr>
          <p:cNvPr id="44" name="Graphic 43" descr="Document outline">
            <a:extLst>
              <a:ext uri="{FF2B5EF4-FFF2-40B4-BE49-F238E27FC236}">
                <a16:creationId xmlns:a16="http://schemas.microsoft.com/office/drawing/2014/main" id="{0AAD5310-62F2-9341-56D4-1F259E2B442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873257" y="6586752"/>
            <a:ext cx="445867" cy="445867"/>
          </a:xfrm>
          <a:prstGeom prst="rect">
            <a:avLst/>
          </a:prstGeom>
        </p:spPr>
      </p:pic>
      <p:pic>
        <p:nvPicPr>
          <p:cNvPr id="48" name="Graphic 47" descr="Medical outline">
            <a:extLst>
              <a:ext uri="{FF2B5EF4-FFF2-40B4-BE49-F238E27FC236}">
                <a16:creationId xmlns:a16="http://schemas.microsoft.com/office/drawing/2014/main" id="{1DFB0B2E-D7D4-CA23-9E22-06A07C5DFCCD}"/>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962433" y="3839463"/>
            <a:ext cx="414416" cy="414416"/>
          </a:xfrm>
          <a:prstGeom prst="rect">
            <a:avLst/>
          </a:prstGeom>
        </p:spPr>
      </p:pic>
      <p:pic>
        <p:nvPicPr>
          <p:cNvPr id="8" name="Graphic 7" descr="Cheers outline">
            <a:extLst>
              <a:ext uri="{FF2B5EF4-FFF2-40B4-BE49-F238E27FC236}">
                <a16:creationId xmlns:a16="http://schemas.microsoft.com/office/drawing/2014/main" id="{83D78340-6C1E-6DC6-4732-3345CD929438}"/>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2608484" y="6531283"/>
            <a:ext cx="464920" cy="464920"/>
          </a:xfrm>
          <a:prstGeom prst="rect">
            <a:avLst/>
          </a:prstGeom>
        </p:spPr>
      </p:pic>
      <p:pic>
        <p:nvPicPr>
          <p:cNvPr id="9" name="Graphic 8" descr="Reflection outline">
            <a:extLst>
              <a:ext uri="{FF2B5EF4-FFF2-40B4-BE49-F238E27FC236}">
                <a16:creationId xmlns:a16="http://schemas.microsoft.com/office/drawing/2014/main" id="{0739264F-FBF1-2D6E-8E76-BC1323E29E33}"/>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178988" y="2394338"/>
            <a:ext cx="484010" cy="484010"/>
          </a:xfrm>
          <a:prstGeom prst="rect">
            <a:avLst/>
          </a:prstGeom>
        </p:spPr>
      </p:pic>
      <p:pic>
        <p:nvPicPr>
          <p:cNvPr id="11" name="Graphic 10" descr="Golden Ratio outline">
            <a:extLst>
              <a:ext uri="{FF2B5EF4-FFF2-40B4-BE49-F238E27FC236}">
                <a16:creationId xmlns:a16="http://schemas.microsoft.com/office/drawing/2014/main" id="{06BE3299-B06A-114E-B754-8310E8CE9313}"/>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4248077" y="6586752"/>
            <a:ext cx="427597" cy="427597"/>
          </a:xfrm>
          <a:prstGeom prst="rect">
            <a:avLst/>
          </a:prstGeom>
        </p:spPr>
      </p:pic>
      <p:pic>
        <p:nvPicPr>
          <p:cNvPr id="7" name="Graphic 6" descr="Easel outline">
            <a:extLst>
              <a:ext uri="{FF2B5EF4-FFF2-40B4-BE49-F238E27FC236}">
                <a16:creationId xmlns:a16="http://schemas.microsoft.com/office/drawing/2014/main" id="{4408D27D-F3E8-5791-B392-4CFF77B7B54D}"/>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5850347" y="5892695"/>
            <a:ext cx="638588" cy="638588"/>
          </a:xfrm>
          <a:prstGeom prst="rect">
            <a:avLst/>
          </a:prstGeom>
        </p:spPr>
      </p:pic>
      <p:pic>
        <p:nvPicPr>
          <p:cNvPr id="18" name="Graphic 17" descr="Angry face outline outline">
            <a:extLst>
              <a:ext uri="{FF2B5EF4-FFF2-40B4-BE49-F238E27FC236}">
                <a16:creationId xmlns:a16="http://schemas.microsoft.com/office/drawing/2014/main" id="{7E9EC2FA-3452-C910-307D-E4C23C5600AC}"/>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247811" y="5199508"/>
            <a:ext cx="398355" cy="398355"/>
          </a:xfrm>
          <a:prstGeom prst="rect">
            <a:avLst/>
          </a:prstGeom>
        </p:spPr>
      </p:pic>
      <p:pic>
        <p:nvPicPr>
          <p:cNvPr id="19" name="Graphic 18" descr="Laptop outline">
            <a:extLst>
              <a:ext uri="{FF2B5EF4-FFF2-40B4-BE49-F238E27FC236}">
                <a16:creationId xmlns:a16="http://schemas.microsoft.com/office/drawing/2014/main" id="{C3D6902B-9290-7742-42AE-4827B8CF182F}"/>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4204013" y="5100047"/>
            <a:ext cx="515724" cy="515724"/>
          </a:xfrm>
          <a:prstGeom prst="rect">
            <a:avLst/>
          </a:prstGeom>
        </p:spPr>
      </p:pic>
      <p:pic>
        <p:nvPicPr>
          <p:cNvPr id="20" name="Graphic 19" descr="Document outline">
            <a:extLst>
              <a:ext uri="{FF2B5EF4-FFF2-40B4-BE49-F238E27FC236}">
                <a16:creationId xmlns:a16="http://schemas.microsoft.com/office/drawing/2014/main" id="{5D423746-1D0D-1472-A2F8-D091FBDE8F5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964087" y="2464893"/>
            <a:ext cx="412762" cy="342900"/>
          </a:xfrm>
          <a:prstGeom prst="rect">
            <a:avLst/>
          </a:prstGeom>
        </p:spPr>
      </p:pic>
      <p:pic>
        <p:nvPicPr>
          <p:cNvPr id="21" name="Graphic 20" descr="Scribble outline">
            <a:extLst>
              <a:ext uri="{FF2B5EF4-FFF2-40B4-BE49-F238E27FC236}">
                <a16:creationId xmlns:a16="http://schemas.microsoft.com/office/drawing/2014/main" id="{E951D4DB-C012-65E1-20EE-4B36EDF802FE}"/>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4248077" y="3740596"/>
            <a:ext cx="437999" cy="437999"/>
          </a:xfrm>
          <a:prstGeom prst="rect">
            <a:avLst/>
          </a:prstGeom>
        </p:spPr>
      </p:pic>
      <p:pic>
        <p:nvPicPr>
          <p:cNvPr id="22" name="Graphic 21" descr="Question Mark with solid fill">
            <a:extLst>
              <a:ext uri="{FF2B5EF4-FFF2-40B4-BE49-F238E27FC236}">
                <a16:creationId xmlns:a16="http://schemas.microsoft.com/office/drawing/2014/main" id="{27DB01FB-44F8-3245-349D-C8BFDDF03AF5}"/>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242973" y="2489509"/>
            <a:ext cx="372667" cy="372667"/>
          </a:xfrm>
          <a:prstGeom prst="rect">
            <a:avLst/>
          </a:prstGeom>
        </p:spPr>
      </p:pic>
      <p:pic>
        <p:nvPicPr>
          <p:cNvPr id="2" name="Picture 1">
            <a:extLst>
              <a:ext uri="{FF2B5EF4-FFF2-40B4-BE49-F238E27FC236}">
                <a16:creationId xmlns:a16="http://schemas.microsoft.com/office/drawing/2014/main" id="{FFD998DC-41FA-3DA6-B430-694185A718CC}"/>
              </a:ext>
            </a:extLst>
          </p:cNvPr>
          <p:cNvPicPr>
            <a:picLocks noChangeAspect="1"/>
          </p:cNvPicPr>
          <p:nvPr/>
        </p:nvPicPr>
        <p:blipFill>
          <a:blip r:embed="rId33"/>
          <a:stretch>
            <a:fillRect/>
          </a:stretch>
        </p:blipFill>
        <p:spPr>
          <a:xfrm>
            <a:off x="7793488" y="254648"/>
            <a:ext cx="1233170" cy="342900"/>
          </a:xfrm>
          <a:prstGeom prst="rect">
            <a:avLst/>
          </a:prstGeom>
        </p:spPr>
      </p:pic>
    </p:spTree>
    <p:extLst>
      <p:ext uri="{BB962C8B-B14F-4D97-AF65-F5344CB8AC3E}">
        <p14:creationId xmlns:p14="http://schemas.microsoft.com/office/powerpoint/2010/main" val="266003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D722D32A-C2FD-F571-6A87-7E0B03E3B4EB}"/>
            </a:ext>
          </a:extLst>
        </p:cNvPr>
        <p:cNvGrpSpPr/>
        <p:nvPr/>
      </p:nvGrpSpPr>
      <p:grpSpPr>
        <a:xfrm>
          <a:off x="0" y="0"/>
          <a:ext cx="0" cy="0"/>
          <a:chOff x="0" y="0"/>
          <a:chExt cx="0" cy="0"/>
        </a:xfrm>
      </p:grpSpPr>
      <p:pic>
        <p:nvPicPr>
          <p:cNvPr id="16" name="Picture 15">
            <a:extLst>
              <a:ext uri="{FF2B5EF4-FFF2-40B4-BE49-F238E27FC236}">
                <a16:creationId xmlns:a16="http://schemas.microsoft.com/office/drawing/2014/main" id="{CF7C08F0-EE6D-DC00-4380-B966FD9D4E8A}"/>
              </a:ext>
            </a:extLst>
          </p:cNvPr>
          <p:cNvPicPr>
            <a:picLocks noChangeAspect="1"/>
          </p:cNvPicPr>
          <p:nvPr/>
        </p:nvPicPr>
        <p:blipFill>
          <a:blip r:embed="rId3"/>
          <a:stretch>
            <a:fillRect/>
          </a:stretch>
        </p:blipFill>
        <p:spPr>
          <a:xfrm>
            <a:off x="2384306" y="956274"/>
            <a:ext cx="8197272" cy="6081425"/>
          </a:xfrm>
          <a:prstGeom prst="rect">
            <a:avLst/>
          </a:prstGeom>
        </p:spPr>
      </p:pic>
      <p:grpSp>
        <p:nvGrpSpPr>
          <p:cNvPr id="3" name="Group 3">
            <a:extLst>
              <a:ext uri="{FF2B5EF4-FFF2-40B4-BE49-F238E27FC236}">
                <a16:creationId xmlns:a16="http://schemas.microsoft.com/office/drawing/2014/main" id="{13E7898E-31CE-3775-3CA5-2A406CBAE500}"/>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CBAB9789-BAE3-92E8-A290-E6978F6E3BAF}"/>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13C43C89-F9BE-7B16-1096-CD94B63804B6}"/>
                </a:ext>
              </a:extLst>
            </p:cNvPr>
            <p:cNvSpPr txBox="1"/>
            <p:nvPr/>
          </p:nvSpPr>
          <p:spPr>
            <a:xfrm>
              <a:off x="-24" y="-1141"/>
              <a:ext cx="939480" cy="1697876"/>
            </a:xfrm>
            <a:prstGeom prst="rect">
              <a:avLst/>
            </a:prstGeom>
          </p:spPr>
          <p:txBody>
            <a:bodyPr lIns="50800" tIns="50800" rIns="50800" bIns="50800" rtlCol="0" anchor="ctr"/>
            <a:lstStyle/>
            <a:p>
              <a:pPr algn="ctr"/>
              <a:endParaRPr lang="en-US" sz="1200" u="sng" dirty="0">
                <a:solidFill>
                  <a:srgbClr val="FFFFFF"/>
                </a:solidFill>
                <a:latin typeface="DM Sans"/>
              </a:endParaRPr>
            </a:p>
            <a:p>
              <a:pPr algn="ctr"/>
              <a:r>
                <a:rPr lang="en-US" sz="1200" u="sng" dirty="0">
                  <a:solidFill>
                    <a:srgbClr val="FFFFFF"/>
                  </a:solidFill>
                  <a:latin typeface="DM Sans"/>
                </a:rPr>
                <a:t>Information</a:t>
              </a:r>
            </a:p>
            <a:p>
              <a:pPr algn="ctr"/>
              <a:r>
                <a:rPr lang="en-US" sz="1200" b="1" dirty="0">
                  <a:solidFill>
                    <a:schemeClr val="bg1"/>
                  </a:solidFill>
                  <a:latin typeface="DM Sans"/>
                </a:rPr>
                <a:t>Address:</a:t>
              </a:r>
              <a:r>
                <a:rPr lang="en-US" sz="1200" b="1" dirty="0">
                  <a:solidFill>
                    <a:schemeClr val="bg1"/>
                  </a:solidFill>
                  <a:latin typeface="Calibri"/>
                  <a:cs typeface="Calibri"/>
                </a:rPr>
                <a:t> </a:t>
              </a:r>
              <a:r>
                <a:rPr lang="en-US" sz="1200" b="1" dirty="0">
                  <a:solidFill>
                    <a:schemeClr val="bg1"/>
                  </a:solidFill>
                  <a:latin typeface="DM Sans"/>
                </a:rPr>
                <a:t>- </a:t>
              </a:r>
              <a:r>
                <a:rPr lang="en-GB" sz="1200" b="0" i="0" dirty="0">
                  <a:solidFill>
                    <a:schemeClr val="bg1"/>
                  </a:solidFill>
                  <a:effectLst/>
                  <a:latin typeface="Aptos Narrow" panose="020B0004020202020204" pitchFamily="34" charset="0"/>
                </a:rPr>
                <a:t>Urban Exchange, Theatre Street/Mount Street, Preston, PR1 8BQ</a:t>
              </a:r>
              <a:endParaRPr lang="en-US" sz="1200" b="1" dirty="0">
                <a:solidFill>
                  <a:schemeClr val="bg1"/>
                </a:solidFill>
                <a:latin typeface="DM Sans"/>
              </a:endParaRPr>
            </a:p>
            <a:p>
              <a:pPr algn="ctr"/>
              <a:endParaRPr lang="en-US" sz="1200" dirty="0">
                <a:solidFill>
                  <a:srgbClr val="FFFFFF"/>
                </a:solidFill>
                <a:latin typeface="DM Sans"/>
              </a:endParaRPr>
            </a:p>
            <a:p>
              <a:pPr algn="ctr"/>
              <a:r>
                <a:rPr lang="en-US" sz="1200" b="1" dirty="0">
                  <a:solidFill>
                    <a:srgbClr val="FFFFFF"/>
                  </a:solidFill>
                  <a:latin typeface="DM Sans"/>
                </a:rPr>
                <a:t>Contact:</a:t>
              </a:r>
              <a:r>
                <a:rPr lang="en-US" sz="1200" dirty="0">
                  <a:solidFill>
                    <a:srgbClr val="FFFFFF"/>
                  </a:solidFill>
                  <a:latin typeface="DM Sans"/>
                </a:rPr>
                <a:t> 07850 955413 (</a:t>
              </a:r>
              <a:r>
                <a:rPr lang="en-US" sz="1200" b="1" i="1" dirty="0">
                  <a:solidFill>
                    <a:srgbClr val="FFFFFF"/>
                  </a:solidFill>
                  <a:latin typeface="DM Sans"/>
                </a:rPr>
                <a:t>AMY</a:t>
              </a:r>
              <a:r>
                <a:rPr lang="en-US" sz="1200" dirty="0">
                  <a:solidFill>
                    <a:srgbClr val="FFFFFF"/>
                  </a:solidFill>
                  <a:latin typeface="DM Sans"/>
                </a:rPr>
                <a:t>)</a:t>
              </a:r>
            </a:p>
            <a:p>
              <a:pPr algn="ctr"/>
              <a:r>
                <a:rPr lang="en-US" sz="1200" dirty="0">
                  <a:solidFill>
                    <a:srgbClr val="FFFFFF"/>
                  </a:solidFill>
                  <a:latin typeface="DM Sans"/>
                  <a:cs typeface="Calibri"/>
                </a:rPr>
                <a:t>                 </a:t>
              </a:r>
              <a:endParaRPr lang="en-US" sz="1200" dirty="0">
                <a:solidFill>
                  <a:srgbClr val="FFFFFF"/>
                </a:solidFill>
                <a:latin typeface="DM Sans"/>
              </a:endParaRPr>
            </a:p>
            <a:p>
              <a:pPr algn="ctr"/>
              <a:r>
                <a:rPr lang="en-US" sz="1200" dirty="0">
                  <a:solidFill>
                    <a:srgbClr val="FFFFFF"/>
                  </a:solidFill>
                  <a:latin typeface="DM Sans"/>
                </a:rPr>
                <a:t>Enrolments are needed to do any of the sessions.</a:t>
              </a:r>
            </a:p>
            <a:p>
              <a:pPr algn="ctr"/>
              <a:endParaRPr lang="en-US" sz="1200" dirty="0">
                <a:solidFill>
                  <a:srgbClr val="FFFFFF"/>
                </a:solidFill>
                <a:latin typeface="DM Sans"/>
              </a:endParaRPr>
            </a:p>
            <a:p>
              <a:pPr algn="ctr"/>
              <a:endParaRPr lang="en-US" sz="1200" b="1" u="sng" dirty="0">
                <a:solidFill>
                  <a:schemeClr val="bg1"/>
                </a:solidFill>
                <a:cs typeface="Calibri"/>
              </a:endParaRPr>
            </a:p>
            <a:p>
              <a:pPr algn="ctr"/>
              <a:r>
                <a:rPr lang="en-US" sz="1200" dirty="0">
                  <a:solidFill>
                    <a:schemeClr val="bg1"/>
                  </a:solidFill>
                  <a:cs typeface="Calibri"/>
                </a:rPr>
                <a:t>Group Activity's this week include Arts and Crafts, Creative arts and A table tennis competition as well as the  Cooking session (we advise you join the food safety course prior) and Creative arts which will be run by an external provider – Please let your support worker know if you would like to sign up for any of these.</a:t>
              </a:r>
            </a:p>
            <a:p>
              <a:pPr algn="ctr"/>
              <a:endParaRPr lang="en-US" sz="1200" dirty="0">
                <a:solidFill>
                  <a:schemeClr val="bg1"/>
                </a:solidFill>
                <a:cs typeface="Calibri"/>
              </a:endParaRPr>
            </a:p>
            <a:p>
              <a:pPr algn="ctr"/>
              <a:r>
                <a:rPr lang="en-US" sz="1200" b="1" dirty="0">
                  <a:solidFill>
                    <a:schemeClr val="bg1"/>
                  </a:solidFill>
                  <a:cs typeface="Calibri"/>
                </a:rPr>
                <a:t>CBT To be discussed with Support worker</a:t>
              </a:r>
            </a:p>
            <a:p>
              <a:pPr algn="ctr"/>
              <a:endParaRPr lang="en-US" sz="12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23B4CE5A-A47B-A468-C583-376731C22E32}"/>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D4EEDB78-9BD9-2FC2-9F63-1D18DC42CA5C}"/>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9B86C5D2-B27C-E1C8-39B9-EE66AFAAA74B}"/>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5931DAB8-B657-66B3-5FF2-9125B7A8F681}"/>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AUGUST - WEEK 2</a:t>
            </a:r>
          </a:p>
        </p:txBody>
      </p:sp>
      <p:sp>
        <p:nvSpPr>
          <p:cNvPr id="53" name="TextBox 52">
            <a:extLst>
              <a:ext uri="{FF2B5EF4-FFF2-40B4-BE49-F238E27FC236}">
                <a16:creationId xmlns:a16="http://schemas.microsoft.com/office/drawing/2014/main" id="{F151D288-AD96-E326-F183-F415B2A886C4}"/>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A9DB4EDB-1E1B-16CC-2EA3-6C1D4F330624}"/>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117" name="Picture 116">
            <a:extLst>
              <a:ext uri="{FF2B5EF4-FFF2-40B4-BE49-F238E27FC236}">
                <a16:creationId xmlns:a16="http://schemas.microsoft.com/office/drawing/2014/main" id="{5786024A-3682-3833-AAB2-11B69A1A097D}"/>
              </a:ext>
            </a:extLst>
          </p:cNvPr>
          <p:cNvPicPr>
            <a:picLocks noChangeAspect="1"/>
          </p:cNvPicPr>
          <p:nvPr/>
        </p:nvPicPr>
        <p:blipFill>
          <a:blip r:embed="rId6"/>
          <a:stretch>
            <a:fillRect/>
          </a:stretch>
        </p:blipFill>
        <p:spPr>
          <a:xfrm>
            <a:off x="98398" y="89855"/>
            <a:ext cx="2177007" cy="866419"/>
          </a:xfrm>
          <a:prstGeom prst="rect">
            <a:avLst/>
          </a:prstGeom>
        </p:spPr>
      </p:pic>
      <p:pic>
        <p:nvPicPr>
          <p:cNvPr id="28" name="Graphic 27" descr="Drama outline">
            <a:extLst>
              <a:ext uri="{FF2B5EF4-FFF2-40B4-BE49-F238E27FC236}">
                <a16:creationId xmlns:a16="http://schemas.microsoft.com/office/drawing/2014/main" id="{5A18A18C-54F9-C5A0-73C8-8F0EDEA3488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72895" y="3996986"/>
            <a:ext cx="777330" cy="777330"/>
          </a:xfrm>
          <a:prstGeom prst="rect">
            <a:avLst/>
          </a:prstGeom>
        </p:spPr>
      </p:pic>
      <p:pic>
        <p:nvPicPr>
          <p:cNvPr id="31" name="Graphic 30" descr="Laptop outline">
            <a:extLst>
              <a:ext uri="{FF2B5EF4-FFF2-40B4-BE49-F238E27FC236}">
                <a16:creationId xmlns:a16="http://schemas.microsoft.com/office/drawing/2014/main" id="{BFFE8C6D-E701-6688-2AE2-8D8E2A286F1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36647" y="6580285"/>
            <a:ext cx="515724" cy="515724"/>
          </a:xfrm>
          <a:prstGeom prst="rect">
            <a:avLst/>
          </a:prstGeom>
        </p:spPr>
      </p:pic>
      <p:pic>
        <p:nvPicPr>
          <p:cNvPr id="34" name="Graphic 33" descr="Laptop outline">
            <a:extLst>
              <a:ext uri="{FF2B5EF4-FFF2-40B4-BE49-F238E27FC236}">
                <a16:creationId xmlns:a16="http://schemas.microsoft.com/office/drawing/2014/main" id="{F316AC97-2595-5FAA-7D5A-0D00D4FB93B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594362" y="6665032"/>
            <a:ext cx="372667" cy="372667"/>
          </a:xfrm>
          <a:prstGeom prst="rect">
            <a:avLst/>
          </a:prstGeom>
        </p:spPr>
      </p:pic>
      <p:pic>
        <p:nvPicPr>
          <p:cNvPr id="35" name="Graphic 34" descr="Medical outline">
            <a:extLst>
              <a:ext uri="{FF2B5EF4-FFF2-40B4-BE49-F238E27FC236}">
                <a16:creationId xmlns:a16="http://schemas.microsoft.com/office/drawing/2014/main" id="{28A4F285-F3BC-7A9F-89AB-B0855E7A206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307769" y="2415123"/>
            <a:ext cx="444602" cy="444602"/>
          </a:xfrm>
          <a:prstGeom prst="rect">
            <a:avLst/>
          </a:prstGeom>
        </p:spPr>
      </p:pic>
      <p:pic>
        <p:nvPicPr>
          <p:cNvPr id="40" name="Graphic 39" descr="Easel outline">
            <a:extLst>
              <a:ext uri="{FF2B5EF4-FFF2-40B4-BE49-F238E27FC236}">
                <a16:creationId xmlns:a16="http://schemas.microsoft.com/office/drawing/2014/main" id="{1626746A-729C-6132-0A3D-7F7911E4D2C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873240" y="5971902"/>
            <a:ext cx="766096" cy="766096"/>
          </a:xfrm>
          <a:prstGeom prst="rect">
            <a:avLst/>
          </a:prstGeom>
        </p:spPr>
      </p:pic>
      <p:pic>
        <p:nvPicPr>
          <p:cNvPr id="47" name="Graphic 46" descr="Left Brain outline">
            <a:extLst>
              <a:ext uri="{FF2B5EF4-FFF2-40B4-BE49-F238E27FC236}">
                <a16:creationId xmlns:a16="http://schemas.microsoft.com/office/drawing/2014/main" id="{723169EE-8CFC-5983-025D-7BC0E510C3BE}"/>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538867" y="4689453"/>
            <a:ext cx="637694" cy="637694"/>
          </a:xfrm>
          <a:prstGeom prst="rect">
            <a:avLst/>
          </a:prstGeom>
        </p:spPr>
      </p:pic>
      <p:pic>
        <p:nvPicPr>
          <p:cNvPr id="8" name="Graphic 7" descr="Handshake outline">
            <a:extLst>
              <a:ext uri="{FF2B5EF4-FFF2-40B4-BE49-F238E27FC236}">
                <a16:creationId xmlns:a16="http://schemas.microsoft.com/office/drawing/2014/main" id="{2664B77B-0E90-E959-2ADA-3E1A9E6FA5D8}"/>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184217" y="3758436"/>
            <a:ext cx="573611" cy="573611"/>
          </a:xfrm>
          <a:prstGeom prst="rect">
            <a:avLst/>
          </a:prstGeom>
        </p:spPr>
      </p:pic>
      <p:pic>
        <p:nvPicPr>
          <p:cNvPr id="17" name="Graphic 16" descr="Chef male with solid fill">
            <a:extLst>
              <a:ext uri="{FF2B5EF4-FFF2-40B4-BE49-F238E27FC236}">
                <a16:creationId xmlns:a16="http://schemas.microsoft.com/office/drawing/2014/main" id="{8B5213C5-6EB3-F3C3-4326-25FC88C368C2}"/>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9187237" y="3401554"/>
            <a:ext cx="521880" cy="521880"/>
          </a:xfrm>
          <a:prstGeom prst="rect">
            <a:avLst/>
          </a:prstGeom>
        </p:spPr>
      </p:pic>
      <p:pic>
        <p:nvPicPr>
          <p:cNvPr id="18" name="Graphic 17" descr="Internet Banking outline">
            <a:extLst>
              <a:ext uri="{FF2B5EF4-FFF2-40B4-BE49-F238E27FC236}">
                <a16:creationId xmlns:a16="http://schemas.microsoft.com/office/drawing/2014/main" id="{81B5F9FF-DFB2-273C-36DA-53157E1FA63B}"/>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9594362" y="5170734"/>
            <a:ext cx="417947" cy="417947"/>
          </a:xfrm>
          <a:prstGeom prst="rect">
            <a:avLst/>
          </a:prstGeom>
        </p:spPr>
      </p:pic>
      <p:pic>
        <p:nvPicPr>
          <p:cNvPr id="19" name="Graphic 18" descr="Stars outline">
            <a:extLst>
              <a:ext uri="{FF2B5EF4-FFF2-40B4-BE49-F238E27FC236}">
                <a16:creationId xmlns:a16="http://schemas.microsoft.com/office/drawing/2014/main" id="{FC2EFB71-B451-52FF-D253-42A7513F6CD5}"/>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rot="20120199">
            <a:off x="6032821" y="2396456"/>
            <a:ext cx="398329" cy="398329"/>
          </a:xfrm>
          <a:prstGeom prst="rect">
            <a:avLst/>
          </a:prstGeom>
        </p:spPr>
      </p:pic>
      <p:pic>
        <p:nvPicPr>
          <p:cNvPr id="20" name="Graphic 19" descr="Coins outline">
            <a:extLst>
              <a:ext uri="{FF2B5EF4-FFF2-40B4-BE49-F238E27FC236}">
                <a16:creationId xmlns:a16="http://schemas.microsoft.com/office/drawing/2014/main" id="{272971B8-CF6E-1899-61F7-42F5DD2D065F}"/>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5922605" y="3766008"/>
            <a:ext cx="510175" cy="510175"/>
          </a:xfrm>
          <a:prstGeom prst="rect">
            <a:avLst/>
          </a:prstGeom>
        </p:spPr>
      </p:pic>
      <p:pic>
        <p:nvPicPr>
          <p:cNvPr id="21" name="Graphic 20" descr="Document outline">
            <a:extLst>
              <a:ext uri="{FF2B5EF4-FFF2-40B4-BE49-F238E27FC236}">
                <a16:creationId xmlns:a16="http://schemas.microsoft.com/office/drawing/2014/main" id="{A001AA12-F227-DCC8-853D-9BFF32A064D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2711833" y="6604372"/>
            <a:ext cx="412762" cy="342900"/>
          </a:xfrm>
          <a:prstGeom prst="rect">
            <a:avLst/>
          </a:prstGeom>
        </p:spPr>
      </p:pic>
      <p:pic>
        <p:nvPicPr>
          <p:cNvPr id="22" name="Graphic 21" descr="Table tennis paddle and ball outline">
            <a:extLst>
              <a:ext uri="{FF2B5EF4-FFF2-40B4-BE49-F238E27FC236}">
                <a16:creationId xmlns:a16="http://schemas.microsoft.com/office/drawing/2014/main" id="{89A447C1-8887-A533-D918-3A8EBAD39F41}"/>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4261277" y="5142814"/>
            <a:ext cx="445867" cy="445867"/>
          </a:xfrm>
          <a:prstGeom prst="rect">
            <a:avLst/>
          </a:prstGeom>
        </p:spPr>
      </p:pic>
      <p:pic>
        <p:nvPicPr>
          <p:cNvPr id="2" name="Picture 1">
            <a:extLst>
              <a:ext uri="{FF2B5EF4-FFF2-40B4-BE49-F238E27FC236}">
                <a16:creationId xmlns:a16="http://schemas.microsoft.com/office/drawing/2014/main" id="{6D8B63B0-019F-D76D-96BF-B1B5C71F4AEA}"/>
              </a:ext>
            </a:extLst>
          </p:cNvPr>
          <p:cNvPicPr>
            <a:picLocks noChangeAspect="1"/>
          </p:cNvPicPr>
          <p:nvPr/>
        </p:nvPicPr>
        <p:blipFill>
          <a:blip r:embed="rId31"/>
          <a:stretch>
            <a:fillRect/>
          </a:stretch>
        </p:blipFill>
        <p:spPr>
          <a:xfrm>
            <a:off x="7793488" y="254648"/>
            <a:ext cx="1233170" cy="342900"/>
          </a:xfrm>
          <a:prstGeom prst="rect">
            <a:avLst/>
          </a:prstGeom>
        </p:spPr>
      </p:pic>
    </p:spTree>
    <p:extLst>
      <p:ext uri="{BB962C8B-B14F-4D97-AF65-F5344CB8AC3E}">
        <p14:creationId xmlns:p14="http://schemas.microsoft.com/office/powerpoint/2010/main" val="1204274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9D0BC13E-F061-12EB-83B1-EA827FD69975}"/>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B0C5987E-43BF-51E2-BC97-110C5487DB10}"/>
              </a:ext>
            </a:extLst>
          </p:cNvPr>
          <p:cNvPicPr>
            <a:picLocks noChangeAspect="1"/>
          </p:cNvPicPr>
          <p:nvPr/>
        </p:nvPicPr>
        <p:blipFill>
          <a:blip r:embed="rId3"/>
          <a:stretch>
            <a:fillRect/>
          </a:stretch>
        </p:blipFill>
        <p:spPr>
          <a:xfrm>
            <a:off x="2379541" y="1025217"/>
            <a:ext cx="8218788" cy="5982397"/>
          </a:xfrm>
          <a:prstGeom prst="rect">
            <a:avLst/>
          </a:prstGeom>
        </p:spPr>
      </p:pic>
      <p:grpSp>
        <p:nvGrpSpPr>
          <p:cNvPr id="3" name="Group 3">
            <a:extLst>
              <a:ext uri="{FF2B5EF4-FFF2-40B4-BE49-F238E27FC236}">
                <a16:creationId xmlns:a16="http://schemas.microsoft.com/office/drawing/2014/main" id="{FDED4488-AAFF-6A1F-8D5E-CA42AC3D628A}"/>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3AAC917F-29B8-D933-6BFB-1524C0EFFC39}"/>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E391D318-5880-06C9-CA18-B628CD971B02}"/>
                </a:ext>
              </a:extLst>
            </p:cNvPr>
            <p:cNvSpPr txBox="1"/>
            <p:nvPr/>
          </p:nvSpPr>
          <p:spPr>
            <a:xfrm>
              <a:off x="-24" y="-1141"/>
              <a:ext cx="939480" cy="1697876"/>
            </a:xfrm>
            <a:prstGeom prst="rect">
              <a:avLst/>
            </a:prstGeom>
          </p:spPr>
          <p:txBody>
            <a:bodyPr lIns="50800" tIns="50800" rIns="50800" bIns="50800" rtlCol="0" anchor="ctr"/>
            <a:lstStyle/>
            <a:p>
              <a:pPr algn="ctr"/>
              <a:endParaRPr lang="en-US" sz="1200" u="sng" dirty="0">
                <a:solidFill>
                  <a:srgbClr val="FFFFFF"/>
                </a:solidFill>
                <a:latin typeface="DM Sans"/>
              </a:endParaRPr>
            </a:p>
            <a:p>
              <a:pPr algn="ctr"/>
              <a:r>
                <a:rPr lang="en-US" sz="1200" u="sng" dirty="0">
                  <a:solidFill>
                    <a:srgbClr val="FFFFFF"/>
                  </a:solidFill>
                  <a:latin typeface="DM Sans"/>
                </a:rPr>
                <a:t>Information</a:t>
              </a:r>
              <a:endParaRPr lang="en-US" sz="1200" dirty="0">
                <a:cs typeface="Calibri"/>
              </a:endParaRPr>
            </a:p>
            <a:p>
              <a:pPr algn="ctr"/>
              <a:r>
                <a:rPr lang="en-US" sz="1200" b="1" dirty="0">
                  <a:solidFill>
                    <a:schemeClr val="bg1"/>
                  </a:solidFill>
                  <a:latin typeface="DM Sans"/>
                </a:rPr>
                <a:t>Address:</a:t>
              </a:r>
              <a:r>
                <a:rPr lang="en-US" sz="1200" b="1" dirty="0">
                  <a:solidFill>
                    <a:schemeClr val="bg1"/>
                  </a:solidFill>
                  <a:latin typeface="Calibri"/>
                  <a:cs typeface="Calibri"/>
                </a:rPr>
                <a:t> </a:t>
              </a:r>
              <a:r>
                <a:rPr lang="en-US" sz="1200" b="1" dirty="0">
                  <a:solidFill>
                    <a:schemeClr val="bg1"/>
                  </a:solidFill>
                  <a:latin typeface="DM Sans"/>
                </a:rPr>
                <a:t>- </a:t>
              </a:r>
              <a:r>
                <a:rPr lang="en-GB" sz="1200" b="0" i="0" dirty="0">
                  <a:solidFill>
                    <a:schemeClr val="bg1"/>
                  </a:solidFill>
                  <a:effectLst/>
                  <a:latin typeface="Aptos Narrow" panose="020B0004020202020204" pitchFamily="34" charset="0"/>
                </a:rPr>
                <a:t>Urban Exchange, Theatre Street/Mount Street, Preston, PR1 8BQ</a:t>
              </a:r>
              <a:endParaRPr lang="en-US" sz="1200" b="1" dirty="0">
                <a:solidFill>
                  <a:schemeClr val="bg1"/>
                </a:solidFill>
                <a:latin typeface="DM Sans"/>
              </a:endParaRPr>
            </a:p>
            <a:p>
              <a:pPr algn="ctr"/>
              <a:endParaRPr lang="en-US" sz="1200" dirty="0">
                <a:solidFill>
                  <a:srgbClr val="FFFFFF"/>
                </a:solidFill>
                <a:latin typeface="DM Sans"/>
              </a:endParaRPr>
            </a:p>
            <a:p>
              <a:pPr algn="ctr"/>
              <a:r>
                <a:rPr lang="en-US" sz="1200" b="1" dirty="0">
                  <a:solidFill>
                    <a:srgbClr val="FFFFFF"/>
                  </a:solidFill>
                  <a:latin typeface="DM Sans"/>
                </a:rPr>
                <a:t>Contact:</a:t>
              </a:r>
              <a:r>
                <a:rPr lang="en-US" sz="1200" dirty="0">
                  <a:solidFill>
                    <a:srgbClr val="FFFFFF"/>
                  </a:solidFill>
                  <a:latin typeface="DM Sans"/>
                </a:rPr>
                <a:t> 07850 955413 (</a:t>
              </a:r>
              <a:r>
                <a:rPr lang="en-US" sz="1200" b="1" i="1" dirty="0">
                  <a:solidFill>
                    <a:srgbClr val="FFFFFF"/>
                  </a:solidFill>
                  <a:latin typeface="DM Sans"/>
                </a:rPr>
                <a:t>AMY</a:t>
              </a:r>
              <a:r>
                <a:rPr lang="en-US" sz="1200" dirty="0">
                  <a:solidFill>
                    <a:srgbClr val="FFFFFF"/>
                  </a:solidFill>
                  <a:latin typeface="DM Sans"/>
                </a:rPr>
                <a:t>)</a:t>
              </a:r>
            </a:p>
            <a:p>
              <a:pPr algn="ctr"/>
              <a:r>
                <a:rPr lang="en-US" sz="1200" dirty="0">
                  <a:solidFill>
                    <a:srgbClr val="FFFFFF"/>
                  </a:solidFill>
                  <a:latin typeface="DM Sans"/>
                  <a:cs typeface="Calibri"/>
                </a:rPr>
                <a:t>                 </a:t>
              </a:r>
              <a:endParaRPr lang="en-US" sz="1200" dirty="0">
                <a:solidFill>
                  <a:srgbClr val="FFFFFF"/>
                </a:solidFill>
                <a:latin typeface="DM Sans"/>
              </a:endParaRPr>
            </a:p>
            <a:p>
              <a:pPr algn="ctr"/>
              <a:r>
                <a:rPr lang="en-US" sz="1200" dirty="0">
                  <a:solidFill>
                    <a:srgbClr val="FFFFFF"/>
                  </a:solidFill>
                  <a:latin typeface="DM Sans"/>
                </a:rPr>
                <a:t>Enrolments are needed to do any of the sessions.</a:t>
              </a:r>
            </a:p>
            <a:p>
              <a:pPr algn="ctr"/>
              <a:endParaRPr lang="en-US" sz="1200" dirty="0">
                <a:solidFill>
                  <a:srgbClr val="FFFFFF"/>
                </a:solidFill>
                <a:latin typeface="DM Sans"/>
              </a:endParaRPr>
            </a:p>
            <a:p>
              <a:pPr algn="ctr"/>
              <a:endParaRPr lang="en-US" sz="1200" b="1" u="sng" dirty="0">
                <a:solidFill>
                  <a:schemeClr val="bg1"/>
                </a:solidFill>
                <a:cs typeface="Calibri"/>
              </a:endParaRPr>
            </a:p>
            <a:p>
              <a:pPr algn="ctr"/>
              <a:r>
                <a:rPr lang="en-US" sz="1200" dirty="0">
                  <a:solidFill>
                    <a:schemeClr val="bg1"/>
                  </a:solidFill>
                  <a:cs typeface="Calibri"/>
                </a:rPr>
                <a:t>Group Activity's this week include Arts and Crafts and Creative arts which will be run by an external provider and , Table tennis, A men matter group which will be run by one of the male support workers discussing men’s mental health struggles.</a:t>
              </a:r>
            </a:p>
            <a:p>
              <a:pPr algn="ctr"/>
              <a:r>
                <a:rPr lang="en-US" sz="1200" dirty="0">
                  <a:solidFill>
                    <a:schemeClr val="bg1"/>
                  </a:solidFill>
                  <a:cs typeface="Calibri"/>
                </a:rPr>
                <a:t> – Please let your support worker know if you would like to sign up for any of these.</a:t>
              </a:r>
            </a:p>
            <a:p>
              <a:pPr algn="ctr"/>
              <a:endParaRPr lang="en-US" sz="1000" b="1" u="sng" dirty="0">
                <a:solidFill>
                  <a:schemeClr val="bg1"/>
                </a:solidFill>
                <a:cs typeface="Calibri"/>
              </a:endParaRPr>
            </a:p>
            <a:p>
              <a:pPr algn="ctr"/>
              <a:r>
                <a:rPr lang="en-US" sz="1000" b="1" dirty="0">
                  <a:solidFill>
                    <a:schemeClr val="bg1"/>
                  </a:solidFill>
                  <a:cs typeface="Calibri"/>
                </a:rPr>
                <a:t>CBT To be discussed with Support worker</a:t>
              </a:r>
            </a:p>
            <a:p>
              <a:pPr algn="ctr"/>
              <a:endParaRPr lang="en-US" sz="10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FAB0FEC3-8E7C-318C-E8C2-95B143BAFF87}"/>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87994B9F-24F4-FAA0-83E4-6CFDFE3491C6}"/>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1B0CF805-C530-1EE8-7341-43F505D3E89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09AD6E52-0E82-3071-7D1E-241025BC1245}"/>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AUGUST - WEEK 3</a:t>
            </a:r>
          </a:p>
        </p:txBody>
      </p:sp>
      <p:sp>
        <p:nvSpPr>
          <p:cNvPr id="53" name="TextBox 52">
            <a:extLst>
              <a:ext uri="{FF2B5EF4-FFF2-40B4-BE49-F238E27FC236}">
                <a16:creationId xmlns:a16="http://schemas.microsoft.com/office/drawing/2014/main" id="{5106EA9B-BE59-9366-FCD5-41697EF0B236}"/>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812613ED-31DD-4707-5DF8-2725EEE54A1D}"/>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117" name="Picture 116">
            <a:extLst>
              <a:ext uri="{FF2B5EF4-FFF2-40B4-BE49-F238E27FC236}">
                <a16:creationId xmlns:a16="http://schemas.microsoft.com/office/drawing/2014/main" id="{BBEC95FF-7495-3907-B3A6-2C8B20F45902}"/>
              </a:ext>
            </a:extLst>
          </p:cNvPr>
          <p:cNvPicPr>
            <a:picLocks noChangeAspect="1"/>
          </p:cNvPicPr>
          <p:nvPr/>
        </p:nvPicPr>
        <p:blipFill>
          <a:blip r:embed="rId6"/>
          <a:stretch>
            <a:fillRect/>
          </a:stretch>
        </p:blipFill>
        <p:spPr>
          <a:xfrm>
            <a:off x="98398" y="89855"/>
            <a:ext cx="2177007" cy="866419"/>
          </a:xfrm>
          <a:prstGeom prst="rect">
            <a:avLst/>
          </a:prstGeom>
        </p:spPr>
      </p:pic>
      <p:pic>
        <p:nvPicPr>
          <p:cNvPr id="21" name="Graphic 20" descr="Drama outline">
            <a:extLst>
              <a:ext uri="{FF2B5EF4-FFF2-40B4-BE49-F238E27FC236}">
                <a16:creationId xmlns:a16="http://schemas.microsoft.com/office/drawing/2014/main" id="{D02CCE4B-41AC-6BCF-305A-5D47C6F1FEC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95097" y="4004947"/>
            <a:ext cx="777330" cy="777330"/>
          </a:xfrm>
          <a:prstGeom prst="rect">
            <a:avLst/>
          </a:prstGeom>
        </p:spPr>
      </p:pic>
      <p:pic>
        <p:nvPicPr>
          <p:cNvPr id="24" name="Graphic 23" descr="Table tennis paddle and ball outline">
            <a:extLst>
              <a:ext uri="{FF2B5EF4-FFF2-40B4-BE49-F238E27FC236}">
                <a16:creationId xmlns:a16="http://schemas.microsoft.com/office/drawing/2014/main" id="{A7EBAEC9-C8DE-73AE-5DBC-E2CAC2980B4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272256" y="5107815"/>
            <a:ext cx="445867" cy="445867"/>
          </a:xfrm>
          <a:prstGeom prst="rect">
            <a:avLst/>
          </a:prstGeom>
        </p:spPr>
      </p:pic>
      <p:pic>
        <p:nvPicPr>
          <p:cNvPr id="26" name="Graphic 25" descr="Laptop outline">
            <a:extLst>
              <a:ext uri="{FF2B5EF4-FFF2-40B4-BE49-F238E27FC236}">
                <a16:creationId xmlns:a16="http://schemas.microsoft.com/office/drawing/2014/main" id="{70425899-2306-1827-EEC3-CBE1CBA54D3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953510" y="2349464"/>
            <a:ext cx="515724" cy="515724"/>
          </a:xfrm>
          <a:prstGeom prst="rect">
            <a:avLst/>
          </a:prstGeom>
        </p:spPr>
      </p:pic>
      <p:pic>
        <p:nvPicPr>
          <p:cNvPr id="27" name="Graphic 26" descr="Coins outline">
            <a:extLst>
              <a:ext uri="{FF2B5EF4-FFF2-40B4-BE49-F238E27FC236}">
                <a16:creationId xmlns:a16="http://schemas.microsoft.com/office/drawing/2014/main" id="{9B14E464-8CBE-EE2D-2702-BDC8375FC5D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272256" y="6451307"/>
            <a:ext cx="510175" cy="510175"/>
          </a:xfrm>
          <a:prstGeom prst="rect">
            <a:avLst/>
          </a:prstGeom>
        </p:spPr>
      </p:pic>
      <p:pic>
        <p:nvPicPr>
          <p:cNvPr id="29" name="Graphic 28" descr="Coffee outline">
            <a:extLst>
              <a:ext uri="{FF2B5EF4-FFF2-40B4-BE49-F238E27FC236}">
                <a16:creationId xmlns:a16="http://schemas.microsoft.com/office/drawing/2014/main" id="{5316F5AA-ACC1-B0C0-EEFF-0B761C4CF8A7}"/>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9245559" y="2359897"/>
            <a:ext cx="505291" cy="505291"/>
          </a:xfrm>
          <a:prstGeom prst="rect">
            <a:avLst/>
          </a:prstGeom>
        </p:spPr>
      </p:pic>
      <p:pic>
        <p:nvPicPr>
          <p:cNvPr id="32" name="Graphic 31" descr="Left Brain outline">
            <a:extLst>
              <a:ext uri="{FF2B5EF4-FFF2-40B4-BE49-F238E27FC236}">
                <a16:creationId xmlns:a16="http://schemas.microsoft.com/office/drawing/2014/main" id="{6FE46C38-D6A3-0173-562D-C174BD0EA1E6}"/>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7483455" y="4801885"/>
            <a:ext cx="637694" cy="637694"/>
          </a:xfrm>
          <a:prstGeom prst="rect">
            <a:avLst/>
          </a:prstGeom>
        </p:spPr>
      </p:pic>
      <p:pic>
        <p:nvPicPr>
          <p:cNvPr id="33" name="Graphic 32" descr="Coins outline">
            <a:extLst>
              <a:ext uri="{FF2B5EF4-FFF2-40B4-BE49-F238E27FC236}">
                <a16:creationId xmlns:a16="http://schemas.microsoft.com/office/drawing/2014/main" id="{ABF53CD8-9616-4DC7-7EE5-EC00CBE0F3C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9179356" y="5574294"/>
            <a:ext cx="637695" cy="637695"/>
          </a:xfrm>
          <a:prstGeom prst="rect">
            <a:avLst/>
          </a:prstGeom>
        </p:spPr>
      </p:pic>
      <p:pic>
        <p:nvPicPr>
          <p:cNvPr id="8" name="Graphic 7" descr="Golden Ratio outline">
            <a:extLst>
              <a:ext uri="{FF2B5EF4-FFF2-40B4-BE49-F238E27FC236}">
                <a16:creationId xmlns:a16="http://schemas.microsoft.com/office/drawing/2014/main" id="{2201FF60-9B82-00EA-3FED-92BC4FDF2AFF}"/>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290526" y="2475204"/>
            <a:ext cx="427597" cy="427597"/>
          </a:xfrm>
          <a:prstGeom prst="rect">
            <a:avLst/>
          </a:prstGeom>
        </p:spPr>
      </p:pic>
      <p:pic>
        <p:nvPicPr>
          <p:cNvPr id="2" name="Graphic 1" descr="Easel outline">
            <a:extLst>
              <a:ext uri="{FF2B5EF4-FFF2-40B4-BE49-F238E27FC236}">
                <a16:creationId xmlns:a16="http://schemas.microsoft.com/office/drawing/2014/main" id="{7C66A35C-9567-B2C0-9D88-D132C05C2B78}"/>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5850347" y="5892695"/>
            <a:ext cx="638588" cy="638588"/>
          </a:xfrm>
          <a:prstGeom prst="rect">
            <a:avLst/>
          </a:prstGeom>
        </p:spPr>
      </p:pic>
      <p:pic>
        <p:nvPicPr>
          <p:cNvPr id="13" name="Graphic 12" descr="Internet Banking outline">
            <a:extLst>
              <a:ext uri="{FF2B5EF4-FFF2-40B4-BE49-F238E27FC236}">
                <a16:creationId xmlns:a16="http://schemas.microsoft.com/office/drawing/2014/main" id="{049B9ECD-9C14-51E8-878B-E128104D5525}"/>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4307878" y="3844165"/>
            <a:ext cx="417947" cy="417947"/>
          </a:xfrm>
          <a:prstGeom prst="rect">
            <a:avLst/>
          </a:prstGeom>
        </p:spPr>
      </p:pic>
      <p:pic>
        <p:nvPicPr>
          <p:cNvPr id="14" name="Graphic 13" descr="Reflection outline">
            <a:extLst>
              <a:ext uri="{FF2B5EF4-FFF2-40B4-BE49-F238E27FC236}">
                <a16:creationId xmlns:a16="http://schemas.microsoft.com/office/drawing/2014/main" id="{A1DC4667-4EC4-064A-7E11-E0DEBE4B1A3F}"/>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2595097" y="6464390"/>
            <a:ext cx="484010" cy="484010"/>
          </a:xfrm>
          <a:prstGeom prst="rect">
            <a:avLst/>
          </a:prstGeom>
        </p:spPr>
      </p:pic>
      <p:pic>
        <p:nvPicPr>
          <p:cNvPr id="16" name="Graphic 15" descr="Document outline">
            <a:extLst>
              <a:ext uri="{FF2B5EF4-FFF2-40B4-BE49-F238E27FC236}">
                <a16:creationId xmlns:a16="http://schemas.microsoft.com/office/drawing/2014/main" id="{36FCAD7A-7370-B9B3-B318-ABEA99C72C48}"/>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5967577" y="3859309"/>
            <a:ext cx="412762" cy="342900"/>
          </a:xfrm>
          <a:prstGeom prst="rect">
            <a:avLst/>
          </a:prstGeom>
        </p:spPr>
      </p:pic>
      <p:pic>
        <p:nvPicPr>
          <p:cNvPr id="17" name="Graphic 16" descr="Meditation outline">
            <a:extLst>
              <a:ext uri="{FF2B5EF4-FFF2-40B4-BE49-F238E27FC236}">
                <a16:creationId xmlns:a16="http://schemas.microsoft.com/office/drawing/2014/main" id="{6561CC06-96EB-C648-355B-11349BB86E8E}"/>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9166262" y="3662494"/>
            <a:ext cx="505292" cy="505292"/>
          </a:xfrm>
          <a:prstGeom prst="rect">
            <a:avLst/>
          </a:prstGeom>
        </p:spPr>
      </p:pic>
      <p:pic>
        <p:nvPicPr>
          <p:cNvPr id="7" name="Picture 6">
            <a:extLst>
              <a:ext uri="{FF2B5EF4-FFF2-40B4-BE49-F238E27FC236}">
                <a16:creationId xmlns:a16="http://schemas.microsoft.com/office/drawing/2014/main" id="{E7A05F3C-8AD3-3CE9-4C57-CE5C5021B480}"/>
              </a:ext>
            </a:extLst>
          </p:cNvPr>
          <p:cNvPicPr>
            <a:picLocks noChangeAspect="1"/>
          </p:cNvPicPr>
          <p:nvPr/>
        </p:nvPicPr>
        <p:blipFill>
          <a:blip r:embed="rId31"/>
          <a:stretch>
            <a:fillRect/>
          </a:stretch>
        </p:blipFill>
        <p:spPr>
          <a:xfrm>
            <a:off x="7793488" y="254648"/>
            <a:ext cx="1233170" cy="342900"/>
          </a:xfrm>
          <a:prstGeom prst="rect">
            <a:avLst/>
          </a:prstGeom>
        </p:spPr>
      </p:pic>
    </p:spTree>
    <p:extLst>
      <p:ext uri="{BB962C8B-B14F-4D97-AF65-F5344CB8AC3E}">
        <p14:creationId xmlns:p14="http://schemas.microsoft.com/office/powerpoint/2010/main" val="839351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20945E10-E4C5-6B0D-DF72-AE28156E7BC1}"/>
            </a:ext>
          </a:extLst>
        </p:cNvPr>
        <p:cNvGrpSpPr/>
        <p:nvPr/>
      </p:nvGrpSpPr>
      <p:grpSpPr>
        <a:xfrm>
          <a:off x="0" y="0"/>
          <a:ext cx="0" cy="0"/>
          <a:chOff x="0" y="0"/>
          <a:chExt cx="0" cy="0"/>
        </a:xfrm>
      </p:grpSpPr>
      <p:pic>
        <p:nvPicPr>
          <p:cNvPr id="15" name="Picture 14">
            <a:extLst>
              <a:ext uri="{FF2B5EF4-FFF2-40B4-BE49-F238E27FC236}">
                <a16:creationId xmlns:a16="http://schemas.microsoft.com/office/drawing/2014/main" id="{50FE2D84-BC3B-2A76-7714-B3EDE5CF8D93}"/>
              </a:ext>
            </a:extLst>
          </p:cNvPr>
          <p:cNvPicPr>
            <a:picLocks noChangeAspect="1"/>
          </p:cNvPicPr>
          <p:nvPr/>
        </p:nvPicPr>
        <p:blipFill>
          <a:blip r:embed="rId3"/>
          <a:stretch>
            <a:fillRect/>
          </a:stretch>
        </p:blipFill>
        <p:spPr>
          <a:xfrm>
            <a:off x="2406899" y="956274"/>
            <a:ext cx="8186516" cy="6216512"/>
          </a:xfrm>
          <a:prstGeom prst="rect">
            <a:avLst/>
          </a:prstGeom>
        </p:spPr>
      </p:pic>
      <p:grpSp>
        <p:nvGrpSpPr>
          <p:cNvPr id="3" name="Group 3">
            <a:extLst>
              <a:ext uri="{FF2B5EF4-FFF2-40B4-BE49-F238E27FC236}">
                <a16:creationId xmlns:a16="http://schemas.microsoft.com/office/drawing/2014/main" id="{09A69298-EC59-5201-CC9A-D52BEB65B44D}"/>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DEF10D02-C491-4FC1-D93D-7170B7615D68}"/>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BED96FD9-61E3-D7D1-3212-541435E28B81}"/>
                </a:ext>
              </a:extLst>
            </p:cNvPr>
            <p:cNvSpPr txBox="1"/>
            <p:nvPr/>
          </p:nvSpPr>
          <p:spPr>
            <a:xfrm>
              <a:off x="-24" y="-1141"/>
              <a:ext cx="939480" cy="1697876"/>
            </a:xfrm>
            <a:prstGeom prst="rect">
              <a:avLst/>
            </a:prstGeom>
          </p:spPr>
          <p:txBody>
            <a:bodyPr lIns="50800" tIns="50800" rIns="50800" bIns="50800" rtlCol="0" anchor="ctr"/>
            <a:lstStyle/>
            <a:p>
              <a:pPr algn="ctr"/>
              <a:r>
                <a:rPr lang="en-US" sz="1200" u="sng" dirty="0">
                  <a:solidFill>
                    <a:srgbClr val="FFFFFF"/>
                  </a:solidFill>
                  <a:latin typeface="DM Sans"/>
                </a:rPr>
                <a:t>Information</a:t>
              </a:r>
              <a:endParaRPr lang="en-US" sz="1200" dirty="0">
                <a:cs typeface="Calibri"/>
              </a:endParaRPr>
            </a:p>
            <a:p>
              <a:pPr algn="ctr"/>
              <a:endParaRPr lang="en-US" sz="1200" u="sng" dirty="0">
                <a:solidFill>
                  <a:srgbClr val="FFFFFF"/>
                </a:solidFill>
                <a:latin typeface="DM Sans"/>
              </a:endParaRPr>
            </a:p>
            <a:p>
              <a:pPr algn="ctr"/>
              <a:r>
                <a:rPr lang="en-US" sz="1200" b="1" dirty="0">
                  <a:solidFill>
                    <a:schemeClr val="bg1"/>
                  </a:solidFill>
                  <a:latin typeface="DM Sans"/>
                </a:rPr>
                <a:t>Address:</a:t>
              </a:r>
              <a:r>
                <a:rPr lang="en-US" sz="1200" b="1" dirty="0">
                  <a:solidFill>
                    <a:schemeClr val="bg1"/>
                  </a:solidFill>
                  <a:latin typeface="Calibri"/>
                  <a:cs typeface="Calibri"/>
                </a:rPr>
                <a:t> </a:t>
              </a:r>
              <a:r>
                <a:rPr lang="en-US" sz="1200" b="1" dirty="0">
                  <a:solidFill>
                    <a:schemeClr val="bg1"/>
                  </a:solidFill>
                  <a:latin typeface="DM Sans"/>
                </a:rPr>
                <a:t>- </a:t>
              </a:r>
              <a:r>
                <a:rPr lang="en-GB" sz="1200" b="0" i="0" dirty="0">
                  <a:solidFill>
                    <a:schemeClr val="bg1"/>
                  </a:solidFill>
                  <a:effectLst/>
                  <a:latin typeface="Aptos Narrow" panose="020B0004020202020204" pitchFamily="34" charset="0"/>
                </a:rPr>
                <a:t>Urban Exchange, Theatre Street/Mount Street, Preston, PR1 8BQ</a:t>
              </a:r>
              <a:endParaRPr lang="en-US" sz="1200" b="1" dirty="0">
                <a:solidFill>
                  <a:schemeClr val="bg1"/>
                </a:solidFill>
                <a:latin typeface="DM Sans"/>
              </a:endParaRPr>
            </a:p>
            <a:p>
              <a:pPr algn="ctr"/>
              <a:endParaRPr lang="en-US" sz="1200" dirty="0">
                <a:solidFill>
                  <a:srgbClr val="FFFFFF"/>
                </a:solidFill>
                <a:latin typeface="DM Sans"/>
              </a:endParaRPr>
            </a:p>
            <a:p>
              <a:pPr algn="ctr"/>
              <a:r>
                <a:rPr lang="en-US" sz="1200" b="1" dirty="0">
                  <a:solidFill>
                    <a:srgbClr val="FFFFFF"/>
                  </a:solidFill>
                  <a:latin typeface="DM Sans"/>
                </a:rPr>
                <a:t>Contact:</a:t>
              </a:r>
              <a:r>
                <a:rPr lang="en-US" sz="1200" dirty="0">
                  <a:solidFill>
                    <a:srgbClr val="FFFFFF"/>
                  </a:solidFill>
                  <a:latin typeface="DM Sans"/>
                </a:rPr>
                <a:t> 07850 955413 (</a:t>
              </a:r>
              <a:r>
                <a:rPr lang="en-US" sz="1200" b="1" i="1" dirty="0">
                  <a:solidFill>
                    <a:srgbClr val="FFFFFF"/>
                  </a:solidFill>
                  <a:latin typeface="DM Sans"/>
                </a:rPr>
                <a:t>AMY</a:t>
              </a:r>
              <a:r>
                <a:rPr lang="en-US" sz="1200" dirty="0">
                  <a:solidFill>
                    <a:srgbClr val="FFFFFF"/>
                  </a:solidFill>
                  <a:latin typeface="DM Sans"/>
                </a:rPr>
                <a:t>)</a:t>
              </a:r>
            </a:p>
            <a:p>
              <a:pPr algn="ctr"/>
              <a:r>
                <a:rPr lang="en-US" sz="1200" dirty="0">
                  <a:solidFill>
                    <a:srgbClr val="FFFFFF"/>
                  </a:solidFill>
                  <a:latin typeface="DM Sans"/>
                  <a:cs typeface="Calibri"/>
                </a:rPr>
                <a:t>                 </a:t>
              </a:r>
              <a:endParaRPr lang="en-US" sz="1200" dirty="0">
                <a:solidFill>
                  <a:srgbClr val="FFFFFF"/>
                </a:solidFill>
                <a:latin typeface="DM Sans"/>
              </a:endParaRPr>
            </a:p>
            <a:p>
              <a:pPr algn="ctr"/>
              <a:r>
                <a:rPr lang="en-US" sz="1200" dirty="0">
                  <a:solidFill>
                    <a:srgbClr val="FFFFFF"/>
                  </a:solidFill>
                  <a:latin typeface="DM Sans"/>
                </a:rPr>
                <a:t>Enrolments are needed to do any of the sessions.</a:t>
              </a:r>
            </a:p>
            <a:p>
              <a:pPr algn="ctr"/>
              <a:endParaRPr lang="en-US" sz="1200" dirty="0">
                <a:solidFill>
                  <a:srgbClr val="FFFFFF"/>
                </a:solidFill>
                <a:latin typeface="DM Sans"/>
              </a:endParaRPr>
            </a:p>
            <a:p>
              <a:pPr algn="ctr"/>
              <a:endParaRPr lang="en-US" sz="1200" b="1" u="sng" dirty="0">
                <a:solidFill>
                  <a:schemeClr val="bg1"/>
                </a:solidFill>
                <a:cs typeface="Calibri"/>
              </a:endParaRPr>
            </a:p>
            <a:p>
              <a:pPr algn="ctr"/>
              <a:r>
                <a:rPr lang="en-US" sz="1200" dirty="0">
                  <a:solidFill>
                    <a:schemeClr val="bg1"/>
                  </a:solidFill>
                  <a:cs typeface="Calibri"/>
                </a:rPr>
                <a:t>Group Activity's this week include Creative Writing, and the Creative art group run by Tipp as well as a basic ICT workshop– Please let your support worker know if you would like to sign up for any of these.</a:t>
              </a:r>
            </a:p>
            <a:p>
              <a:pPr algn="ctr"/>
              <a:endParaRPr lang="en-US" sz="1000" b="1" u="sng" dirty="0">
                <a:solidFill>
                  <a:schemeClr val="bg1"/>
                </a:solidFill>
                <a:cs typeface="Calibri"/>
              </a:endParaRPr>
            </a:p>
            <a:p>
              <a:pPr algn="ctr"/>
              <a:r>
                <a:rPr lang="en-US" sz="1200" dirty="0">
                  <a:solidFill>
                    <a:schemeClr val="bg1"/>
                  </a:solidFill>
                  <a:cs typeface="Calibri"/>
                </a:rPr>
                <a:t>We will also be running a baking session at the Hub this week </a:t>
              </a:r>
            </a:p>
            <a:p>
              <a:pPr algn="ctr"/>
              <a:endParaRPr lang="en-US" sz="1200" b="1" dirty="0">
                <a:solidFill>
                  <a:schemeClr val="bg1"/>
                </a:solidFill>
                <a:cs typeface="Calibri"/>
              </a:endParaRPr>
            </a:p>
            <a:p>
              <a:pPr algn="ctr"/>
              <a:r>
                <a:rPr lang="en-US" sz="1200" b="1" dirty="0">
                  <a:solidFill>
                    <a:schemeClr val="bg1"/>
                  </a:solidFill>
                  <a:cs typeface="Calibri"/>
                </a:rPr>
                <a:t>CBT To be discussed with Support worker</a:t>
              </a:r>
            </a:p>
            <a:p>
              <a:pPr algn="ctr"/>
              <a:endParaRPr lang="en-US" sz="10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76DC6A15-DAD7-F3C8-2284-EF85C37BE131}"/>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C99B3AE6-700C-7A5F-1DE4-53AA803DC3E9}"/>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0A4FBEC2-3ADD-0A58-B88B-0FF228B7EFDF}"/>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2CF87F8A-0153-91A9-33CC-B47C89384AD8}"/>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AUGUST - WEEK 4</a:t>
            </a:r>
          </a:p>
        </p:txBody>
      </p:sp>
      <p:sp>
        <p:nvSpPr>
          <p:cNvPr id="53" name="TextBox 52">
            <a:extLst>
              <a:ext uri="{FF2B5EF4-FFF2-40B4-BE49-F238E27FC236}">
                <a16:creationId xmlns:a16="http://schemas.microsoft.com/office/drawing/2014/main" id="{0E320709-73B8-4BB9-5FF1-D42829E0CF31}"/>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B6A7A691-C767-3A7E-EA18-D432FB3FC119}"/>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117" name="Picture 116">
            <a:extLst>
              <a:ext uri="{FF2B5EF4-FFF2-40B4-BE49-F238E27FC236}">
                <a16:creationId xmlns:a16="http://schemas.microsoft.com/office/drawing/2014/main" id="{A39AB4B0-C486-D4D9-64AC-FF038A6118AF}"/>
              </a:ext>
            </a:extLst>
          </p:cNvPr>
          <p:cNvPicPr>
            <a:picLocks noChangeAspect="1"/>
          </p:cNvPicPr>
          <p:nvPr/>
        </p:nvPicPr>
        <p:blipFill>
          <a:blip r:embed="rId6"/>
          <a:stretch>
            <a:fillRect/>
          </a:stretch>
        </p:blipFill>
        <p:spPr>
          <a:xfrm>
            <a:off x="98398" y="89855"/>
            <a:ext cx="2177007" cy="866419"/>
          </a:xfrm>
          <a:prstGeom prst="rect">
            <a:avLst/>
          </a:prstGeom>
        </p:spPr>
      </p:pic>
      <p:pic>
        <p:nvPicPr>
          <p:cNvPr id="16" name="Graphic 15" descr="Drama outline">
            <a:extLst>
              <a:ext uri="{FF2B5EF4-FFF2-40B4-BE49-F238E27FC236}">
                <a16:creationId xmlns:a16="http://schemas.microsoft.com/office/drawing/2014/main" id="{C7B89187-2377-F2B7-4CBB-245B4D8369C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83606" y="3916906"/>
            <a:ext cx="777330" cy="777330"/>
          </a:xfrm>
          <a:prstGeom prst="rect">
            <a:avLst/>
          </a:prstGeom>
        </p:spPr>
      </p:pic>
      <p:pic>
        <p:nvPicPr>
          <p:cNvPr id="23" name="Graphic 22" descr="Angry face outline outline">
            <a:extLst>
              <a:ext uri="{FF2B5EF4-FFF2-40B4-BE49-F238E27FC236}">
                <a16:creationId xmlns:a16="http://schemas.microsoft.com/office/drawing/2014/main" id="{AA98DDC4-D8E2-B228-2380-1AA336C4A76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43906" y="2366506"/>
            <a:ext cx="524059" cy="524059"/>
          </a:xfrm>
          <a:prstGeom prst="rect">
            <a:avLst/>
          </a:prstGeom>
        </p:spPr>
      </p:pic>
      <p:pic>
        <p:nvPicPr>
          <p:cNvPr id="24" name="Graphic 23" descr="Scribble outline">
            <a:extLst>
              <a:ext uri="{FF2B5EF4-FFF2-40B4-BE49-F238E27FC236}">
                <a16:creationId xmlns:a16="http://schemas.microsoft.com/office/drawing/2014/main" id="{DB4653A2-2091-D5DE-6968-DA87BFD4F4C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321631" y="6581027"/>
            <a:ext cx="437999" cy="437999"/>
          </a:xfrm>
          <a:prstGeom prst="rect">
            <a:avLst/>
          </a:prstGeom>
        </p:spPr>
      </p:pic>
      <p:pic>
        <p:nvPicPr>
          <p:cNvPr id="25" name="Graphic 24" descr="Laptop outline">
            <a:extLst>
              <a:ext uri="{FF2B5EF4-FFF2-40B4-BE49-F238E27FC236}">
                <a16:creationId xmlns:a16="http://schemas.microsoft.com/office/drawing/2014/main" id="{993CC466-2589-0AD7-2D5C-60DA96E60ADA}"/>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243906" y="3812845"/>
            <a:ext cx="515724" cy="515724"/>
          </a:xfrm>
          <a:prstGeom prst="rect">
            <a:avLst/>
          </a:prstGeom>
        </p:spPr>
      </p:pic>
      <p:pic>
        <p:nvPicPr>
          <p:cNvPr id="29" name="Graphic 28" descr="Laptop outline">
            <a:extLst>
              <a:ext uri="{FF2B5EF4-FFF2-40B4-BE49-F238E27FC236}">
                <a16:creationId xmlns:a16="http://schemas.microsoft.com/office/drawing/2014/main" id="{9802A9CA-0ED8-1C42-7E31-6E9325AA07F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982244" y="2374841"/>
            <a:ext cx="515724" cy="515724"/>
          </a:xfrm>
          <a:prstGeom prst="rect">
            <a:avLst/>
          </a:prstGeom>
        </p:spPr>
      </p:pic>
      <p:pic>
        <p:nvPicPr>
          <p:cNvPr id="33" name="Graphic 32" descr="Left Brain outline">
            <a:extLst>
              <a:ext uri="{FF2B5EF4-FFF2-40B4-BE49-F238E27FC236}">
                <a16:creationId xmlns:a16="http://schemas.microsoft.com/office/drawing/2014/main" id="{4A00F220-B2A2-05E3-E67E-B04F277291A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463238" y="5020359"/>
            <a:ext cx="637694" cy="637694"/>
          </a:xfrm>
          <a:prstGeom prst="rect">
            <a:avLst/>
          </a:prstGeom>
        </p:spPr>
      </p:pic>
      <p:pic>
        <p:nvPicPr>
          <p:cNvPr id="10" name="Graphic 9" descr="Golden Ratio outline">
            <a:extLst>
              <a:ext uri="{FF2B5EF4-FFF2-40B4-BE49-F238E27FC236}">
                <a16:creationId xmlns:a16="http://schemas.microsoft.com/office/drawing/2014/main" id="{F83C79C2-8CA2-5CE3-E63C-002458C0194A}"/>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337179" y="5250849"/>
            <a:ext cx="427597" cy="427597"/>
          </a:xfrm>
          <a:prstGeom prst="rect">
            <a:avLst/>
          </a:prstGeom>
        </p:spPr>
      </p:pic>
      <p:pic>
        <p:nvPicPr>
          <p:cNvPr id="11" name="Graphic 10" descr="Reflection outline">
            <a:extLst>
              <a:ext uri="{FF2B5EF4-FFF2-40B4-BE49-F238E27FC236}">
                <a16:creationId xmlns:a16="http://schemas.microsoft.com/office/drawing/2014/main" id="{FE6E63E5-B3D3-42F6-543F-591F62A37A79}"/>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2630266" y="6581027"/>
            <a:ext cx="484010" cy="484010"/>
          </a:xfrm>
          <a:prstGeom prst="rect">
            <a:avLst/>
          </a:prstGeom>
        </p:spPr>
      </p:pic>
      <p:pic>
        <p:nvPicPr>
          <p:cNvPr id="37" name="Graphic 36" descr="Internet Banking outline">
            <a:extLst>
              <a:ext uri="{FF2B5EF4-FFF2-40B4-BE49-F238E27FC236}">
                <a16:creationId xmlns:a16="http://schemas.microsoft.com/office/drawing/2014/main" id="{FC135FB9-95CB-60FC-6967-DAB3D37E2A31}"/>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6054612" y="3900552"/>
            <a:ext cx="370987" cy="370987"/>
          </a:xfrm>
          <a:prstGeom prst="rect">
            <a:avLst/>
          </a:prstGeom>
        </p:spPr>
      </p:pic>
      <p:pic>
        <p:nvPicPr>
          <p:cNvPr id="7" name="Graphic 6" descr="Easel outline">
            <a:extLst>
              <a:ext uri="{FF2B5EF4-FFF2-40B4-BE49-F238E27FC236}">
                <a16:creationId xmlns:a16="http://schemas.microsoft.com/office/drawing/2014/main" id="{D2CA429C-D55B-7FE4-D299-861A8392D750}"/>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5857562" y="5961638"/>
            <a:ext cx="638588" cy="638588"/>
          </a:xfrm>
          <a:prstGeom prst="rect">
            <a:avLst/>
          </a:prstGeom>
        </p:spPr>
      </p:pic>
      <p:pic>
        <p:nvPicPr>
          <p:cNvPr id="18" name="Graphic 17" descr="Cupcake outline">
            <a:extLst>
              <a:ext uri="{FF2B5EF4-FFF2-40B4-BE49-F238E27FC236}">
                <a16:creationId xmlns:a16="http://schemas.microsoft.com/office/drawing/2014/main" id="{02A481DC-E584-06FA-54C2-B2C91CE10CA9}"/>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172136" y="3146770"/>
            <a:ext cx="515724" cy="515724"/>
          </a:xfrm>
          <a:prstGeom prst="rect">
            <a:avLst/>
          </a:prstGeom>
        </p:spPr>
      </p:pic>
      <p:pic>
        <p:nvPicPr>
          <p:cNvPr id="19" name="Graphic 18" descr="Easel outline">
            <a:extLst>
              <a:ext uri="{FF2B5EF4-FFF2-40B4-BE49-F238E27FC236}">
                <a16:creationId xmlns:a16="http://schemas.microsoft.com/office/drawing/2014/main" id="{FCBA2287-8771-A8A5-3844-B388FA59A64A}"/>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8941646" y="4865099"/>
            <a:ext cx="385749" cy="385749"/>
          </a:xfrm>
          <a:prstGeom prst="rect">
            <a:avLst/>
          </a:prstGeom>
        </p:spPr>
      </p:pic>
      <p:sp>
        <p:nvSpPr>
          <p:cNvPr id="20" name="Rectangle 19">
            <a:extLst>
              <a:ext uri="{FF2B5EF4-FFF2-40B4-BE49-F238E27FC236}">
                <a16:creationId xmlns:a16="http://schemas.microsoft.com/office/drawing/2014/main" id="{BEFBE747-677D-52DC-1267-2E2E82282C01}"/>
              </a:ext>
            </a:extLst>
          </p:cNvPr>
          <p:cNvSpPr/>
          <p:nvPr/>
        </p:nvSpPr>
        <p:spPr>
          <a:xfrm>
            <a:off x="6734287" y="5809129"/>
            <a:ext cx="527125" cy="354613"/>
          </a:xfrm>
          <a:prstGeom prst="rect">
            <a:avLst/>
          </a:prstGeom>
          <a:solidFill>
            <a:srgbClr val="DAE9F8"/>
          </a:solidFill>
          <a:ln>
            <a:solidFill>
              <a:srgbClr val="DAE9F8"/>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GB" sz="900" dirty="0">
                <a:solidFill>
                  <a:schemeClr val="tx1"/>
                </a:solidFill>
              </a:rPr>
              <a:t>3pm-4pm</a:t>
            </a:r>
          </a:p>
        </p:txBody>
      </p:sp>
      <p:pic>
        <p:nvPicPr>
          <p:cNvPr id="21" name="Graphic 20" descr="Meditation outline">
            <a:extLst>
              <a:ext uri="{FF2B5EF4-FFF2-40B4-BE49-F238E27FC236}">
                <a16:creationId xmlns:a16="http://schemas.microsoft.com/office/drawing/2014/main" id="{F637D2A5-598F-B698-D9DC-39AE304C66C9}"/>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182568" y="6581027"/>
            <a:ext cx="505292" cy="505292"/>
          </a:xfrm>
          <a:prstGeom prst="rect">
            <a:avLst/>
          </a:prstGeom>
        </p:spPr>
      </p:pic>
      <p:pic>
        <p:nvPicPr>
          <p:cNvPr id="2" name="Picture 1">
            <a:extLst>
              <a:ext uri="{FF2B5EF4-FFF2-40B4-BE49-F238E27FC236}">
                <a16:creationId xmlns:a16="http://schemas.microsoft.com/office/drawing/2014/main" id="{DBBA2966-40F4-B253-8F59-24DDB4CAB0A8}"/>
              </a:ext>
            </a:extLst>
          </p:cNvPr>
          <p:cNvPicPr>
            <a:picLocks noChangeAspect="1"/>
          </p:cNvPicPr>
          <p:nvPr/>
        </p:nvPicPr>
        <p:blipFill>
          <a:blip r:embed="rId29"/>
          <a:stretch>
            <a:fillRect/>
          </a:stretch>
        </p:blipFill>
        <p:spPr>
          <a:xfrm>
            <a:off x="7793488" y="254648"/>
            <a:ext cx="1233170" cy="342900"/>
          </a:xfrm>
          <a:prstGeom prst="rect">
            <a:avLst/>
          </a:prstGeom>
        </p:spPr>
      </p:pic>
    </p:spTree>
    <p:extLst>
      <p:ext uri="{BB962C8B-B14F-4D97-AF65-F5344CB8AC3E}">
        <p14:creationId xmlns:p14="http://schemas.microsoft.com/office/powerpoint/2010/main" val="130447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E3D68270-1AC8-8F3E-59BF-AE03574388CF}"/>
            </a:ext>
          </a:extLst>
        </p:cNvPr>
        <p:cNvGrpSpPr/>
        <p:nvPr/>
      </p:nvGrpSpPr>
      <p:grpSpPr>
        <a:xfrm>
          <a:off x="0" y="0"/>
          <a:ext cx="0" cy="0"/>
          <a:chOff x="0" y="0"/>
          <a:chExt cx="0" cy="0"/>
        </a:xfrm>
      </p:grpSpPr>
      <p:pic>
        <p:nvPicPr>
          <p:cNvPr id="15" name="Picture 14">
            <a:extLst>
              <a:ext uri="{FF2B5EF4-FFF2-40B4-BE49-F238E27FC236}">
                <a16:creationId xmlns:a16="http://schemas.microsoft.com/office/drawing/2014/main" id="{F7FC27B8-45F2-3118-81DE-35F8A108A50E}"/>
              </a:ext>
            </a:extLst>
          </p:cNvPr>
          <p:cNvPicPr>
            <a:picLocks noChangeAspect="1"/>
          </p:cNvPicPr>
          <p:nvPr/>
        </p:nvPicPr>
        <p:blipFill>
          <a:blip r:embed="rId3"/>
          <a:stretch>
            <a:fillRect/>
          </a:stretch>
        </p:blipFill>
        <p:spPr>
          <a:xfrm>
            <a:off x="2387623" y="847791"/>
            <a:ext cx="8208030" cy="6074440"/>
          </a:xfrm>
          <a:prstGeom prst="rect">
            <a:avLst/>
          </a:prstGeom>
        </p:spPr>
      </p:pic>
      <p:grpSp>
        <p:nvGrpSpPr>
          <p:cNvPr id="3" name="Group 3">
            <a:extLst>
              <a:ext uri="{FF2B5EF4-FFF2-40B4-BE49-F238E27FC236}">
                <a16:creationId xmlns:a16="http://schemas.microsoft.com/office/drawing/2014/main" id="{DA051A12-3790-A098-63F2-E805CB4B7300}"/>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2BB2CE95-D266-7BC4-53FA-907EC49CA60C}"/>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C1EB29D4-11BA-7E2A-FBC5-D0F1FEA35F7E}"/>
                </a:ext>
              </a:extLst>
            </p:cNvPr>
            <p:cNvSpPr txBox="1"/>
            <p:nvPr/>
          </p:nvSpPr>
          <p:spPr>
            <a:xfrm>
              <a:off x="-24" y="-1141"/>
              <a:ext cx="939480" cy="1697876"/>
            </a:xfrm>
            <a:prstGeom prst="rect">
              <a:avLst/>
            </a:prstGeom>
          </p:spPr>
          <p:txBody>
            <a:bodyPr lIns="50800" tIns="50800" rIns="50800" bIns="50800" rtlCol="0" anchor="ctr"/>
            <a:lstStyle/>
            <a:p>
              <a:pPr algn="ctr"/>
              <a:r>
                <a:rPr lang="en-US" sz="1200" u="sng" dirty="0">
                  <a:solidFill>
                    <a:srgbClr val="FFFFFF"/>
                  </a:solidFill>
                  <a:latin typeface="DM Sans"/>
                </a:rPr>
                <a:t>Information</a:t>
              </a:r>
              <a:endParaRPr lang="en-US" sz="1200" dirty="0">
                <a:cs typeface="Calibri"/>
              </a:endParaRPr>
            </a:p>
            <a:p>
              <a:pPr algn="ctr"/>
              <a:endParaRPr lang="en-US" sz="1200" u="sng" dirty="0">
                <a:solidFill>
                  <a:srgbClr val="FFFFFF"/>
                </a:solidFill>
                <a:latin typeface="DM Sans"/>
              </a:endParaRPr>
            </a:p>
            <a:p>
              <a:pPr algn="ctr"/>
              <a:r>
                <a:rPr lang="en-US" sz="1200" b="1" dirty="0">
                  <a:solidFill>
                    <a:schemeClr val="bg1"/>
                  </a:solidFill>
                  <a:latin typeface="DM Sans"/>
                </a:rPr>
                <a:t>Address:</a:t>
              </a:r>
              <a:r>
                <a:rPr lang="en-US" sz="1200" b="1" dirty="0">
                  <a:solidFill>
                    <a:schemeClr val="bg1"/>
                  </a:solidFill>
                  <a:latin typeface="Calibri"/>
                  <a:cs typeface="Calibri"/>
                </a:rPr>
                <a:t> </a:t>
              </a:r>
              <a:r>
                <a:rPr lang="en-US" sz="1200" b="1" dirty="0">
                  <a:solidFill>
                    <a:schemeClr val="bg1"/>
                  </a:solidFill>
                  <a:latin typeface="DM Sans"/>
                </a:rPr>
                <a:t>- </a:t>
              </a:r>
              <a:r>
                <a:rPr lang="en-GB" sz="1200" b="0" i="0" dirty="0">
                  <a:solidFill>
                    <a:schemeClr val="bg1"/>
                  </a:solidFill>
                  <a:effectLst/>
                  <a:latin typeface="Aptos Narrow" panose="020B0004020202020204" pitchFamily="34" charset="0"/>
                </a:rPr>
                <a:t>Urban Exchange, Theatre Street/Mount Street, Preston, PR1 8BQ</a:t>
              </a:r>
              <a:endParaRPr lang="en-US" sz="1200" b="1" dirty="0">
                <a:solidFill>
                  <a:schemeClr val="bg1"/>
                </a:solidFill>
                <a:latin typeface="DM Sans"/>
              </a:endParaRPr>
            </a:p>
            <a:p>
              <a:pPr algn="ctr"/>
              <a:endParaRPr lang="en-US" sz="1200" dirty="0">
                <a:solidFill>
                  <a:srgbClr val="FFFFFF"/>
                </a:solidFill>
                <a:latin typeface="DM Sans"/>
              </a:endParaRPr>
            </a:p>
            <a:p>
              <a:pPr algn="ctr"/>
              <a:r>
                <a:rPr lang="en-US" sz="1200" b="1" dirty="0">
                  <a:solidFill>
                    <a:srgbClr val="FFFFFF"/>
                  </a:solidFill>
                  <a:latin typeface="DM Sans"/>
                </a:rPr>
                <a:t>Contact:</a:t>
              </a:r>
              <a:r>
                <a:rPr lang="en-US" sz="1200" dirty="0">
                  <a:solidFill>
                    <a:srgbClr val="FFFFFF"/>
                  </a:solidFill>
                  <a:latin typeface="DM Sans"/>
                </a:rPr>
                <a:t> 07850 955413 (</a:t>
              </a:r>
              <a:r>
                <a:rPr lang="en-US" sz="1200" b="1" i="1" dirty="0">
                  <a:solidFill>
                    <a:srgbClr val="FFFFFF"/>
                  </a:solidFill>
                  <a:latin typeface="DM Sans"/>
                </a:rPr>
                <a:t>AMY</a:t>
              </a:r>
              <a:r>
                <a:rPr lang="en-US" sz="1200" dirty="0">
                  <a:solidFill>
                    <a:srgbClr val="FFFFFF"/>
                  </a:solidFill>
                  <a:latin typeface="DM Sans"/>
                </a:rPr>
                <a:t>)</a:t>
              </a:r>
            </a:p>
            <a:p>
              <a:pPr algn="ctr"/>
              <a:r>
                <a:rPr lang="en-US" sz="1200" dirty="0">
                  <a:solidFill>
                    <a:srgbClr val="FFFFFF"/>
                  </a:solidFill>
                  <a:latin typeface="DM Sans"/>
                  <a:cs typeface="Calibri"/>
                </a:rPr>
                <a:t>                 </a:t>
              </a:r>
              <a:endParaRPr lang="en-US" sz="1200" dirty="0">
                <a:solidFill>
                  <a:srgbClr val="FFFFFF"/>
                </a:solidFill>
                <a:latin typeface="DM Sans"/>
              </a:endParaRPr>
            </a:p>
            <a:p>
              <a:pPr algn="ctr"/>
              <a:r>
                <a:rPr lang="en-US" sz="1200" dirty="0">
                  <a:solidFill>
                    <a:srgbClr val="FFFFFF"/>
                  </a:solidFill>
                  <a:latin typeface="DM Sans"/>
                </a:rPr>
                <a:t>Enrolments are needed to do any of the sessions.</a:t>
              </a:r>
            </a:p>
            <a:p>
              <a:pPr algn="ctr"/>
              <a:endParaRPr lang="en-US" sz="1200" dirty="0">
                <a:solidFill>
                  <a:srgbClr val="FFFFFF"/>
                </a:solidFill>
                <a:latin typeface="DM Sans"/>
              </a:endParaRPr>
            </a:p>
            <a:p>
              <a:pPr algn="ctr"/>
              <a:endParaRPr lang="en-US" sz="1200" b="1" u="sng" dirty="0">
                <a:solidFill>
                  <a:schemeClr val="bg1"/>
                </a:solidFill>
                <a:cs typeface="Calibri"/>
              </a:endParaRPr>
            </a:p>
            <a:p>
              <a:pPr algn="ctr"/>
              <a:r>
                <a:rPr lang="en-US" sz="1200" dirty="0">
                  <a:solidFill>
                    <a:schemeClr val="bg1"/>
                  </a:solidFill>
                  <a:cs typeface="Calibri"/>
                </a:rPr>
                <a:t>Group Activity's this week include Creative Writing, Table tennis and the art group run by Tipp– Please let your support worker know if you would like to sign up for any of these.</a:t>
              </a:r>
            </a:p>
            <a:p>
              <a:pPr algn="ctr"/>
              <a:endParaRPr lang="en-US" sz="1000" b="1" u="sng" dirty="0">
                <a:solidFill>
                  <a:schemeClr val="bg1"/>
                </a:solidFill>
                <a:cs typeface="Calibri"/>
              </a:endParaRPr>
            </a:p>
            <a:p>
              <a:pPr algn="ctr"/>
              <a:r>
                <a:rPr lang="en-US" sz="1100" b="1" dirty="0">
                  <a:solidFill>
                    <a:schemeClr val="bg1"/>
                  </a:solidFill>
                  <a:cs typeface="Calibri"/>
                </a:rPr>
                <a:t>CBT To be discussed with Support worker</a:t>
              </a:r>
            </a:p>
            <a:p>
              <a:pPr algn="ctr"/>
              <a:endParaRPr lang="en-US" sz="1000" b="1" u="sng" dirty="0">
                <a:solidFill>
                  <a:schemeClr val="bg1"/>
                </a:solidFill>
                <a:cs typeface="Calibri"/>
              </a:endParaRPr>
            </a:p>
            <a:p>
              <a:pPr algn="ctr"/>
              <a:endParaRPr lang="en-US" sz="1000" b="1" u="sng" dirty="0">
                <a:solidFill>
                  <a:schemeClr val="bg1"/>
                </a:solidFill>
                <a:cs typeface="Calibri"/>
              </a:endParaRPr>
            </a:p>
            <a:p>
              <a:pPr algn="ctr"/>
              <a:r>
                <a:rPr lang="en-US" sz="1000" b="1" u="sng" dirty="0">
                  <a:solidFill>
                    <a:schemeClr val="bg1"/>
                  </a:solidFill>
                  <a:cs typeface="Calibri"/>
                </a:rPr>
                <a:t>HUB IS CLOSED MONDAY 25</a:t>
              </a:r>
              <a:r>
                <a:rPr lang="en-US" sz="1000" b="1" u="sng" baseline="30000" dirty="0">
                  <a:solidFill>
                    <a:schemeClr val="bg1"/>
                  </a:solidFill>
                  <a:cs typeface="Calibri"/>
                </a:rPr>
                <a:t>TH</a:t>
              </a:r>
              <a:r>
                <a:rPr lang="en-US" sz="1000" b="1" u="sng" dirty="0">
                  <a:solidFill>
                    <a:schemeClr val="bg1"/>
                  </a:solidFill>
                  <a:cs typeface="Calibri"/>
                </a:rPr>
                <a:t> FOR BANK HOLIDAY</a:t>
              </a: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A8DB9C2F-B152-E695-1963-56C03BF7008B}"/>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01F6D4F8-FA61-97EA-C857-F5A03F49F44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DAD652A9-012B-DFBB-C44D-864158FDE860}"/>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185FC8A7-D57C-FE7F-12B0-F2FB84F08F92}"/>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AUGUST - WEEK 5</a:t>
            </a:r>
          </a:p>
        </p:txBody>
      </p:sp>
      <p:sp>
        <p:nvSpPr>
          <p:cNvPr id="53" name="TextBox 52">
            <a:extLst>
              <a:ext uri="{FF2B5EF4-FFF2-40B4-BE49-F238E27FC236}">
                <a16:creationId xmlns:a16="http://schemas.microsoft.com/office/drawing/2014/main" id="{87E7CE4A-2B16-F879-A268-5331AFC8CE1C}"/>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2D0DE5A8-C239-3A9F-60B3-DA00A21ABE02}"/>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117" name="Picture 116">
            <a:extLst>
              <a:ext uri="{FF2B5EF4-FFF2-40B4-BE49-F238E27FC236}">
                <a16:creationId xmlns:a16="http://schemas.microsoft.com/office/drawing/2014/main" id="{33CC75B5-B0ED-D3B5-200D-E934B5039383}"/>
              </a:ext>
            </a:extLst>
          </p:cNvPr>
          <p:cNvPicPr>
            <a:picLocks noChangeAspect="1"/>
          </p:cNvPicPr>
          <p:nvPr/>
        </p:nvPicPr>
        <p:blipFill>
          <a:blip r:embed="rId6"/>
          <a:stretch>
            <a:fillRect/>
          </a:stretch>
        </p:blipFill>
        <p:spPr>
          <a:xfrm>
            <a:off x="98398" y="89855"/>
            <a:ext cx="2177007" cy="866419"/>
          </a:xfrm>
          <a:prstGeom prst="rect">
            <a:avLst/>
          </a:prstGeom>
        </p:spPr>
      </p:pic>
      <p:pic>
        <p:nvPicPr>
          <p:cNvPr id="24" name="Graphic 23" descr="Scribble outline">
            <a:extLst>
              <a:ext uri="{FF2B5EF4-FFF2-40B4-BE49-F238E27FC236}">
                <a16:creationId xmlns:a16="http://schemas.microsoft.com/office/drawing/2014/main" id="{B954FF08-63CF-03D3-2795-65C19F0E84D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89439" y="3618771"/>
            <a:ext cx="437999" cy="437999"/>
          </a:xfrm>
          <a:prstGeom prst="rect">
            <a:avLst/>
          </a:prstGeom>
        </p:spPr>
      </p:pic>
      <p:pic>
        <p:nvPicPr>
          <p:cNvPr id="25" name="Graphic 24" descr="Laptop outline">
            <a:extLst>
              <a:ext uri="{FF2B5EF4-FFF2-40B4-BE49-F238E27FC236}">
                <a16:creationId xmlns:a16="http://schemas.microsoft.com/office/drawing/2014/main" id="{55E197B5-F588-EF09-FF20-51D5D20771B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50576" y="4973776"/>
            <a:ext cx="515724" cy="515724"/>
          </a:xfrm>
          <a:prstGeom prst="rect">
            <a:avLst/>
          </a:prstGeom>
        </p:spPr>
      </p:pic>
      <p:pic>
        <p:nvPicPr>
          <p:cNvPr id="28" name="Graphic 27" descr="Internet Banking outline">
            <a:extLst>
              <a:ext uri="{FF2B5EF4-FFF2-40B4-BE49-F238E27FC236}">
                <a16:creationId xmlns:a16="http://schemas.microsoft.com/office/drawing/2014/main" id="{A3361A07-FB1D-A2A9-47BA-3E07F9F586F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013011" y="2286219"/>
            <a:ext cx="417947" cy="417947"/>
          </a:xfrm>
          <a:prstGeom prst="rect">
            <a:avLst/>
          </a:prstGeom>
        </p:spPr>
      </p:pic>
      <p:pic>
        <p:nvPicPr>
          <p:cNvPr id="29" name="Graphic 28" descr="Laptop outline">
            <a:extLst>
              <a:ext uri="{FF2B5EF4-FFF2-40B4-BE49-F238E27FC236}">
                <a16:creationId xmlns:a16="http://schemas.microsoft.com/office/drawing/2014/main" id="{1C21E395-BABD-FB89-526C-88EEACFAC9F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249243" y="5360635"/>
            <a:ext cx="515724" cy="515724"/>
          </a:xfrm>
          <a:prstGeom prst="rect">
            <a:avLst/>
          </a:prstGeom>
        </p:spPr>
      </p:pic>
      <p:pic>
        <p:nvPicPr>
          <p:cNvPr id="33" name="Graphic 32" descr="Left Brain outline">
            <a:extLst>
              <a:ext uri="{FF2B5EF4-FFF2-40B4-BE49-F238E27FC236}">
                <a16:creationId xmlns:a16="http://schemas.microsoft.com/office/drawing/2014/main" id="{2578AF0A-1360-8CDE-A0A8-18BC3A53761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554228" y="4713121"/>
            <a:ext cx="637694" cy="637694"/>
          </a:xfrm>
          <a:prstGeom prst="rect">
            <a:avLst/>
          </a:prstGeom>
        </p:spPr>
      </p:pic>
      <p:pic>
        <p:nvPicPr>
          <p:cNvPr id="10" name="Graphic 9" descr="Golden Ratio outline">
            <a:extLst>
              <a:ext uri="{FF2B5EF4-FFF2-40B4-BE49-F238E27FC236}">
                <a16:creationId xmlns:a16="http://schemas.microsoft.com/office/drawing/2014/main" id="{F2651234-DA30-0152-394C-F1E2DD1E2F0B}"/>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333775" y="2281393"/>
            <a:ext cx="427597" cy="427597"/>
          </a:xfrm>
          <a:prstGeom prst="rect">
            <a:avLst/>
          </a:prstGeom>
        </p:spPr>
      </p:pic>
      <p:pic>
        <p:nvPicPr>
          <p:cNvPr id="7" name="Graphic 6" descr="Easel outline">
            <a:extLst>
              <a:ext uri="{FF2B5EF4-FFF2-40B4-BE49-F238E27FC236}">
                <a16:creationId xmlns:a16="http://schemas.microsoft.com/office/drawing/2014/main" id="{33EA3009-D46A-71BB-97AC-FC5D8DD0CE14}"/>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5853050" y="5858522"/>
            <a:ext cx="638588" cy="638588"/>
          </a:xfrm>
          <a:prstGeom prst="rect">
            <a:avLst/>
          </a:prstGeom>
        </p:spPr>
      </p:pic>
      <p:pic>
        <p:nvPicPr>
          <p:cNvPr id="14" name="Graphic 13" descr="Document outline">
            <a:extLst>
              <a:ext uri="{FF2B5EF4-FFF2-40B4-BE49-F238E27FC236}">
                <a16:creationId xmlns:a16="http://schemas.microsoft.com/office/drawing/2014/main" id="{5F806A63-9174-1AFB-5357-45D23CBACA30}"/>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5965963" y="3761111"/>
            <a:ext cx="412762" cy="342900"/>
          </a:xfrm>
          <a:prstGeom prst="rect">
            <a:avLst/>
          </a:prstGeom>
        </p:spPr>
      </p:pic>
      <p:pic>
        <p:nvPicPr>
          <p:cNvPr id="17" name="Graphic 16" descr="Coffee outline">
            <a:extLst>
              <a:ext uri="{FF2B5EF4-FFF2-40B4-BE49-F238E27FC236}">
                <a16:creationId xmlns:a16="http://schemas.microsoft.com/office/drawing/2014/main" id="{082C779A-5DF8-680B-2863-D0765471130E}"/>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9249243" y="3618771"/>
            <a:ext cx="505291" cy="505291"/>
          </a:xfrm>
          <a:prstGeom prst="rect">
            <a:avLst/>
          </a:prstGeom>
        </p:spPr>
      </p:pic>
      <p:pic>
        <p:nvPicPr>
          <p:cNvPr id="19" name="Graphic 18" descr="Playing card outline">
            <a:extLst>
              <a:ext uri="{FF2B5EF4-FFF2-40B4-BE49-F238E27FC236}">
                <a16:creationId xmlns:a16="http://schemas.microsoft.com/office/drawing/2014/main" id="{0A90717E-578F-C548-5B4D-4E35C006FC24}"/>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249242" y="2242548"/>
            <a:ext cx="505291" cy="505291"/>
          </a:xfrm>
          <a:prstGeom prst="rect">
            <a:avLst/>
          </a:prstGeom>
        </p:spPr>
      </p:pic>
      <p:pic>
        <p:nvPicPr>
          <p:cNvPr id="20" name="Graphic 19" descr="Table tennis paddle and ball outline">
            <a:extLst>
              <a:ext uri="{FF2B5EF4-FFF2-40B4-BE49-F238E27FC236}">
                <a16:creationId xmlns:a16="http://schemas.microsoft.com/office/drawing/2014/main" id="{4007DDFF-371D-A7B6-6592-0BE610661BDA}"/>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4281571" y="6381883"/>
            <a:ext cx="445867" cy="445867"/>
          </a:xfrm>
          <a:prstGeom prst="rect">
            <a:avLst/>
          </a:prstGeom>
        </p:spPr>
      </p:pic>
      <p:pic>
        <p:nvPicPr>
          <p:cNvPr id="2" name="Picture 1">
            <a:extLst>
              <a:ext uri="{FF2B5EF4-FFF2-40B4-BE49-F238E27FC236}">
                <a16:creationId xmlns:a16="http://schemas.microsoft.com/office/drawing/2014/main" id="{706A455E-3167-CD23-E206-186FACBCC8C6}"/>
              </a:ext>
            </a:extLst>
          </p:cNvPr>
          <p:cNvPicPr>
            <a:picLocks noChangeAspect="1"/>
          </p:cNvPicPr>
          <p:nvPr/>
        </p:nvPicPr>
        <p:blipFill>
          <a:blip r:embed="rId27"/>
          <a:stretch>
            <a:fillRect/>
          </a:stretch>
        </p:blipFill>
        <p:spPr>
          <a:xfrm>
            <a:off x="7793488" y="254648"/>
            <a:ext cx="1233170" cy="342900"/>
          </a:xfrm>
          <a:prstGeom prst="rect">
            <a:avLst/>
          </a:prstGeom>
        </p:spPr>
      </p:pic>
    </p:spTree>
    <p:extLst>
      <p:ext uri="{BB962C8B-B14F-4D97-AF65-F5344CB8AC3E}">
        <p14:creationId xmlns:p14="http://schemas.microsoft.com/office/powerpoint/2010/main" val="1819114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5EFDE218124F41A39437AA860B391E" ma:contentTypeVersion="23" ma:contentTypeDescription="Create a new document." ma:contentTypeScope="" ma:versionID="10881663a94bd3c1949d1d5e7bd60f7c">
  <xsd:schema xmlns:xsd="http://www.w3.org/2001/XMLSchema" xmlns:xs="http://www.w3.org/2001/XMLSchema" xmlns:p="http://schemas.microsoft.com/office/2006/metadata/properties" xmlns:ns1="http://schemas.microsoft.com/sharepoint/v3" xmlns:ns2="39022ca7-da8b-462c-ac53-cf911d2e7c5d" xmlns:ns3="21fe2dc5-e687-4b08-a992-8b5ade4d5474" targetNamespace="http://schemas.microsoft.com/office/2006/metadata/properties" ma:root="true" ma:fieldsID="2b3a846f0da64e142ed06d3727e5c90f" ns1:_="" ns2:_="" ns3:_="">
    <xsd:import namespace="http://schemas.microsoft.com/sharepoint/v3"/>
    <xsd:import namespace="39022ca7-da8b-462c-ac53-cf911d2e7c5d"/>
    <xsd:import namespace="21fe2dc5-e687-4b08-a992-8b5ade4d547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SearchProperties" minOccurs="0"/>
                <xsd:element ref="ns2:MediaServiceObjectDetectorVersion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022ca7-da8b-462c-ac53-cf911d2e7c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_Flow_SignoffStatus" ma:index="23" nillable="true" ma:displayName="Sign-off status" ma:internalName="Sign_x002d_off_x0020_status">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fe2dc5-e687-4b08-a992-8b5ade4d547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1c887687-1822-4593-8513-6eba5855e8c1}" ma:internalName="TaxCatchAll" ma:showField="CatchAllData" ma:web="21fe2dc5-e687-4b08-a992-8b5ade4d54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022ca7-da8b-462c-ac53-cf911d2e7c5d">
      <Terms xmlns="http://schemas.microsoft.com/office/infopath/2007/PartnerControls"/>
    </lcf76f155ced4ddcb4097134ff3c332f>
    <TaxCatchAll xmlns="21fe2dc5-e687-4b08-a992-8b5ade4d5474" xsi:nil="true"/>
    <_ip_UnifiedCompliancePolicyUIAction xmlns="http://schemas.microsoft.com/sharepoint/v3" xsi:nil="true"/>
    <_Flow_SignoffStatus xmlns="39022ca7-da8b-462c-ac53-cf911d2e7c5d"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6F1B528-7887-4365-86EA-BE8D960433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9022ca7-da8b-462c-ac53-cf911d2e7c5d"/>
    <ds:schemaRef ds:uri="21fe2dc5-e687-4b08-a992-8b5ade4d54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43189-D4CF-4824-BDEA-150AD5C2BCA7}">
  <ds:schemaRefs>
    <ds:schemaRef ds:uri="http://schemas.microsoft.com/sharepoint/v3/contenttype/forms"/>
  </ds:schemaRefs>
</ds:datastoreItem>
</file>

<file path=customXml/itemProps3.xml><?xml version="1.0" encoding="utf-8"?>
<ds:datastoreItem xmlns:ds="http://schemas.openxmlformats.org/officeDocument/2006/customXml" ds:itemID="{732C9FBD-4F80-46C2-B635-7F913B74E10D}">
  <ds:schemaRefs>
    <ds:schemaRef ds:uri="http://schemas.microsoft.com/sharepoint/v3"/>
    <ds:schemaRef ds:uri="http://purl.org/dc/dcmitype/"/>
    <ds:schemaRef ds:uri="http://schemas.microsoft.com/office/2006/documentManagement/types"/>
    <ds:schemaRef ds:uri="http://schemas.microsoft.com/office/2006/metadata/properties"/>
    <ds:schemaRef ds:uri="http://www.w3.org/XML/1998/namespace"/>
    <ds:schemaRef ds:uri="21fe2dc5-e687-4b08-a992-8b5ade4d5474"/>
    <ds:schemaRef ds:uri="http://purl.org/dc/elements/1.1/"/>
    <ds:schemaRef ds:uri="http://schemas.microsoft.com/office/infopath/2007/PartnerControls"/>
    <ds:schemaRef ds:uri="http://schemas.openxmlformats.org/package/2006/metadata/core-properties"/>
    <ds:schemaRef ds:uri="39022ca7-da8b-462c-ac53-cf911d2e7c5d"/>
    <ds:schemaRef ds:uri="http://purl.org/dc/terms/"/>
  </ds:schemaRefs>
</ds:datastoreItem>
</file>

<file path=docMetadata/LabelInfo.xml><?xml version="1.0" encoding="utf-8"?>
<clbl:labelList xmlns:clbl="http://schemas.microsoft.com/office/2020/mipLabelMetadata">
  <clbl:label id="{08103169-4a6e-4778-9735-09cc96096d8f}" enabled="0" method="" siteId="{08103169-4a6e-4778-9735-09cc96096d8f}" removed="1"/>
</clbl:labelList>
</file>

<file path=docProps/app.xml><?xml version="1.0" encoding="utf-8"?>
<Properties xmlns="http://schemas.openxmlformats.org/officeDocument/2006/extended-properties" xmlns:vt="http://schemas.openxmlformats.org/officeDocument/2006/docPropsVTypes">
  <TotalTime>139</TotalTime>
  <Words>571</Words>
  <Application>Microsoft Office PowerPoint</Application>
  <PresentationFormat>Custom</PresentationFormat>
  <Paragraphs>89</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Calibri</vt:lpstr>
      <vt:lpstr>Aptos</vt:lpstr>
      <vt:lpstr>DM Sans</vt:lpstr>
      <vt:lpstr>DM Sans Bold</vt:lpstr>
      <vt:lpstr>Aptos Narrow</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Evolution Activity Schedule Template</dc:title>
  <dc:creator>Lloyd, Michelle [HMPS]</dc:creator>
  <cp:keywords>CM_020a</cp:keywords>
  <cp:lastModifiedBy>Whitehead, Kimberley (Growth Company)</cp:lastModifiedBy>
  <cp:revision>6</cp:revision>
  <cp:lastPrinted>2025-02-03T09:59:22Z</cp:lastPrinted>
  <dcterms:created xsi:type="dcterms:W3CDTF">2006-08-16T00:00:00Z</dcterms:created>
  <dcterms:modified xsi:type="dcterms:W3CDTF">2025-07-14T12:03:55Z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0x010100895EFDE218124F41A39437AA860B391E</vt:lpwstr>
  </property>
  <property fmtid="{D5CDD505-2E9C-101B-9397-08002B2CF9AE}" pid="3" name="MediaServiceImageTags">
    <vt:lpwstr/>
  </property>
</Properties>
</file>