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0693400" cy="7543800"/>
  <p:notesSz cx="6858000" cy="9144000"/>
  <p:embeddedFontLst>
    <p:embeddedFont>
      <p:font typeface="DM Sans" pitchFamily="2" charset="0"/>
      <p:regular r:id="rId7"/>
      <p:bold r:id="rId8"/>
      <p:boldItalic r:id="rId9"/>
    </p:embeddedFont>
    <p:embeddedFont>
      <p:font typeface="DM Sans Bold" charset="0"/>
      <p:regular r:id="rId10"/>
      <p:bold r:id="rId11"/>
    </p:embeddedFont>
    <p:embeddedFont>
      <p:font typeface="DM Sans Bold Italics" panose="020B0604020202020204" charset="0"/>
      <p:regular r:id="rId12"/>
    </p:embeddedFont>
    <p:embeddedFont>
      <p:font typeface="DM Sans Italics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6CE"/>
    <a:srgbClr val="D5F0FF"/>
    <a:srgbClr val="FF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725" autoAdjust="0"/>
  </p:normalViewPr>
  <p:slideViewPr>
    <p:cSldViewPr>
      <p:cViewPr varScale="1">
        <p:scale>
          <a:sx n="70" d="100"/>
          <a:sy n="70" d="100"/>
        </p:scale>
        <p:origin x="1469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vallo, Gabriella (Growth Company)" userId="c843e4bc-3560-4daf-a8c0-54729cf98a67" providerId="ADAL" clId="{81DB4120-84FE-43AE-9FCA-925E79BEC9B2}"/>
    <pc:docChg chg="custSel modSld">
      <pc:chgData name="Cavallo, Gabriella (Growth Company)" userId="c843e4bc-3560-4daf-a8c0-54729cf98a67" providerId="ADAL" clId="{81DB4120-84FE-43AE-9FCA-925E79BEC9B2}" dt="2025-06-23T15:25:01.100" v="12" actId="1076"/>
      <pc:docMkLst>
        <pc:docMk/>
      </pc:docMkLst>
      <pc:sldChg chg="delSp modSp mod">
        <pc:chgData name="Cavallo, Gabriella (Growth Company)" userId="c843e4bc-3560-4daf-a8c0-54729cf98a67" providerId="ADAL" clId="{81DB4120-84FE-43AE-9FCA-925E79BEC9B2}" dt="2025-06-23T15:24:32.090" v="4" actId="1076"/>
        <pc:sldMkLst>
          <pc:docMk/>
          <pc:sldMk cId="0" sldId="256"/>
        </pc:sldMkLst>
        <pc:spChg chg="del">
          <ac:chgData name="Cavallo, Gabriella (Growth Company)" userId="c843e4bc-3560-4daf-a8c0-54729cf98a67" providerId="ADAL" clId="{81DB4120-84FE-43AE-9FCA-925E79BEC9B2}" dt="2025-06-23T15:24:25.666" v="3" actId="478"/>
          <ac:spMkLst>
            <pc:docMk/>
            <pc:sldMk cId="0" sldId="256"/>
            <ac:spMk id="11" creationId="{00000000-0000-0000-0000-000000000000}"/>
          </ac:spMkLst>
        </pc:spChg>
        <pc:picChg chg="mod">
          <ac:chgData name="Cavallo, Gabriella (Growth Company)" userId="c843e4bc-3560-4daf-a8c0-54729cf98a67" providerId="ADAL" clId="{81DB4120-84FE-43AE-9FCA-925E79BEC9B2}" dt="2025-06-23T15:24:32.090" v="4" actId="1076"/>
          <ac:picMkLst>
            <pc:docMk/>
            <pc:sldMk cId="0" sldId="256"/>
            <ac:picMk id="147" creationId="{2857A998-68DE-EAB5-1C4B-A79BCE395673}"/>
          </ac:picMkLst>
        </pc:picChg>
      </pc:sldChg>
      <pc:sldChg chg="delSp modSp mod">
        <pc:chgData name="Cavallo, Gabriella (Growth Company)" userId="c843e4bc-3560-4daf-a8c0-54729cf98a67" providerId="ADAL" clId="{81DB4120-84FE-43AE-9FCA-925E79BEC9B2}" dt="2025-06-23T15:24:41.526" v="6" actId="1076"/>
        <pc:sldMkLst>
          <pc:docMk/>
          <pc:sldMk cId="0" sldId="257"/>
        </pc:sldMkLst>
        <pc:spChg chg="del">
          <ac:chgData name="Cavallo, Gabriella (Growth Company)" userId="c843e4bc-3560-4daf-a8c0-54729cf98a67" providerId="ADAL" clId="{81DB4120-84FE-43AE-9FCA-925E79BEC9B2}" dt="2025-06-23T15:24:36.742" v="5" actId="478"/>
          <ac:spMkLst>
            <pc:docMk/>
            <pc:sldMk cId="0" sldId="257"/>
            <ac:spMk id="14" creationId="{00000000-0000-0000-0000-000000000000}"/>
          </ac:spMkLst>
        </pc:spChg>
        <pc:picChg chg="mod">
          <ac:chgData name="Cavallo, Gabriella (Growth Company)" userId="c843e4bc-3560-4daf-a8c0-54729cf98a67" providerId="ADAL" clId="{81DB4120-84FE-43AE-9FCA-925E79BEC9B2}" dt="2025-06-23T15:24:41.526" v="6" actId="1076"/>
          <ac:picMkLst>
            <pc:docMk/>
            <pc:sldMk cId="0" sldId="257"/>
            <ac:picMk id="138" creationId="{9F0098F9-B299-1BF2-6DB5-5DFD4E3E1188}"/>
          </ac:picMkLst>
        </pc:picChg>
      </pc:sldChg>
      <pc:sldChg chg="delSp modSp mod">
        <pc:chgData name="Cavallo, Gabriella (Growth Company)" userId="c843e4bc-3560-4daf-a8c0-54729cf98a67" providerId="ADAL" clId="{81DB4120-84FE-43AE-9FCA-925E79BEC9B2}" dt="2025-06-23T15:24:47.172" v="8" actId="1076"/>
        <pc:sldMkLst>
          <pc:docMk/>
          <pc:sldMk cId="0" sldId="258"/>
        </pc:sldMkLst>
        <pc:spChg chg="del">
          <ac:chgData name="Cavallo, Gabriella (Growth Company)" userId="c843e4bc-3560-4daf-a8c0-54729cf98a67" providerId="ADAL" clId="{81DB4120-84FE-43AE-9FCA-925E79BEC9B2}" dt="2025-06-23T15:24:44.247" v="7" actId="478"/>
          <ac:spMkLst>
            <pc:docMk/>
            <pc:sldMk cId="0" sldId="258"/>
            <ac:spMk id="10" creationId="{00000000-0000-0000-0000-000000000000}"/>
          </ac:spMkLst>
        </pc:spChg>
        <pc:spChg chg="mod">
          <ac:chgData name="Cavallo, Gabriella (Growth Company)" userId="c843e4bc-3560-4daf-a8c0-54729cf98a67" providerId="ADAL" clId="{81DB4120-84FE-43AE-9FCA-925E79BEC9B2}" dt="2025-06-23T15:19:29.288" v="2" actId="14100"/>
          <ac:spMkLst>
            <pc:docMk/>
            <pc:sldMk cId="0" sldId="258"/>
            <ac:spMk id="125" creationId="{00000000-0000-0000-0000-000000000000}"/>
          </ac:spMkLst>
        </pc:spChg>
        <pc:picChg chg="mod">
          <ac:chgData name="Cavallo, Gabriella (Growth Company)" userId="c843e4bc-3560-4daf-a8c0-54729cf98a67" providerId="ADAL" clId="{81DB4120-84FE-43AE-9FCA-925E79BEC9B2}" dt="2025-06-23T15:24:47.172" v="8" actId="1076"/>
          <ac:picMkLst>
            <pc:docMk/>
            <pc:sldMk cId="0" sldId="258"/>
            <ac:picMk id="126" creationId="{BF15A9A0-A900-937D-D2D2-0D5B4D8A756D}"/>
          </ac:picMkLst>
        </pc:picChg>
      </pc:sldChg>
      <pc:sldChg chg="delSp modSp mod">
        <pc:chgData name="Cavallo, Gabriella (Growth Company)" userId="c843e4bc-3560-4daf-a8c0-54729cf98a67" providerId="ADAL" clId="{81DB4120-84FE-43AE-9FCA-925E79BEC9B2}" dt="2025-06-23T15:24:53.894" v="10" actId="1076"/>
        <pc:sldMkLst>
          <pc:docMk/>
          <pc:sldMk cId="0" sldId="259"/>
        </pc:sldMkLst>
        <pc:spChg chg="del">
          <ac:chgData name="Cavallo, Gabriella (Growth Company)" userId="c843e4bc-3560-4daf-a8c0-54729cf98a67" providerId="ADAL" clId="{81DB4120-84FE-43AE-9FCA-925E79BEC9B2}" dt="2025-06-23T15:24:50.162" v="9" actId="478"/>
          <ac:spMkLst>
            <pc:docMk/>
            <pc:sldMk cId="0" sldId="259"/>
            <ac:spMk id="11" creationId="{00000000-0000-0000-0000-000000000000}"/>
          </ac:spMkLst>
        </pc:spChg>
        <pc:picChg chg="mod">
          <ac:chgData name="Cavallo, Gabriella (Growth Company)" userId="c843e4bc-3560-4daf-a8c0-54729cf98a67" providerId="ADAL" clId="{81DB4120-84FE-43AE-9FCA-925E79BEC9B2}" dt="2025-06-23T15:24:53.894" v="10" actId="1076"/>
          <ac:picMkLst>
            <pc:docMk/>
            <pc:sldMk cId="0" sldId="259"/>
            <ac:picMk id="141" creationId="{786CD458-2703-0D84-08A3-2ACE4D0042BE}"/>
          </ac:picMkLst>
        </pc:picChg>
      </pc:sldChg>
      <pc:sldChg chg="delSp modSp mod">
        <pc:chgData name="Cavallo, Gabriella (Growth Company)" userId="c843e4bc-3560-4daf-a8c0-54729cf98a67" providerId="ADAL" clId="{81DB4120-84FE-43AE-9FCA-925E79BEC9B2}" dt="2025-06-23T15:25:01.100" v="12" actId="1076"/>
        <pc:sldMkLst>
          <pc:docMk/>
          <pc:sldMk cId="0" sldId="260"/>
        </pc:sldMkLst>
        <pc:spChg chg="del">
          <ac:chgData name="Cavallo, Gabriella (Growth Company)" userId="c843e4bc-3560-4daf-a8c0-54729cf98a67" providerId="ADAL" clId="{81DB4120-84FE-43AE-9FCA-925E79BEC9B2}" dt="2025-06-23T15:24:56.608" v="11" actId="478"/>
          <ac:spMkLst>
            <pc:docMk/>
            <pc:sldMk cId="0" sldId="260"/>
            <ac:spMk id="10" creationId="{00000000-0000-0000-0000-000000000000}"/>
          </ac:spMkLst>
        </pc:spChg>
        <pc:picChg chg="mod">
          <ac:chgData name="Cavallo, Gabriella (Growth Company)" userId="c843e4bc-3560-4daf-a8c0-54729cf98a67" providerId="ADAL" clId="{81DB4120-84FE-43AE-9FCA-925E79BEC9B2}" dt="2025-06-23T15:25:01.100" v="12" actId="1076"/>
          <ac:picMkLst>
            <pc:docMk/>
            <pc:sldMk cId="0" sldId="260"/>
            <ac:picMk id="137" creationId="{98FA42C0-4120-B71A-39ED-2D454AC8848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svg"/><Relationship Id="rId39" Type="http://schemas.openxmlformats.org/officeDocument/2006/relationships/image" Target="../media/image38.sv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32" Type="http://schemas.openxmlformats.org/officeDocument/2006/relationships/image" Target="../media/image31.png"/><Relationship Id="rId37" Type="http://schemas.openxmlformats.org/officeDocument/2006/relationships/image" Target="../media/image36.svg"/><Relationship Id="rId40" Type="http://schemas.openxmlformats.org/officeDocument/2006/relationships/image" Target="../media/image39.png"/><Relationship Id="rId45" Type="http://schemas.openxmlformats.org/officeDocument/2006/relationships/image" Target="../media/image44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svg"/><Relationship Id="rId44" Type="http://schemas.openxmlformats.org/officeDocument/2006/relationships/image" Target="../media/image43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svg"/><Relationship Id="rId43" Type="http://schemas.openxmlformats.org/officeDocument/2006/relationships/image" Target="../media/image42.svg"/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png"/><Relationship Id="rId33" Type="http://schemas.openxmlformats.org/officeDocument/2006/relationships/image" Target="../media/image32.sv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20" Type="http://schemas.openxmlformats.org/officeDocument/2006/relationships/image" Target="../media/image19.svg"/><Relationship Id="rId41" Type="http://schemas.openxmlformats.org/officeDocument/2006/relationships/image" Target="../media/image40.sv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16.svg"/><Relationship Id="rId26" Type="http://schemas.openxmlformats.org/officeDocument/2006/relationships/image" Target="../media/image50.png"/><Relationship Id="rId39" Type="http://schemas.openxmlformats.org/officeDocument/2006/relationships/image" Target="../media/image61.svg"/><Relationship Id="rId21" Type="http://schemas.openxmlformats.org/officeDocument/2006/relationships/image" Target="../media/image19.svg"/><Relationship Id="rId34" Type="http://schemas.openxmlformats.org/officeDocument/2006/relationships/image" Target="../media/image56.png"/><Relationship Id="rId42" Type="http://schemas.openxmlformats.org/officeDocument/2006/relationships/image" Target="../media/image64.png"/><Relationship Id="rId47" Type="http://schemas.openxmlformats.org/officeDocument/2006/relationships/image" Target="../media/image45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6" Type="http://schemas.openxmlformats.org/officeDocument/2006/relationships/image" Target="../media/image46.png"/><Relationship Id="rId29" Type="http://schemas.openxmlformats.org/officeDocument/2006/relationships/image" Target="../media/image5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48.png"/><Relationship Id="rId32" Type="http://schemas.openxmlformats.org/officeDocument/2006/relationships/image" Target="../media/image54.png"/><Relationship Id="rId37" Type="http://schemas.openxmlformats.org/officeDocument/2006/relationships/image" Target="../media/image59.svg"/><Relationship Id="rId40" Type="http://schemas.openxmlformats.org/officeDocument/2006/relationships/image" Target="../media/image62.png"/><Relationship Id="rId45" Type="http://schemas.openxmlformats.org/officeDocument/2006/relationships/image" Target="../media/image67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7.png"/><Relationship Id="rId28" Type="http://schemas.openxmlformats.org/officeDocument/2006/relationships/image" Target="../media/image52.png"/><Relationship Id="rId36" Type="http://schemas.openxmlformats.org/officeDocument/2006/relationships/image" Target="../media/image58.png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31" Type="http://schemas.openxmlformats.org/officeDocument/2006/relationships/image" Target="../media/image40.svg"/><Relationship Id="rId44" Type="http://schemas.openxmlformats.org/officeDocument/2006/relationships/image" Target="../media/image66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47.png"/><Relationship Id="rId27" Type="http://schemas.openxmlformats.org/officeDocument/2006/relationships/image" Target="../media/image51.svg"/><Relationship Id="rId30" Type="http://schemas.openxmlformats.org/officeDocument/2006/relationships/image" Target="../media/image39.png"/><Relationship Id="rId35" Type="http://schemas.openxmlformats.org/officeDocument/2006/relationships/image" Target="../media/image57.png"/><Relationship Id="rId43" Type="http://schemas.openxmlformats.org/officeDocument/2006/relationships/image" Target="../media/image65.png"/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5" Type="http://schemas.openxmlformats.org/officeDocument/2006/relationships/image" Target="../media/image49.svg"/><Relationship Id="rId33" Type="http://schemas.openxmlformats.org/officeDocument/2006/relationships/image" Target="../media/image55.svg"/><Relationship Id="rId38" Type="http://schemas.openxmlformats.org/officeDocument/2006/relationships/image" Target="../media/image60.png"/><Relationship Id="rId46" Type="http://schemas.openxmlformats.org/officeDocument/2006/relationships/image" Target="../media/image68.svg"/><Relationship Id="rId20" Type="http://schemas.openxmlformats.org/officeDocument/2006/relationships/image" Target="../media/image18.png"/><Relationship Id="rId41" Type="http://schemas.openxmlformats.org/officeDocument/2006/relationships/image" Target="../media/image63.sv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71.png"/><Relationship Id="rId39" Type="http://schemas.openxmlformats.org/officeDocument/2006/relationships/image" Target="../media/image80.png"/><Relationship Id="rId21" Type="http://schemas.openxmlformats.org/officeDocument/2006/relationships/image" Target="../media/image69.png"/><Relationship Id="rId34" Type="http://schemas.openxmlformats.org/officeDocument/2006/relationships/image" Target="../media/image77.png"/><Relationship Id="rId42" Type="http://schemas.openxmlformats.org/officeDocument/2006/relationships/image" Target="../media/image83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svg"/><Relationship Id="rId29" Type="http://schemas.openxmlformats.org/officeDocument/2006/relationships/image" Target="../media/image74.png"/><Relationship Id="rId41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59.svg"/><Relationship Id="rId32" Type="http://schemas.openxmlformats.org/officeDocument/2006/relationships/image" Target="../media/image31.png"/><Relationship Id="rId37" Type="http://schemas.openxmlformats.org/officeDocument/2006/relationships/image" Target="../media/image78.png"/><Relationship Id="rId40" Type="http://schemas.openxmlformats.org/officeDocument/2006/relationships/image" Target="../media/image81.jpe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58.png"/><Relationship Id="rId28" Type="http://schemas.openxmlformats.org/officeDocument/2006/relationships/image" Target="../media/image73.svg"/><Relationship Id="rId36" Type="http://schemas.openxmlformats.org/officeDocument/2006/relationships/image" Target="../media/image55.sv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76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70.svg"/><Relationship Id="rId27" Type="http://schemas.openxmlformats.org/officeDocument/2006/relationships/image" Target="../media/image72.png"/><Relationship Id="rId30" Type="http://schemas.openxmlformats.org/officeDocument/2006/relationships/image" Target="../media/image75.png"/><Relationship Id="rId35" Type="http://schemas.openxmlformats.org/officeDocument/2006/relationships/image" Target="../media/image54.png"/><Relationship Id="rId43" Type="http://schemas.openxmlformats.org/officeDocument/2006/relationships/image" Target="../media/image45.png"/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6.png"/><Relationship Id="rId33" Type="http://schemas.openxmlformats.org/officeDocument/2006/relationships/image" Target="../media/image32.svg"/><Relationship Id="rId38" Type="http://schemas.openxmlformats.org/officeDocument/2006/relationships/image" Target="../media/image79.sv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86.png"/><Relationship Id="rId39" Type="http://schemas.openxmlformats.org/officeDocument/2006/relationships/image" Target="../media/image28.png"/><Relationship Id="rId21" Type="http://schemas.openxmlformats.org/officeDocument/2006/relationships/image" Target="../media/image46.png"/><Relationship Id="rId34" Type="http://schemas.openxmlformats.org/officeDocument/2006/relationships/image" Target="../media/image20.png"/><Relationship Id="rId42" Type="http://schemas.openxmlformats.org/officeDocument/2006/relationships/image" Target="../media/image47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svg"/><Relationship Id="rId29" Type="http://schemas.openxmlformats.org/officeDocument/2006/relationships/image" Target="../media/image48.png"/><Relationship Id="rId41" Type="http://schemas.openxmlformats.org/officeDocument/2006/relationships/image" Target="../media/image9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84.png"/><Relationship Id="rId32" Type="http://schemas.openxmlformats.org/officeDocument/2006/relationships/image" Target="../media/image90.png"/><Relationship Id="rId37" Type="http://schemas.openxmlformats.org/officeDocument/2006/relationships/image" Target="../media/image93.png"/><Relationship Id="rId40" Type="http://schemas.openxmlformats.org/officeDocument/2006/relationships/image" Target="../media/image95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42.svg"/><Relationship Id="rId28" Type="http://schemas.openxmlformats.org/officeDocument/2006/relationships/image" Target="../media/image88.png"/><Relationship Id="rId36" Type="http://schemas.openxmlformats.org/officeDocument/2006/relationships/image" Target="../media/image9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8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41.png"/><Relationship Id="rId27" Type="http://schemas.openxmlformats.org/officeDocument/2006/relationships/image" Target="../media/image87.svg"/><Relationship Id="rId30" Type="http://schemas.openxmlformats.org/officeDocument/2006/relationships/image" Target="../media/image49.svg"/><Relationship Id="rId35" Type="http://schemas.openxmlformats.org/officeDocument/2006/relationships/image" Target="../media/image26.png"/><Relationship Id="rId43" Type="http://schemas.openxmlformats.org/officeDocument/2006/relationships/image" Target="../media/image45.png"/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85.svg"/><Relationship Id="rId33" Type="http://schemas.openxmlformats.org/officeDocument/2006/relationships/image" Target="../media/image91.svg"/><Relationship Id="rId38" Type="http://schemas.openxmlformats.org/officeDocument/2006/relationships/image" Target="../media/image94.sv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26" Type="http://schemas.openxmlformats.org/officeDocument/2006/relationships/image" Target="../media/image38.svg"/><Relationship Id="rId39" Type="http://schemas.openxmlformats.org/officeDocument/2006/relationships/image" Target="../media/image71.png"/><Relationship Id="rId21" Type="http://schemas.openxmlformats.org/officeDocument/2006/relationships/image" Target="../media/image48.png"/><Relationship Id="rId34" Type="http://schemas.openxmlformats.org/officeDocument/2006/relationships/image" Target="../media/image44.svg"/><Relationship Id="rId42" Type="http://schemas.openxmlformats.org/officeDocument/2006/relationships/image" Target="../media/image26.png"/><Relationship Id="rId47" Type="http://schemas.openxmlformats.org/officeDocument/2006/relationships/image" Target="../media/image59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6" Type="http://schemas.openxmlformats.org/officeDocument/2006/relationships/image" Target="../media/image14.svg"/><Relationship Id="rId29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98.svg"/><Relationship Id="rId32" Type="http://schemas.openxmlformats.org/officeDocument/2006/relationships/image" Target="../media/image34.svg"/><Relationship Id="rId37" Type="http://schemas.openxmlformats.org/officeDocument/2006/relationships/image" Target="../media/image105.png"/><Relationship Id="rId40" Type="http://schemas.openxmlformats.org/officeDocument/2006/relationships/image" Target="../media/image106.png"/><Relationship Id="rId45" Type="http://schemas.openxmlformats.org/officeDocument/2006/relationships/image" Target="../media/image110.png"/><Relationship Id="rId5" Type="http://schemas.openxmlformats.org/officeDocument/2006/relationships/image" Target="../media/image4.svg"/><Relationship Id="rId15" Type="http://schemas.openxmlformats.org/officeDocument/2006/relationships/image" Target="../media/image13.png"/><Relationship Id="rId23" Type="http://schemas.openxmlformats.org/officeDocument/2006/relationships/image" Target="../media/image97.png"/><Relationship Id="rId28" Type="http://schemas.openxmlformats.org/officeDocument/2006/relationships/image" Target="../media/image100.png"/><Relationship Id="rId36" Type="http://schemas.openxmlformats.org/officeDocument/2006/relationships/image" Target="../media/image104.sv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101.png"/><Relationship Id="rId44" Type="http://schemas.openxmlformats.org/officeDocument/2006/relationships/image" Target="../media/image109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2.svg"/><Relationship Id="rId22" Type="http://schemas.openxmlformats.org/officeDocument/2006/relationships/image" Target="../media/image49.svg"/><Relationship Id="rId27" Type="http://schemas.openxmlformats.org/officeDocument/2006/relationships/image" Target="../media/image27.png"/><Relationship Id="rId30" Type="http://schemas.openxmlformats.org/officeDocument/2006/relationships/image" Target="../media/image53.svg"/><Relationship Id="rId35" Type="http://schemas.openxmlformats.org/officeDocument/2006/relationships/image" Target="../media/image103.png"/><Relationship Id="rId43" Type="http://schemas.openxmlformats.org/officeDocument/2006/relationships/image" Target="../media/image108.png"/><Relationship Id="rId48" Type="http://schemas.openxmlformats.org/officeDocument/2006/relationships/image" Target="../media/image45.png"/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12" Type="http://schemas.openxmlformats.org/officeDocument/2006/relationships/image" Target="../media/image17.png"/><Relationship Id="rId17" Type="http://schemas.openxmlformats.org/officeDocument/2006/relationships/image" Target="../media/image15.png"/><Relationship Id="rId25" Type="http://schemas.openxmlformats.org/officeDocument/2006/relationships/image" Target="../media/image99.png"/><Relationship Id="rId33" Type="http://schemas.openxmlformats.org/officeDocument/2006/relationships/image" Target="../media/image102.png"/><Relationship Id="rId38" Type="http://schemas.openxmlformats.org/officeDocument/2006/relationships/image" Target="../media/image79.svg"/><Relationship Id="rId46" Type="http://schemas.openxmlformats.org/officeDocument/2006/relationships/image" Target="../media/image58.png"/><Relationship Id="rId20" Type="http://schemas.openxmlformats.org/officeDocument/2006/relationships/image" Target="../media/image19.svg"/><Relationship Id="rId41" Type="http://schemas.openxmlformats.org/officeDocument/2006/relationships/image" Target="../media/image10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659279"/>
              </p:ext>
            </p:extLst>
          </p:nvPr>
        </p:nvGraphicFramePr>
        <p:xfrm>
          <a:off x="2684793" y="851256"/>
          <a:ext cx="7364510" cy="6004397"/>
        </p:xfrm>
        <a:graphic>
          <a:graphicData uri="http://schemas.openxmlformats.org/drawingml/2006/table">
            <a:tbl>
              <a:tblPr/>
              <a:tblGrid>
                <a:gridCol w="14729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7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7315">
                  <a:extLst>
                    <a:ext uri="{9D8B030D-6E8A-4147-A177-3AD203B41FA5}">
                      <a16:colId xmlns:a16="http://schemas.microsoft.com/office/drawing/2014/main" val="1541840922"/>
                    </a:ext>
                  </a:extLst>
                </a:gridCol>
                <a:gridCol w="1580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85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37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3767">
                  <a:extLst>
                    <a:ext uri="{9D8B030D-6E8A-4147-A177-3AD203B41FA5}">
                      <a16:colId xmlns:a16="http://schemas.microsoft.com/office/drawing/2014/main" val="3544791721"/>
                    </a:ext>
                  </a:extLst>
                </a:gridCol>
              </a:tblGrid>
              <a:tr h="597551">
                <a:tc>
                  <a:txBody>
                    <a:bodyPr/>
                    <a:lstStyle/>
                    <a:p>
                      <a:pPr algn="ctr">
                        <a:lnSpc>
                          <a:spcPts val="1927"/>
                        </a:lnSpc>
                        <a:defRPr/>
                      </a:pPr>
                      <a:r>
                        <a:rPr lang="en-US" sz="1376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Monday 30th</a:t>
                      </a:r>
                      <a:endParaRPr lang="en-US" sz="110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927"/>
                        </a:lnSpc>
                        <a:defRPr/>
                      </a:pPr>
                      <a:r>
                        <a:rPr lang="en-US" sz="1376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Tuesday 1st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defRPr/>
                      </a:pPr>
                      <a:r>
                        <a:rPr lang="en-US" sz="1299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Wednesday 2nd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defRPr/>
                      </a:pPr>
                      <a:r>
                        <a:rPr lang="en-US" sz="1299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Thursday 3rd</a:t>
                      </a:r>
                      <a:endParaRPr lang="en-US" sz="110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defRPr/>
                      </a:pPr>
                      <a:r>
                        <a:rPr lang="en-US" sz="1299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Friday 4th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7995">
                <a:tc rowSpan="2">
                  <a:txBody>
                    <a:bodyPr/>
                    <a:lstStyle/>
                    <a:p>
                      <a:pPr algn="ctr">
                        <a:lnSpc>
                          <a:spcPts val="1225"/>
                        </a:lnSpc>
                        <a:defRPr/>
                      </a:pPr>
                      <a:endParaRPr lang="en-US" sz="849" dirty="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26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26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2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Enrolment Clinic</a:t>
                      </a:r>
                      <a:endParaRPr lang="en-US" sz="1100"/>
                    </a:p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82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9:30 - 10:30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2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Wellbeing Hub Walk</a:t>
                      </a:r>
                      <a:endParaRPr lang="en-US" sz="1100" dirty="0"/>
                    </a:p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82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9:30 - 10:30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82" dirty="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82" dirty="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3348">
                <a:tc vMerge="1">
                  <a:txBody>
                    <a:bodyPr/>
                    <a:lstStyle/>
                    <a:p>
                      <a:pPr algn="ctr">
                        <a:lnSpc>
                          <a:spcPts val="1189"/>
                        </a:lnSpc>
                        <a:defRPr/>
                      </a:pPr>
                      <a:endParaRPr lang="en-US" sz="849" dirty="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0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2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Disclosure</a:t>
                      </a:r>
                      <a:endParaRPr lang="en-US" sz="1100" dirty="0"/>
                    </a:p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82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10:30 - 12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2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Strong Ties to Family &amp; Pro-Social Personal Support</a:t>
                      </a:r>
                      <a:endParaRPr lang="en-US" sz="1100" dirty="0"/>
                    </a:p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82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10:30 - 12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82" dirty="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F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82" dirty="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635">
                <a:tc>
                  <a:txBody>
                    <a:bodyPr/>
                    <a:lstStyle/>
                    <a:p>
                      <a:pPr algn="ctr">
                        <a:lnSpc>
                          <a:spcPts val="1371"/>
                        </a:lnSpc>
                        <a:defRPr/>
                      </a:pPr>
                      <a:r>
                        <a:rPr lang="en-US" sz="979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1100" dirty="0"/>
                    </a:p>
                    <a:p>
                      <a:pPr algn="ctr">
                        <a:lnSpc>
                          <a:spcPts val="1372"/>
                        </a:lnSpc>
                      </a:pPr>
                      <a:r>
                        <a:rPr lang="en-US" sz="979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12-1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71"/>
                        </a:lnSpc>
                        <a:defRPr/>
                      </a:pPr>
                      <a:r>
                        <a:rPr lang="en-US" sz="979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1100"/>
                    </a:p>
                    <a:p>
                      <a:pPr algn="ctr">
                        <a:lnSpc>
                          <a:spcPts val="1372"/>
                        </a:lnSpc>
                      </a:pPr>
                      <a:r>
                        <a:rPr lang="en-US" sz="979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12-1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1"/>
                        </a:lnSpc>
                        <a:defRPr/>
                      </a:pPr>
                      <a:r>
                        <a:rPr lang="en-US" sz="979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1100" dirty="0"/>
                    </a:p>
                    <a:p>
                      <a:pPr algn="ctr">
                        <a:lnSpc>
                          <a:spcPts val="1372"/>
                        </a:lnSpc>
                      </a:pPr>
                      <a:r>
                        <a:rPr lang="en-US" sz="979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12-1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1"/>
                        </a:lnSpc>
                        <a:defRPr/>
                      </a:pPr>
                      <a:r>
                        <a:rPr lang="en-US" sz="979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1100" dirty="0"/>
                    </a:p>
                    <a:p>
                      <a:pPr algn="ctr">
                        <a:lnSpc>
                          <a:spcPts val="1372"/>
                        </a:lnSpc>
                      </a:pPr>
                      <a:r>
                        <a:rPr lang="en-US" sz="979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12-1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67"/>
                        </a:lnSpc>
                        <a:defRPr/>
                      </a:pPr>
                      <a:r>
                        <a:rPr lang="en-US" sz="976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HUB CLOSED </a:t>
                      </a:r>
                      <a:endParaRPr lang="en-US" sz="1100"/>
                    </a:p>
                    <a:p>
                      <a:pPr algn="ctr">
                        <a:lnSpc>
                          <a:spcPts val="1367"/>
                        </a:lnSpc>
                      </a:pPr>
                      <a:r>
                        <a:rPr lang="en-US" sz="976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12-1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1993"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2" b="1" i="1" dirty="0">
                          <a:solidFill>
                            <a:srgbClr val="000000"/>
                          </a:solidFill>
                          <a:latin typeface="DM Sans Bold Italics"/>
                          <a:ea typeface="DM Sans Bold Italics"/>
                          <a:cs typeface="DM Sans Bold Italics"/>
                          <a:sym typeface="DM Sans Bold Italics"/>
                        </a:rPr>
                        <a:t>Women’s Only</a:t>
                      </a:r>
                      <a:endParaRPr lang="en-US" sz="1100" dirty="0"/>
                    </a:p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82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Budgeting Session</a:t>
                      </a:r>
                    </a:p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82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1 - 3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FF5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ts val="1374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65769"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F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2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Accessing Health Support</a:t>
                      </a:r>
                      <a:endParaRPr lang="en-US" sz="1100" dirty="0"/>
                    </a:p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82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3 - 4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2" b="1" i="1" dirty="0">
                          <a:solidFill>
                            <a:srgbClr val="000000"/>
                          </a:solidFill>
                          <a:latin typeface="DM Sans Bold Italics"/>
                          <a:ea typeface="DM Sans Bold Italics"/>
                          <a:cs typeface="DM Sans Bold Italics"/>
                          <a:sym typeface="DM Sans Bold Italics"/>
                        </a:rPr>
                        <a:t>Women’s Only</a:t>
                      </a:r>
                      <a:endParaRPr lang="en-US" sz="1100" dirty="0"/>
                    </a:p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82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Future Focus</a:t>
                      </a:r>
                    </a:p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82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3 - 4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FF5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Freeform 3"/>
          <p:cNvSpPr/>
          <p:nvPr/>
        </p:nvSpPr>
        <p:spPr>
          <a:xfrm>
            <a:off x="171572" y="1511048"/>
            <a:ext cx="2411061" cy="4673987"/>
          </a:xfrm>
          <a:custGeom>
            <a:avLst/>
            <a:gdLst/>
            <a:ahLst/>
            <a:cxnLst/>
            <a:rect l="l" t="t" r="r" b="b"/>
            <a:pathLst>
              <a:path w="2411061" h="4673987">
                <a:moveTo>
                  <a:pt x="0" y="0"/>
                </a:moveTo>
                <a:lnTo>
                  <a:pt x="2411061" y="0"/>
                </a:lnTo>
                <a:lnTo>
                  <a:pt x="2411061" y="4673987"/>
                </a:lnTo>
                <a:lnTo>
                  <a:pt x="0" y="46739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09425" y="988874"/>
            <a:ext cx="415555" cy="415555"/>
          </a:xfrm>
          <a:custGeom>
            <a:avLst/>
            <a:gdLst/>
            <a:ahLst/>
            <a:cxnLst/>
            <a:rect l="l" t="t" r="r" b="b"/>
            <a:pathLst>
              <a:path w="415555" h="415555">
                <a:moveTo>
                  <a:pt x="0" y="0"/>
                </a:moveTo>
                <a:lnTo>
                  <a:pt x="415556" y="0"/>
                </a:lnTo>
                <a:lnTo>
                  <a:pt x="415556" y="415556"/>
                </a:lnTo>
                <a:lnTo>
                  <a:pt x="0" y="4155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195716" y="593502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242972" h="242972">
                <a:moveTo>
                  <a:pt x="0" y="0"/>
                </a:moveTo>
                <a:lnTo>
                  <a:pt x="242972" y="0"/>
                </a:lnTo>
                <a:lnTo>
                  <a:pt x="242972" y="242972"/>
                </a:lnTo>
                <a:lnTo>
                  <a:pt x="0" y="2429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206787" y="181493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220832" h="193228">
                <a:moveTo>
                  <a:pt x="0" y="0"/>
                </a:moveTo>
                <a:lnTo>
                  <a:pt x="220832" y="0"/>
                </a:lnTo>
                <a:lnTo>
                  <a:pt x="220832" y="193228"/>
                </a:lnTo>
                <a:lnTo>
                  <a:pt x="0" y="1932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7" name="Group 7"/>
          <p:cNvGrpSpPr/>
          <p:nvPr/>
        </p:nvGrpSpPr>
        <p:grpSpPr>
          <a:xfrm>
            <a:off x="727303" y="6391036"/>
            <a:ext cx="1306264" cy="510175"/>
            <a:chOff x="0" y="0"/>
            <a:chExt cx="1741685" cy="68023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41678" cy="680212"/>
            </a:xfrm>
            <a:custGeom>
              <a:avLst/>
              <a:gdLst/>
              <a:ahLst/>
              <a:cxnLst/>
              <a:rect l="l" t="t" r="r" b="b"/>
              <a:pathLst>
                <a:path w="1741678" h="680212">
                  <a:moveTo>
                    <a:pt x="0" y="0"/>
                  </a:moveTo>
                  <a:lnTo>
                    <a:pt x="1741678" y="0"/>
                  </a:lnTo>
                  <a:lnTo>
                    <a:pt x="1741678" y="680212"/>
                  </a:lnTo>
                  <a:lnTo>
                    <a:pt x="0" y="6802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1130" b="-1133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" name="Freeform 10" descr="A black and blue logo  Description automatically generated"/>
          <p:cNvSpPr/>
          <p:nvPr/>
        </p:nvSpPr>
        <p:spPr>
          <a:xfrm>
            <a:off x="9254667" y="267065"/>
            <a:ext cx="1222421" cy="521138"/>
          </a:xfrm>
          <a:custGeom>
            <a:avLst/>
            <a:gdLst/>
            <a:ahLst/>
            <a:cxnLst/>
            <a:rect l="l" t="t" r="r" b="b"/>
            <a:pathLst>
              <a:path w="1222421" h="521138">
                <a:moveTo>
                  <a:pt x="0" y="0"/>
                </a:moveTo>
                <a:lnTo>
                  <a:pt x="1222421" y="0"/>
                </a:lnTo>
                <a:lnTo>
                  <a:pt x="1222421" y="521138"/>
                </a:lnTo>
                <a:lnTo>
                  <a:pt x="0" y="52113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>
            <a:off x="8682400" y="6677390"/>
            <a:ext cx="161195" cy="161195"/>
          </a:xfrm>
          <a:custGeom>
            <a:avLst/>
            <a:gdLst/>
            <a:ahLst/>
            <a:cxnLst/>
            <a:rect l="l" t="t" r="r" b="b"/>
            <a:pathLst>
              <a:path w="161195" h="161195">
                <a:moveTo>
                  <a:pt x="0" y="0"/>
                </a:moveTo>
                <a:lnTo>
                  <a:pt x="161195" y="0"/>
                </a:lnTo>
                <a:lnTo>
                  <a:pt x="161195" y="161195"/>
                </a:lnTo>
                <a:lnTo>
                  <a:pt x="0" y="1611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6"/>
          <p:cNvSpPr/>
          <p:nvPr/>
        </p:nvSpPr>
        <p:spPr>
          <a:xfrm>
            <a:off x="7311436" y="2473326"/>
            <a:ext cx="180738" cy="158146"/>
          </a:xfrm>
          <a:custGeom>
            <a:avLst/>
            <a:gdLst/>
            <a:ahLst/>
            <a:cxnLst/>
            <a:rect l="l" t="t" r="r" b="b"/>
            <a:pathLst>
              <a:path w="180738" h="158146">
                <a:moveTo>
                  <a:pt x="0" y="0"/>
                </a:moveTo>
                <a:lnTo>
                  <a:pt x="180738" y="0"/>
                </a:lnTo>
                <a:lnTo>
                  <a:pt x="180738" y="158145"/>
                </a:lnTo>
                <a:lnTo>
                  <a:pt x="0" y="1581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7"/>
          <p:cNvSpPr/>
          <p:nvPr/>
        </p:nvSpPr>
        <p:spPr>
          <a:xfrm>
            <a:off x="7303329" y="6673868"/>
            <a:ext cx="166781" cy="145933"/>
          </a:xfrm>
          <a:custGeom>
            <a:avLst/>
            <a:gdLst/>
            <a:ahLst/>
            <a:cxnLst/>
            <a:rect l="l" t="t" r="r" b="b"/>
            <a:pathLst>
              <a:path w="166781" h="145933">
                <a:moveTo>
                  <a:pt x="0" y="0"/>
                </a:moveTo>
                <a:lnTo>
                  <a:pt x="166781" y="0"/>
                </a:lnTo>
                <a:lnTo>
                  <a:pt x="166781" y="145933"/>
                </a:lnTo>
                <a:lnTo>
                  <a:pt x="0" y="1459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Freeform 18"/>
          <p:cNvSpPr/>
          <p:nvPr/>
        </p:nvSpPr>
        <p:spPr>
          <a:xfrm>
            <a:off x="5728524" y="6670655"/>
            <a:ext cx="173866" cy="152133"/>
          </a:xfrm>
          <a:custGeom>
            <a:avLst/>
            <a:gdLst/>
            <a:ahLst/>
            <a:cxnLst/>
            <a:rect l="l" t="t" r="r" b="b"/>
            <a:pathLst>
              <a:path w="173866" h="152133">
                <a:moveTo>
                  <a:pt x="0" y="0"/>
                </a:moveTo>
                <a:lnTo>
                  <a:pt x="173866" y="0"/>
                </a:lnTo>
                <a:lnTo>
                  <a:pt x="173866" y="152133"/>
                </a:lnTo>
                <a:lnTo>
                  <a:pt x="0" y="1521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Freeform 19"/>
          <p:cNvSpPr/>
          <p:nvPr/>
        </p:nvSpPr>
        <p:spPr>
          <a:xfrm>
            <a:off x="7303329" y="5320314"/>
            <a:ext cx="158826" cy="138973"/>
          </a:xfrm>
          <a:custGeom>
            <a:avLst/>
            <a:gdLst/>
            <a:ahLst/>
            <a:cxnLst/>
            <a:rect l="l" t="t" r="r" b="b"/>
            <a:pathLst>
              <a:path w="138028" h="120775">
                <a:moveTo>
                  <a:pt x="0" y="0"/>
                </a:moveTo>
                <a:lnTo>
                  <a:pt x="138028" y="0"/>
                </a:lnTo>
                <a:lnTo>
                  <a:pt x="138028" y="120775"/>
                </a:lnTo>
                <a:lnTo>
                  <a:pt x="0" y="1207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7" name="TextBox 27"/>
          <p:cNvSpPr txBox="1"/>
          <p:nvPr/>
        </p:nvSpPr>
        <p:spPr>
          <a:xfrm>
            <a:off x="4949777" y="2323679"/>
            <a:ext cx="759555" cy="838621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CBT</a:t>
            </a:r>
          </a:p>
          <a:p>
            <a:pPr algn="ctr">
              <a:lnSpc>
                <a:spcPts val="1231"/>
              </a:lnSpc>
            </a:pPr>
            <a:r>
              <a:rPr lang="en-US" sz="879" b="1" i="1" dirty="0">
                <a:solidFill>
                  <a:srgbClr val="000000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Appt only</a:t>
            </a:r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10 - 12</a:t>
            </a:r>
          </a:p>
          <a:p>
            <a:pPr algn="l">
              <a:lnSpc>
                <a:spcPts val="1055"/>
              </a:lnSpc>
            </a:pPr>
            <a:endParaRPr lang="en-US" sz="879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8" name="Freeform 28"/>
          <p:cNvSpPr/>
          <p:nvPr/>
        </p:nvSpPr>
        <p:spPr>
          <a:xfrm>
            <a:off x="4963611" y="3566100"/>
            <a:ext cx="160025" cy="121486"/>
          </a:xfrm>
          <a:custGeom>
            <a:avLst/>
            <a:gdLst/>
            <a:ahLst/>
            <a:cxnLst/>
            <a:rect l="l" t="t" r="r" b="b"/>
            <a:pathLst>
              <a:path w="134310" h="117521">
                <a:moveTo>
                  <a:pt x="0" y="0"/>
                </a:moveTo>
                <a:lnTo>
                  <a:pt x="134310" y="0"/>
                </a:lnTo>
                <a:lnTo>
                  <a:pt x="134310" y="117521"/>
                </a:lnTo>
                <a:lnTo>
                  <a:pt x="0" y="11752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9" name="Freeform 29"/>
          <p:cNvSpPr/>
          <p:nvPr/>
        </p:nvSpPr>
        <p:spPr>
          <a:xfrm>
            <a:off x="4973169" y="3409739"/>
            <a:ext cx="138929" cy="149207"/>
          </a:xfrm>
          <a:custGeom>
            <a:avLst/>
            <a:gdLst/>
            <a:ahLst/>
            <a:cxnLst/>
            <a:rect l="l" t="t" r="r" b="b"/>
            <a:pathLst>
              <a:path w="121486" h="121486">
                <a:moveTo>
                  <a:pt x="0" y="0"/>
                </a:moveTo>
                <a:lnTo>
                  <a:pt x="121486" y="0"/>
                </a:lnTo>
                <a:lnTo>
                  <a:pt x="121486" y="121486"/>
                </a:lnTo>
                <a:lnTo>
                  <a:pt x="0" y="1214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0" name="Freeform 30"/>
          <p:cNvSpPr/>
          <p:nvPr/>
        </p:nvSpPr>
        <p:spPr>
          <a:xfrm>
            <a:off x="4915140" y="3207935"/>
            <a:ext cx="248253" cy="243038"/>
          </a:xfrm>
          <a:custGeom>
            <a:avLst/>
            <a:gdLst/>
            <a:ahLst/>
            <a:cxnLst/>
            <a:rect l="l" t="t" r="r" b="b"/>
            <a:pathLst>
              <a:path w="220215" h="220215">
                <a:moveTo>
                  <a:pt x="0" y="0"/>
                </a:moveTo>
                <a:lnTo>
                  <a:pt x="220215" y="0"/>
                </a:lnTo>
                <a:lnTo>
                  <a:pt x="220215" y="220216"/>
                </a:lnTo>
                <a:lnTo>
                  <a:pt x="0" y="2202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1" name="TextBox 41"/>
          <p:cNvSpPr txBox="1"/>
          <p:nvPr/>
        </p:nvSpPr>
        <p:spPr>
          <a:xfrm>
            <a:off x="5029708" y="4732135"/>
            <a:ext cx="586146" cy="1325765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081"/>
              </a:lnSpc>
            </a:pPr>
            <a:endParaRPr dirty="0"/>
          </a:p>
          <a:p>
            <a:pPr algn="ctr">
              <a:lnSpc>
                <a:spcPts val="1081"/>
              </a:lnSpc>
            </a:pPr>
            <a:endParaRPr dirty="0"/>
          </a:p>
          <a:p>
            <a:pPr algn="ctr">
              <a:lnSpc>
                <a:spcPts val="1081"/>
              </a:lnSpc>
            </a:pPr>
            <a:endParaRPr dirty="0"/>
          </a:p>
          <a:p>
            <a:pPr algn="ctr">
              <a:lnSpc>
                <a:spcPts val="1081"/>
              </a:lnSpc>
            </a:pPr>
            <a:r>
              <a:rPr lang="en-US" sz="75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CBT Therapy</a:t>
            </a:r>
          </a:p>
          <a:p>
            <a:pPr algn="ctr">
              <a:lnSpc>
                <a:spcPts val="1081"/>
              </a:lnSpc>
            </a:pPr>
            <a:r>
              <a:rPr lang="en-US" sz="750" b="1" i="1" dirty="0">
                <a:solidFill>
                  <a:srgbClr val="000000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Appt only</a:t>
            </a:r>
          </a:p>
          <a:p>
            <a:pPr algn="ctr">
              <a:lnSpc>
                <a:spcPts val="1081"/>
              </a:lnSpc>
            </a:pPr>
            <a:r>
              <a:rPr lang="en-US" sz="75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2 - 4</a:t>
            </a:r>
          </a:p>
          <a:p>
            <a:pPr algn="ctr">
              <a:lnSpc>
                <a:spcPts val="1081"/>
              </a:lnSpc>
            </a:pPr>
            <a:endParaRPr lang="en-US" sz="75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2" name="Freeform 42"/>
          <p:cNvSpPr/>
          <p:nvPr/>
        </p:nvSpPr>
        <p:spPr>
          <a:xfrm>
            <a:off x="4952130" y="6486496"/>
            <a:ext cx="167154" cy="146260"/>
          </a:xfrm>
          <a:custGeom>
            <a:avLst/>
            <a:gdLst/>
            <a:ahLst/>
            <a:cxnLst/>
            <a:rect l="l" t="t" r="r" b="b"/>
            <a:pathLst>
              <a:path w="167154" h="146260">
                <a:moveTo>
                  <a:pt x="0" y="0"/>
                </a:moveTo>
                <a:lnTo>
                  <a:pt x="167154" y="0"/>
                </a:lnTo>
                <a:lnTo>
                  <a:pt x="167154" y="146260"/>
                </a:lnTo>
                <a:lnTo>
                  <a:pt x="0" y="1462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3" name="Freeform 43"/>
          <p:cNvSpPr/>
          <p:nvPr/>
        </p:nvSpPr>
        <p:spPr>
          <a:xfrm>
            <a:off x="4897417" y="6250422"/>
            <a:ext cx="283700" cy="283700"/>
          </a:xfrm>
          <a:custGeom>
            <a:avLst/>
            <a:gdLst/>
            <a:ahLst/>
            <a:cxnLst/>
            <a:rect l="l" t="t" r="r" b="b"/>
            <a:pathLst>
              <a:path w="283700" h="283700">
                <a:moveTo>
                  <a:pt x="0" y="0"/>
                </a:moveTo>
                <a:lnTo>
                  <a:pt x="283700" y="0"/>
                </a:lnTo>
                <a:lnTo>
                  <a:pt x="283700" y="283699"/>
                </a:lnTo>
                <a:lnTo>
                  <a:pt x="0" y="2836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4" name="Freeform 44"/>
          <p:cNvSpPr/>
          <p:nvPr/>
        </p:nvSpPr>
        <p:spPr>
          <a:xfrm>
            <a:off x="4954270" y="6657525"/>
            <a:ext cx="162375" cy="162375"/>
          </a:xfrm>
          <a:custGeom>
            <a:avLst/>
            <a:gdLst/>
            <a:ahLst/>
            <a:cxnLst/>
            <a:rect l="l" t="t" r="r" b="b"/>
            <a:pathLst>
              <a:path w="162375" h="162375">
                <a:moveTo>
                  <a:pt x="0" y="0"/>
                </a:moveTo>
                <a:lnTo>
                  <a:pt x="162375" y="0"/>
                </a:lnTo>
                <a:lnTo>
                  <a:pt x="162375" y="162375"/>
                </a:lnTo>
                <a:lnTo>
                  <a:pt x="0" y="1623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7" name="TextBox 47"/>
          <p:cNvSpPr txBox="1"/>
          <p:nvPr/>
        </p:nvSpPr>
        <p:spPr>
          <a:xfrm>
            <a:off x="2852298" y="5363581"/>
            <a:ext cx="1194906" cy="1243063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r>
              <a:rPr lang="en-US" sz="879" b="1" dirty="0" err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TiPP</a:t>
            </a:r>
            <a:endParaRPr lang="en-US" sz="879" b="1" dirty="0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Drama</a:t>
            </a:r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Music </a:t>
            </a:r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2 - 4</a:t>
            </a:r>
          </a:p>
          <a:p>
            <a:pPr algn="l">
              <a:lnSpc>
                <a:spcPts val="1055"/>
              </a:lnSpc>
            </a:pPr>
            <a:endParaRPr lang="en-US" sz="879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9" name="Freeform 49"/>
          <p:cNvSpPr/>
          <p:nvPr/>
        </p:nvSpPr>
        <p:spPr>
          <a:xfrm>
            <a:off x="3073619" y="6298861"/>
            <a:ext cx="394693" cy="444839"/>
          </a:xfrm>
          <a:custGeom>
            <a:avLst/>
            <a:gdLst/>
            <a:ahLst/>
            <a:cxnLst/>
            <a:rect l="l" t="t" r="r" b="b"/>
            <a:pathLst>
              <a:path w="394693" h="444839">
                <a:moveTo>
                  <a:pt x="0" y="0"/>
                </a:moveTo>
                <a:lnTo>
                  <a:pt x="394694" y="0"/>
                </a:lnTo>
                <a:lnTo>
                  <a:pt x="394694" y="444839"/>
                </a:lnTo>
                <a:lnTo>
                  <a:pt x="0" y="44483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0" name="Freeform 50"/>
          <p:cNvSpPr/>
          <p:nvPr/>
        </p:nvSpPr>
        <p:spPr>
          <a:xfrm>
            <a:off x="3566105" y="6371411"/>
            <a:ext cx="263310" cy="372289"/>
          </a:xfrm>
          <a:custGeom>
            <a:avLst/>
            <a:gdLst/>
            <a:ahLst/>
            <a:cxnLst/>
            <a:rect l="l" t="t" r="r" b="b"/>
            <a:pathLst>
              <a:path w="263310" h="372289">
                <a:moveTo>
                  <a:pt x="0" y="0"/>
                </a:moveTo>
                <a:lnTo>
                  <a:pt x="263309" y="0"/>
                </a:lnTo>
                <a:lnTo>
                  <a:pt x="263309" y="372289"/>
                </a:lnTo>
                <a:lnTo>
                  <a:pt x="0" y="37228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53" name="Group 53"/>
          <p:cNvGrpSpPr/>
          <p:nvPr/>
        </p:nvGrpSpPr>
        <p:grpSpPr>
          <a:xfrm>
            <a:off x="2715155" y="4381500"/>
            <a:ext cx="1412345" cy="755493"/>
            <a:chOff x="0" y="0"/>
            <a:chExt cx="2036403" cy="1007324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2036401" cy="1007379"/>
            </a:xfrm>
            <a:custGeom>
              <a:avLst/>
              <a:gdLst/>
              <a:ahLst/>
              <a:cxnLst/>
              <a:rect l="l" t="t" r="r" b="b"/>
              <a:pathLst>
                <a:path w="2036401" h="1007379">
                  <a:moveTo>
                    <a:pt x="0" y="0"/>
                  </a:moveTo>
                  <a:lnTo>
                    <a:pt x="2036401" y="0"/>
                  </a:lnTo>
                  <a:lnTo>
                    <a:pt x="2036401" y="1007379"/>
                  </a:lnTo>
                  <a:lnTo>
                    <a:pt x="0" y="10073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0" y="-19050"/>
              <a:ext cx="2036403" cy="1026374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1231"/>
                </a:lnSpc>
              </a:pPr>
              <a:endParaRPr dirty="0"/>
            </a:p>
            <a:p>
              <a:pPr algn="ctr">
                <a:lnSpc>
                  <a:spcPts val="1231"/>
                </a:lnSpc>
              </a:pPr>
              <a:endParaRPr dirty="0"/>
            </a:p>
            <a:p>
              <a:pPr algn="ctr">
                <a:lnSpc>
                  <a:spcPts val="1231"/>
                </a:lnSpc>
              </a:pPr>
              <a:r>
                <a:rPr lang="en-US" sz="879" dirty="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Personal Journaling</a:t>
              </a:r>
            </a:p>
            <a:p>
              <a:pPr algn="ctr">
                <a:lnSpc>
                  <a:spcPts val="1231"/>
                </a:lnSpc>
              </a:pPr>
              <a:r>
                <a:rPr lang="en-US" sz="879" dirty="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1 - 2</a:t>
              </a:r>
            </a:p>
          </p:txBody>
        </p:sp>
      </p:grpSp>
      <p:sp>
        <p:nvSpPr>
          <p:cNvPr id="56" name="Freeform 56"/>
          <p:cNvSpPr/>
          <p:nvPr/>
        </p:nvSpPr>
        <p:spPr>
          <a:xfrm>
            <a:off x="2710670" y="5320413"/>
            <a:ext cx="151129" cy="132237"/>
          </a:xfrm>
          <a:custGeom>
            <a:avLst/>
            <a:gdLst/>
            <a:ahLst/>
            <a:cxnLst/>
            <a:rect l="l" t="t" r="r" b="b"/>
            <a:pathLst>
              <a:path w="151129" h="132237">
                <a:moveTo>
                  <a:pt x="0" y="0"/>
                </a:moveTo>
                <a:lnTo>
                  <a:pt x="151129" y="0"/>
                </a:lnTo>
                <a:lnTo>
                  <a:pt x="151129" y="132238"/>
                </a:lnTo>
                <a:lnTo>
                  <a:pt x="0" y="1322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8" name="Freeform 58"/>
          <p:cNvSpPr/>
          <p:nvPr/>
        </p:nvSpPr>
        <p:spPr>
          <a:xfrm>
            <a:off x="7300443" y="3574668"/>
            <a:ext cx="138322" cy="121032"/>
          </a:xfrm>
          <a:custGeom>
            <a:avLst/>
            <a:gdLst/>
            <a:ahLst/>
            <a:cxnLst/>
            <a:rect l="l" t="t" r="r" b="b"/>
            <a:pathLst>
              <a:path w="138322" h="121032">
                <a:moveTo>
                  <a:pt x="0" y="0"/>
                </a:moveTo>
                <a:lnTo>
                  <a:pt x="138322" y="0"/>
                </a:lnTo>
                <a:lnTo>
                  <a:pt x="138322" y="121031"/>
                </a:lnTo>
                <a:lnTo>
                  <a:pt x="0" y="12103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9" name="Freeform 59"/>
          <p:cNvSpPr/>
          <p:nvPr/>
        </p:nvSpPr>
        <p:spPr>
          <a:xfrm>
            <a:off x="4211468" y="3467100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220832" h="193228">
                <a:moveTo>
                  <a:pt x="0" y="0"/>
                </a:moveTo>
                <a:lnTo>
                  <a:pt x="220832" y="0"/>
                </a:lnTo>
                <a:lnTo>
                  <a:pt x="220832" y="193228"/>
                </a:lnTo>
                <a:lnTo>
                  <a:pt x="0" y="1932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1" name="Freeform 61"/>
          <p:cNvSpPr/>
          <p:nvPr/>
        </p:nvSpPr>
        <p:spPr>
          <a:xfrm>
            <a:off x="2719455" y="6527696"/>
            <a:ext cx="142344" cy="142344"/>
          </a:xfrm>
          <a:custGeom>
            <a:avLst/>
            <a:gdLst/>
            <a:ahLst/>
            <a:cxnLst/>
            <a:rect l="l" t="t" r="r" b="b"/>
            <a:pathLst>
              <a:path w="142344" h="142344">
                <a:moveTo>
                  <a:pt x="0" y="0"/>
                </a:moveTo>
                <a:lnTo>
                  <a:pt x="142344" y="0"/>
                </a:lnTo>
                <a:lnTo>
                  <a:pt x="142344" y="142344"/>
                </a:lnTo>
                <a:lnTo>
                  <a:pt x="0" y="1423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5" name="Freeform 65"/>
          <p:cNvSpPr/>
          <p:nvPr/>
        </p:nvSpPr>
        <p:spPr>
          <a:xfrm>
            <a:off x="5730339" y="2440178"/>
            <a:ext cx="230395" cy="191294"/>
          </a:xfrm>
          <a:custGeom>
            <a:avLst/>
            <a:gdLst/>
            <a:ahLst/>
            <a:cxnLst/>
            <a:rect l="l" t="t" r="r" b="b"/>
            <a:pathLst>
              <a:path w="119941" h="104948">
                <a:moveTo>
                  <a:pt x="0" y="0"/>
                </a:moveTo>
                <a:lnTo>
                  <a:pt x="119941" y="0"/>
                </a:lnTo>
                <a:lnTo>
                  <a:pt x="119941" y="104949"/>
                </a:lnTo>
                <a:lnTo>
                  <a:pt x="0" y="1049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6" name="Group 66"/>
          <p:cNvGrpSpPr/>
          <p:nvPr/>
        </p:nvGrpSpPr>
        <p:grpSpPr>
          <a:xfrm>
            <a:off x="5718015" y="4416780"/>
            <a:ext cx="1521494" cy="1015186"/>
            <a:chOff x="0" y="0"/>
            <a:chExt cx="2201158" cy="1325501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2201157" cy="1325556"/>
            </a:xfrm>
            <a:custGeom>
              <a:avLst/>
              <a:gdLst/>
              <a:ahLst/>
              <a:cxnLst/>
              <a:rect l="l" t="t" r="r" b="b"/>
              <a:pathLst>
                <a:path w="2201157" h="1325556">
                  <a:moveTo>
                    <a:pt x="0" y="0"/>
                  </a:moveTo>
                  <a:lnTo>
                    <a:pt x="2201157" y="0"/>
                  </a:lnTo>
                  <a:lnTo>
                    <a:pt x="2201157" y="1325556"/>
                  </a:lnTo>
                  <a:lnTo>
                    <a:pt x="0" y="1325556"/>
                  </a:lnTo>
                  <a:close/>
                </a:path>
              </a:pathLst>
            </a:custGeom>
            <a:solidFill>
              <a:srgbClr val="FFD8E8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0" y="-19050"/>
              <a:ext cx="2201158" cy="1344551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1231"/>
                </a:lnSpc>
              </a:pPr>
              <a:endParaRPr dirty="0"/>
            </a:p>
            <a:p>
              <a:pPr algn="ctr">
                <a:lnSpc>
                  <a:spcPts val="1231"/>
                </a:lnSpc>
              </a:pPr>
              <a:r>
                <a:rPr lang="en-US" sz="879" b="1" dirty="0" err="1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TiPP</a:t>
              </a:r>
              <a:endParaRPr lang="en-US" sz="879" b="1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endParaRPr>
            </a:p>
            <a:p>
              <a:pPr algn="ctr">
                <a:lnSpc>
                  <a:spcPts val="1231"/>
                </a:lnSpc>
              </a:pPr>
              <a:r>
                <a:rPr lang="en-US" sz="879" dirty="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Art Session</a:t>
              </a:r>
            </a:p>
            <a:p>
              <a:pPr algn="ctr">
                <a:lnSpc>
                  <a:spcPts val="1231"/>
                </a:lnSpc>
              </a:pPr>
              <a:r>
                <a:rPr lang="en-US" sz="879" dirty="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1 - 3</a:t>
              </a:r>
            </a:p>
            <a:p>
              <a:pPr algn="l">
                <a:lnSpc>
                  <a:spcPts val="1055"/>
                </a:lnSpc>
              </a:pPr>
              <a:endPara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sp>
        <p:nvSpPr>
          <p:cNvPr id="69" name="Freeform 69"/>
          <p:cNvSpPr/>
          <p:nvPr/>
        </p:nvSpPr>
        <p:spPr>
          <a:xfrm>
            <a:off x="6233782" y="5060837"/>
            <a:ext cx="437285" cy="380836"/>
          </a:xfrm>
          <a:custGeom>
            <a:avLst/>
            <a:gdLst/>
            <a:ahLst/>
            <a:cxnLst/>
            <a:rect l="l" t="t" r="r" b="b"/>
            <a:pathLst>
              <a:path w="437285" h="380836">
                <a:moveTo>
                  <a:pt x="0" y="0"/>
                </a:moveTo>
                <a:lnTo>
                  <a:pt x="437286" y="0"/>
                </a:lnTo>
                <a:lnTo>
                  <a:pt x="437286" y="380835"/>
                </a:lnTo>
                <a:lnTo>
                  <a:pt x="0" y="38083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0" name="Freeform 70"/>
          <p:cNvSpPr/>
          <p:nvPr/>
        </p:nvSpPr>
        <p:spPr>
          <a:xfrm>
            <a:off x="5709332" y="5320314"/>
            <a:ext cx="158827" cy="138973"/>
          </a:xfrm>
          <a:custGeom>
            <a:avLst/>
            <a:gdLst/>
            <a:ahLst/>
            <a:cxnLst/>
            <a:rect l="l" t="t" r="r" b="b"/>
            <a:pathLst>
              <a:path w="158827" h="138973">
                <a:moveTo>
                  <a:pt x="0" y="0"/>
                </a:moveTo>
                <a:lnTo>
                  <a:pt x="158827" y="0"/>
                </a:lnTo>
                <a:lnTo>
                  <a:pt x="158827" y="138974"/>
                </a:lnTo>
                <a:lnTo>
                  <a:pt x="0" y="13897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1" name="Freeform 71"/>
          <p:cNvSpPr/>
          <p:nvPr/>
        </p:nvSpPr>
        <p:spPr>
          <a:xfrm>
            <a:off x="5711319" y="5151120"/>
            <a:ext cx="154852" cy="154852"/>
          </a:xfrm>
          <a:custGeom>
            <a:avLst/>
            <a:gdLst/>
            <a:ahLst/>
            <a:cxnLst/>
            <a:rect l="l" t="t" r="r" b="b"/>
            <a:pathLst>
              <a:path w="154852" h="154852">
                <a:moveTo>
                  <a:pt x="0" y="0"/>
                </a:moveTo>
                <a:lnTo>
                  <a:pt x="154853" y="0"/>
                </a:lnTo>
                <a:lnTo>
                  <a:pt x="154853" y="154852"/>
                </a:lnTo>
                <a:lnTo>
                  <a:pt x="0" y="1548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2" name="Freeform 72"/>
          <p:cNvSpPr/>
          <p:nvPr/>
        </p:nvSpPr>
        <p:spPr>
          <a:xfrm>
            <a:off x="5657442" y="4929209"/>
            <a:ext cx="271228" cy="271228"/>
          </a:xfrm>
          <a:custGeom>
            <a:avLst/>
            <a:gdLst/>
            <a:ahLst/>
            <a:cxnLst/>
            <a:rect l="l" t="t" r="r" b="b"/>
            <a:pathLst>
              <a:path w="271228" h="271228">
                <a:moveTo>
                  <a:pt x="0" y="0"/>
                </a:moveTo>
                <a:lnTo>
                  <a:pt x="271228" y="0"/>
                </a:lnTo>
                <a:lnTo>
                  <a:pt x="271228" y="271228"/>
                </a:lnTo>
                <a:lnTo>
                  <a:pt x="0" y="2712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3" name="Freeform 73"/>
          <p:cNvSpPr/>
          <p:nvPr/>
        </p:nvSpPr>
        <p:spPr>
          <a:xfrm>
            <a:off x="4974043" y="5841763"/>
            <a:ext cx="677457" cy="368537"/>
          </a:xfrm>
          <a:custGeom>
            <a:avLst/>
            <a:gdLst/>
            <a:ahLst/>
            <a:cxnLst/>
            <a:rect l="l" t="t" r="r" b="b"/>
            <a:pathLst>
              <a:path w="677457" h="368537">
                <a:moveTo>
                  <a:pt x="0" y="0"/>
                </a:moveTo>
                <a:lnTo>
                  <a:pt x="677457" y="0"/>
                </a:lnTo>
                <a:lnTo>
                  <a:pt x="677457" y="368537"/>
                </a:lnTo>
                <a:lnTo>
                  <a:pt x="0" y="368537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-466822" t="-188753" r="-52942" b="-31648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4" name="Freeform 74"/>
          <p:cNvSpPr/>
          <p:nvPr/>
        </p:nvSpPr>
        <p:spPr>
          <a:xfrm>
            <a:off x="4974043" y="2869963"/>
            <a:ext cx="677457" cy="368537"/>
          </a:xfrm>
          <a:custGeom>
            <a:avLst/>
            <a:gdLst/>
            <a:ahLst/>
            <a:cxnLst/>
            <a:rect l="l" t="t" r="r" b="b"/>
            <a:pathLst>
              <a:path w="677457" h="368537">
                <a:moveTo>
                  <a:pt x="0" y="0"/>
                </a:moveTo>
                <a:lnTo>
                  <a:pt x="677457" y="0"/>
                </a:lnTo>
                <a:lnTo>
                  <a:pt x="677457" y="368537"/>
                </a:lnTo>
                <a:lnTo>
                  <a:pt x="0" y="368537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-466822" t="-188753" r="-52942" b="-31648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7" name="TextBox 77"/>
          <p:cNvSpPr txBox="1"/>
          <p:nvPr/>
        </p:nvSpPr>
        <p:spPr>
          <a:xfrm>
            <a:off x="4188290" y="4352087"/>
            <a:ext cx="759122" cy="1153613"/>
          </a:xfrm>
          <a:prstGeom prst="rect">
            <a:avLst/>
          </a:prstGeom>
        </p:spPr>
        <p:txBody>
          <a:bodyPr lIns="47001" tIns="47001" rIns="47001" bIns="47001" rtlCol="0" anchor="t"/>
          <a:lstStyle/>
          <a:p>
            <a:pPr algn="ctr">
              <a:lnSpc>
                <a:spcPts val="1139"/>
              </a:lnSpc>
            </a:pPr>
            <a:endParaRPr dirty="0"/>
          </a:p>
          <a:p>
            <a:pPr algn="ctr">
              <a:lnSpc>
                <a:spcPts val="1139"/>
              </a:lnSpc>
            </a:pPr>
            <a:r>
              <a:rPr lang="en-US" sz="814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Stress Relief Strategies</a:t>
            </a:r>
          </a:p>
          <a:p>
            <a:pPr algn="ctr">
              <a:lnSpc>
                <a:spcPts val="1139"/>
              </a:lnSpc>
            </a:pPr>
            <a:r>
              <a:rPr lang="en-US" sz="814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1 - 2:30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4160731" y="5397859"/>
            <a:ext cx="755029" cy="1430563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ETE Awards &amp; Quiz</a:t>
            </a:r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2:30 - 4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8674806" y="4232221"/>
            <a:ext cx="1423393" cy="2646090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Intro to Customer Service</a:t>
            </a:r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1 - 4</a:t>
            </a:r>
          </a:p>
          <a:p>
            <a:pPr algn="ctr">
              <a:lnSpc>
                <a:spcPts val="1055"/>
              </a:lnSpc>
            </a:pPr>
            <a:endParaRPr lang="en-US" sz="879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8" name="Freeform 88"/>
          <p:cNvSpPr/>
          <p:nvPr/>
        </p:nvSpPr>
        <p:spPr>
          <a:xfrm>
            <a:off x="4333811" y="6668071"/>
            <a:ext cx="151829" cy="151829"/>
          </a:xfrm>
          <a:custGeom>
            <a:avLst/>
            <a:gdLst/>
            <a:ahLst/>
            <a:cxnLst/>
            <a:rect l="l" t="t" r="r" b="b"/>
            <a:pathLst>
              <a:path w="151829" h="151829">
                <a:moveTo>
                  <a:pt x="0" y="0"/>
                </a:moveTo>
                <a:lnTo>
                  <a:pt x="151829" y="0"/>
                </a:lnTo>
                <a:lnTo>
                  <a:pt x="151829" y="151829"/>
                </a:lnTo>
                <a:lnTo>
                  <a:pt x="0" y="1518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2" name="Freeform 92"/>
          <p:cNvSpPr/>
          <p:nvPr/>
        </p:nvSpPr>
        <p:spPr>
          <a:xfrm>
            <a:off x="4180047" y="5328681"/>
            <a:ext cx="149264" cy="130606"/>
          </a:xfrm>
          <a:custGeom>
            <a:avLst/>
            <a:gdLst/>
            <a:ahLst/>
            <a:cxnLst/>
            <a:rect l="l" t="t" r="r" b="b"/>
            <a:pathLst>
              <a:path w="149264" h="130606">
                <a:moveTo>
                  <a:pt x="0" y="0"/>
                </a:moveTo>
                <a:lnTo>
                  <a:pt x="149264" y="0"/>
                </a:lnTo>
                <a:lnTo>
                  <a:pt x="149264" y="130606"/>
                </a:lnTo>
                <a:lnTo>
                  <a:pt x="0" y="1306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3" name="Freeform 93"/>
          <p:cNvSpPr/>
          <p:nvPr/>
        </p:nvSpPr>
        <p:spPr>
          <a:xfrm>
            <a:off x="4179166" y="6677390"/>
            <a:ext cx="161994" cy="141745"/>
          </a:xfrm>
          <a:custGeom>
            <a:avLst/>
            <a:gdLst/>
            <a:ahLst/>
            <a:cxnLst/>
            <a:rect l="l" t="t" r="r" b="b"/>
            <a:pathLst>
              <a:path w="161994" h="141745">
                <a:moveTo>
                  <a:pt x="0" y="0"/>
                </a:moveTo>
                <a:lnTo>
                  <a:pt x="161994" y="0"/>
                </a:lnTo>
                <a:lnTo>
                  <a:pt x="161994" y="141745"/>
                </a:lnTo>
                <a:lnTo>
                  <a:pt x="0" y="1417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7" name="TextBox 97"/>
          <p:cNvSpPr txBox="1"/>
          <p:nvPr/>
        </p:nvSpPr>
        <p:spPr>
          <a:xfrm>
            <a:off x="2720220" y="1654942"/>
            <a:ext cx="1400194" cy="2116958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r>
              <a:rPr lang="en-US" sz="879" b="1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National</a:t>
            </a:r>
            <a:r>
              <a:rPr lang="en-US" sz="879" b="1" i="1" dirty="0">
                <a:solidFill>
                  <a:srgbClr val="000000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 Social Media Day:</a:t>
            </a:r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Internet Safety Awareness </a:t>
            </a:r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9:30 - 12</a:t>
            </a:r>
          </a:p>
        </p:txBody>
      </p:sp>
      <p:sp>
        <p:nvSpPr>
          <p:cNvPr id="100" name="TextBox 100"/>
          <p:cNvSpPr txBox="1"/>
          <p:nvPr/>
        </p:nvSpPr>
        <p:spPr>
          <a:xfrm>
            <a:off x="8647869" y="2048515"/>
            <a:ext cx="720191" cy="927019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081"/>
              </a:lnSpc>
            </a:pPr>
            <a:endParaRPr dirty="0"/>
          </a:p>
          <a:p>
            <a:pPr algn="ctr">
              <a:lnSpc>
                <a:spcPts val="1081"/>
              </a:lnSpc>
            </a:pPr>
            <a:endParaRPr dirty="0"/>
          </a:p>
          <a:p>
            <a:pPr algn="ctr">
              <a:lnSpc>
                <a:spcPts val="1081"/>
              </a:lnSpc>
            </a:pPr>
            <a:r>
              <a:rPr lang="en-US" sz="75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Digital College</a:t>
            </a:r>
          </a:p>
          <a:p>
            <a:pPr algn="ctr">
              <a:lnSpc>
                <a:spcPts val="1081"/>
              </a:lnSpc>
            </a:pPr>
            <a:r>
              <a:rPr lang="en-US" sz="75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9:30 - 12</a:t>
            </a:r>
          </a:p>
          <a:p>
            <a:pPr algn="ctr">
              <a:lnSpc>
                <a:spcPts val="1081"/>
              </a:lnSpc>
            </a:pPr>
            <a:endParaRPr lang="en-US" sz="75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3" name="TextBox 103"/>
          <p:cNvSpPr txBox="1"/>
          <p:nvPr/>
        </p:nvSpPr>
        <p:spPr>
          <a:xfrm>
            <a:off x="9335770" y="1555524"/>
            <a:ext cx="721316" cy="1109597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081"/>
              </a:lnSpc>
            </a:pPr>
            <a:endParaRPr dirty="0"/>
          </a:p>
          <a:p>
            <a:pPr algn="ctr">
              <a:lnSpc>
                <a:spcPts val="1081"/>
              </a:lnSpc>
            </a:pPr>
            <a:r>
              <a:rPr lang="en-US" sz="75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Employability Skills</a:t>
            </a:r>
          </a:p>
          <a:p>
            <a:pPr algn="ctr">
              <a:lnSpc>
                <a:spcPts val="1081"/>
              </a:lnSpc>
            </a:pPr>
            <a:r>
              <a:rPr lang="en-US" sz="75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9:30 - 10:30</a:t>
            </a:r>
          </a:p>
          <a:p>
            <a:pPr algn="ctr">
              <a:lnSpc>
                <a:spcPts val="1081"/>
              </a:lnSpc>
            </a:pPr>
            <a:endParaRPr lang="en-US" sz="75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6" name="TextBox 106"/>
          <p:cNvSpPr txBox="1"/>
          <p:nvPr/>
        </p:nvSpPr>
        <p:spPr>
          <a:xfrm>
            <a:off x="9335770" y="2691076"/>
            <a:ext cx="721316" cy="1088474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081"/>
              </a:lnSpc>
            </a:pPr>
            <a:r>
              <a:rPr lang="en-US" sz="75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Job Search &amp; Application Support</a:t>
            </a:r>
          </a:p>
          <a:p>
            <a:pPr algn="ctr">
              <a:lnSpc>
                <a:spcPts val="1081"/>
              </a:lnSpc>
            </a:pPr>
            <a:r>
              <a:rPr lang="en-US" sz="75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10:30 - 12</a:t>
            </a:r>
          </a:p>
          <a:p>
            <a:pPr algn="ctr">
              <a:lnSpc>
                <a:spcPts val="1081"/>
              </a:lnSpc>
            </a:pPr>
            <a:endParaRPr lang="en-US" sz="75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8" name="Freeform 108"/>
          <p:cNvSpPr/>
          <p:nvPr/>
        </p:nvSpPr>
        <p:spPr>
          <a:xfrm>
            <a:off x="6264575" y="2279767"/>
            <a:ext cx="434802" cy="374720"/>
          </a:xfrm>
          <a:custGeom>
            <a:avLst/>
            <a:gdLst/>
            <a:ahLst/>
            <a:cxnLst/>
            <a:rect l="l" t="t" r="r" b="b"/>
            <a:pathLst>
              <a:path w="434802" h="374720">
                <a:moveTo>
                  <a:pt x="0" y="0"/>
                </a:moveTo>
                <a:lnTo>
                  <a:pt x="434802" y="0"/>
                </a:lnTo>
                <a:lnTo>
                  <a:pt x="434802" y="374720"/>
                </a:lnTo>
                <a:lnTo>
                  <a:pt x="0" y="37472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9" name="Freeform 109"/>
          <p:cNvSpPr/>
          <p:nvPr/>
        </p:nvSpPr>
        <p:spPr>
          <a:xfrm>
            <a:off x="9540743" y="3304027"/>
            <a:ext cx="359546" cy="325233"/>
          </a:xfrm>
          <a:custGeom>
            <a:avLst/>
            <a:gdLst/>
            <a:ahLst/>
            <a:cxnLst/>
            <a:rect l="l" t="t" r="r" b="b"/>
            <a:pathLst>
              <a:path w="476863" h="419311">
                <a:moveTo>
                  <a:pt x="0" y="0"/>
                </a:moveTo>
                <a:lnTo>
                  <a:pt x="476863" y="0"/>
                </a:lnTo>
                <a:lnTo>
                  <a:pt x="476863" y="419311"/>
                </a:lnTo>
                <a:lnTo>
                  <a:pt x="0" y="419311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-146331" t="-131391" r="-256374" b="-7232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0" name="Freeform 110"/>
          <p:cNvSpPr/>
          <p:nvPr/>
        </p:nvSpPr>
        <p:spPr>
          <a:xfrm>
            <a:off x="3234586" y="5055834"/>
            <a:ext cx="448177" cy="338698"/>
          </a:xfrm>
          <a:custGeom>
            <a:avLst/>
            <a:gdLst/>
            <a:ahLst/>
            <a:cxnLst/>
            <a:rect l="l" t="t" r="r" b="b"/>
            <a:pathLst>
              <a:path w="448177" h="338698">
                <a:moveTo>
                  <a:pt x="0" y="0"/>
                </a:moveTo>
                <a:lnTo>
                  <a:pt x="448176" y="0"/>
                </a:lnTo>
                <a:lnTo>
                  <a:pt x="448176" y="338699"/>
                </a:lnTo>
                <a:lnTo>
                  <a:pt x="0" y="338699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 l="-101164" t="-159288" r="-377872" b="-14775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1" name="Freeform 111"/>
          <p:cNvSpPr/>
          <p:nvPr/>
        </p:nvSpPr>
        <p:spPr>
          <a:xfrm>
            <a:off x="7785100" y="2289979"/>
            <a:ext cx="320804" cy="320804"/>
          </a:xfrm>
          <a:custGeom>
            <a:avLst/>
            <a:gdLst/>
            <a:ahLst/>
            <a:cxnLst/>
            <a:rect l="l" t="t" r="r" b="b"/>
            <a:pathLst>
              <a:path w="320804" h="320804">
                <a:moveTo>
                  <a:pt x="0" y="0"/>
                </a:moveTo>
                <a:lnTo>
                  <a:pt x="320805" y="0"/>
                </a:lnTo>
                <a:lnTo>
                  <a:pt x="320805" y="320804"/>
                </a:lnTo>
                <a:lnTo>
                  <a:pt x="0" y="320804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2" name="Freeform 112"/>
          <p:cNvSpPr/>
          <p:nvPr/>
        </p:nvSpPr>
        <p:spPr>
          <a:xfrm>
            <a:off x="7832870" y="3482340"/>
            <a:ext cx="303308" cy="228600"/>
          </a:xfrm>
          <a:custGeom>
            <a:avLst/>
            <a:gdLst/>
            <a:ahLst/>
            <a:cxnLst/>
            <a:rect l="l" t="t" r="r" b="b"/>
            <a:pathLst>
              <a:path w="307290" h="243039">
                <a:moveTo>
                  <a:pt x="0" y="0"/>
                </a:moveTo>
                <a:lnTo>
                  <a:pt x="307290" y="0"/>
                </a:lnTo>
                <a:lnTo>
                  <a:pt x="307290" y="243038"/>
                </a:lnTo>
                <a:lnTo>
                  <a:pt x="0" y="243038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3" name="Freeform 113"/>
          <p:cNvSpPr/>
          <p:nvPr/>
        </p:nvSpPr>
        <p:spPr>
          <a:xfrm>
            <a:off x="8690804" y="2707356"/>
            <a:ext cx="654220" cy="490665"/>
          </a:xfrm>
          <a:custGeom>
            <a:avLst/>
            <a:gdLst/>
            <a:ahLst/>
            <a:cxnLst/>
            <a:rect l="l" t="t" r="r" b="b"/>
            <a:pathLst>
              <a:path w="654220" h="490665">
                <a:moveTo>
                  <a:pt x="0" y="0"/>
                </a:moveTo>
                <a:lnTo>
                  <a:pt x="654219" y="0"/>
                </a:lnTo>
                <a:lnTo>
                  <a:pt x="654219" y="490665"/>
                </a:lnTo>
                <a:lnTo>
                  <a:pt x="0" y="490665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5" name="Freeform 115"/>
          <p:cNvSpPr/>
          <p:nvPr/>
        </p:nvSpPr>
        <p:spPr>
          <a:xfrm>
            <a:off x="6323615" y="3360933"/>
            <a:ext cx="302275" cy="334767"/>
          </a:xfrm>
          <a:custGeom>
            <a:avLst/>
            <a:gdLst/>
            <a:ahLst/>
            <a:cxnLst/>
            <a:rect l="l" t="t" r="r" b="b"/>
            <a:pathLst>
              <a:path w="318485" h="391981">
                <a:moveTo>
                  <a:pt x="0" y="0"/>
                </a:moveTo>
                <a:lnTo>
                  <a:pt x="318484" y="0"/>
                </a:lnTo>
                <a:lnTo>
                  <a:pt x="318484" y="391981"/>
                </a:lnTo>
                <a:lnTo>
                  <a:pt x="0" y="391981"/>
                </a:lnTo>
                <a:lnTo>
                  <a:pt x="0" y="0"/>
                </a:lnTo>
                <a:close/>
              </a:path>
            </a:pathLst>
          </a:custGeom>
          <a:blipFill>
            <a:blip r:embed="rId28"/>
            <a:stretch>
              <a:fillRect l="-326431" t="-204093" r="-694988" b="-17995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7" name="Freeform 117"/>
          <p:cNvSpPr/>
          <p:nvPr/>
        </p:nvSpPr>
        <p:spPr>
          <a:xfrm>
            <a:off x="4401820" y="4995373"/>
            <a:ext cx="286669" cy="290825"/>
          </a:xfrm>
          <a:custGeom>
            <a:avLst/>
            <a:gdLst/>
            <a:ahLst/>
            <a:cxnLst/>
            <a:rect l="l" t="t" r="r" b="b"/>
            <a:pathLst>
              <a:path w="286669" h="290825">
                <a:moveTo>
                  <a:pt x="0" y="0"/>
                </a:moveTo>
                <a:lnTo>
                  <a:pt x="286669" y="0"/>
                </a:lnTo>
                <a:lnTo>
                  <a:pt x="286669" y="290824"/>
                </a:lnTo>
                <a:lnTo>
                  <a:pt x="0" y="290824"/>
                </a:lnTo>
                <a:lnTo>
                  <a:pt x="0" y="0"/>
                </a:lnTo>
                <a:close/>
              </a:path>
            </a:pathLst>
          </a:custGeom>
          <a:blipFill>
            <a:blip r:embed="rId29"/>
            <a:stretch>
              <a:fillRect l="-503085" t="-222231" r="-535359" b="-27392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8" name="Freeform 118"/>
          <p:cNvSpPr/>
          <p:nvPr/>
        </p:nvSpPr>
        <p:spPr>
          <a:xfrm>
            <a:off x="9188006" y="5882492"/>
            <a:ext cx="481774" cy="499019"/>
          </a:xfrm>
          <a:custGeom>
            <a:avLst/>
            <a:gdLst/>
            <a:ahLst/>
            <a:cxnLst/>
            <a:rect l="l" t="t" r="r" b="b"/>
            <a:pathLst>
              <a:path w="481774" h="499019">
                <a:moveTo>
                  <a:pt x="0" y="0"/>
                </a:moveTo>
                <a:lnTo>
                  <a:pt x="481774" y="0"/>
                </a:lnTo>
                <a:lnTo>
                  <a:pt x="481774" y="499019"/>
                </a:lnTo>
                <a:lnTo>
                  <a:pt x="0" y="499019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9" name="Freeform 119"/>
          <p:cNvSpPr/>
          <p:nvPr/>
        </p:nvSpPr>
        <p:spPr>
          <a:xfrm>
            <a:off x="9515450" y="2168389"/>
            <a:ext cx="383013" cy="391556"/>
          </a:xfrm>
          <a:custGeom>
            <a:avLst/>
            <a:gdLst/>
            <a:ahLst/>
            <a:cxnLst/>
            <a:rect l="l" t="t" r="r" b="b"/>
            <a:pathLst>
              <a:path w="383013" h="391556">
                <a:moveTo>
                  <a:pt x="0" y="0"/>
                </a:moveTo>
                <a:lnTo>
                  <a:pt x="383013" y="0"/>
                </a:lnTo>
                <a:lnTo>
                  <a:pt x="383013" y="391555"/>
                </a:lnTo>
                <a:lnTo>
                  <a:pt x="0" y="391555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0" name="Freeform 120"/>
          <p:cNvSpPr/>
          <p:nvPr/>
        </p:nvSpPr>
        <p:spPr>
          <a:xfrm>
            <a:off x="4584700" y="6250422"/>
            <a:ext cx="234986" cy="348446"/>
          </a:xfrm>
          <a:custGeom>
            <a:avLst/>
            <a:gdLst/>
            <a:ahLst/>
            <a:cxnLst/>
            <a:rect l="l" t="t" r="r" b="b"/>
            <a:pathLst>
              <a:path w="234986" h="348446">
                <a:moveTo>
                  <a:pt x="0" y="0"/>
                </a:moveTo>
                <a:lnTo>
                  <a:pt x="234987" y="0"/>
                </a:lnTo>
                <a:lnTo>
                  <a:pt x="234987" y="348446"/>
                </a:lnTo>
                <a:lnTo>
                  <a:pt x="0" y="348446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1" name="Freeform 121"/>
          <p:cNvSpPr/>
          <p:nvPr/>
        </p:nvSpPr>
        <p:spPr>
          <a:xfrm>
            <a:off x="3172041" y="3018415"/>
            <a:ext cx="564687" cy="573022"/>
          </a:xfrm>
          <a:custGeom>
            <a:avLst/>
            <a:gdLst/>
            <a:ahLst/>
            <a:cxnLst/>
            <a:rect l="l" t="t" r="r" b="b"/>
            <a:pathLst>
              <a:path w="564687" h="573022">
                <a:moveTo>
                  <a:pt x="0" y="0"/>
                </a:moveTo>
                <a:lnTo>
                  <a:pt x="564687" y="0"/>
                </a:lnTo>
                <a:lnTo>
                  <a:pt x="564687" y="573022"/>
                </a:lnTo>
                <a:lnTo>
                  <a:pt x="0" y="573022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2" name="Freeform 122"/>
          <p:cNvSpPr/>
          <p:nvPr/>
        </p:nvSpPr>
        <p:spPr>
          <a:xfrm>
            <a:off x="6318371" y="6402130"/>
            <a:ext cx="347970" cy="336582"/>
          </a:xfrm>
          <a:custGeom>
            <a:avLst/>
            <a:gdLst/>
            <a:ahLst/>
            <a:cxnLst/>
            <a:rect l="l" t="t" r="r" b="b"/>
            <a:pathLst>
              <a:path w="347970" h="336582">
                <a:moveTo>
                  <a:pt x="0" y="0"/>
                </a:moveTo>
                <a:lnTo>
                  <a:pt x="347970" y="0"/>
                </a:lnTo>
                <a:lnTo>
                  <a:pt x="347970" y="336581"/>
                </a:lnTo>
                <a:lnTo>
                  <a:pt x="0" y="336581"/>
                </a:lnTo>
                <a:lnTo>
                  <a:pt x="0" y="0"/>
                </a:lnTo>
                <a:close/>
              </a:path>
            </a:pathLst>
          </a:custGeom>
          <a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3" name="Freeform 123"/>
          <p:cNvSpPr/>
          <p:nvPr/>
        </p:nvSpPr>
        <p:spPr>
          <a:xfrm>
            <a:off x="2717325" y="3287249"/>
            <a:ext cx="185988" cy="162740"/>
          </a:xfrm>
          <a:custGeom>
            <a:avLst/>
            <a:gdLst/>
            <a:ahLst/>
            <a:cxnLst/>
            <a:rect l="l" t="t" r="r" b="b"/>
            <a:pathLst>
              <a:path w="185988" h="162740">
                <a:moveTo>
                  <a:pt x="0" y="0"/>
                </a:moveTo>
                <a:lnTo>
                  <a:pt x="185988" y="0"/>
                </a:lnTo>
                <a:lnTo>
                  <a:pt x="185988" y="162739"/>
                </a:lnTo>
                <a:lnTo>
                  <a:pt x="0" y="1627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4" name="Freeform 124"/>
          <p:cNvSpPr/>
          <p:nvPr/>
        </p:nvSpPr>
        <p:spPr>
          <a:xfrm>
            <a:off x="2665654" y="3045407"/>
            <a:ext cx="290371" cy="290371"/>
          </a:xfrm>
          <a:custGeom>
            <a:avLst/>
            <a:gdLst/>
            <a:ahLst/>
            <a:cxnLst/>
            <a:rect l="l" t="t" r="r" b="b"/>
            <a:pathLst>
              <a:path w="290371" h="290371">
                <a:moveTo>
                  <a:pt x="0" y="0"/>
                </a:moveTo>
                <a:lnTo>
                  <a:pt x="290371" y="0"/>
                </a:lnTo>
                <a:lnTo>
                  <a:pt x="290371" y="290371"/>
                </a:lnTo>
                <a:lnTo>
                  <a:pt x="0" y="2903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5" name="Freeform 125"/>
          <p:cNvSpPr/>
          <p:nvPr/>
        </p:nvSpPr>
        <p:spPr>
          <a:xfrm>
            <a:off x="2725115" y="3484343"/>
            <a:ext cx="183429" cy="183429"/>
          </a:xfrm>
          <a:custGeom>
            <a:avLst/>
            <a:gdLst/>
            <a:ahLst/>
            <a:cxnLst/>
            <a:rect l="l" t="t" r="r" b="b"/>
            <a:pathLst>
              <a:path w="183429" h="183429">
                <a:moveTo>
                  <a:pt x="0" y="0"/>
                </a:moveTo>
                <a:lnTo>
                  <a:pt x="183429" y="0"/>
                </a:lnTo>
                <a:lnTo>
                  <a:pt x="183429" y="183429"/>
                </a:lnTo>
                <a:lnTo>
                  <a:pt x="0" y="1834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6" name="Freeform 126"/>
          <p:cNvSpPr/>
          <p:nvPr/>
        </p:nvSpPr>
        <p:spPr>
          <a:xfrm>
            <a:off x="7309960" y="2278380"/>
            <a:ext cx="171575" cy="171575"/>
          </a:xfrm>
          <a:custGeom>
            <a:avLst/>
            <a:gdLst/>
            <a:ahLst/>
            <a:cxnLst/>
            <a:rect l="l" t="t" r="r" b="b"/>
            <a:pathLst>
              <a:path w="171575" h="171575">
                <a:moveTo>
                  <a:pt x="0" y="0"/>
                </a:moveTo>
                <a:lnTo>
                  <a:pt x="171576" y="0"/>
                </a:lnTo>
                <a:lnTo>
                  <a:pt x="171576" y="171576"/>
                </a:lnTo>
                <a:lnTo>
                  <a:pt x="0" y="1715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7" name="Freeform 127"/>
          <p:cNvSpPr/>
          <p:nvPr/>
        </p:nvSpPr>
        <p:spPr>
          <a:xfrm>
            <a:off x="7303329" y="3432732"/>
            <a:ext cx="125808" cy="125808"/>
          </a:xfrm>
          <a:custGeom>
            <a:avLst/>
            <a:gdLst/>
            <a:ahLst/>
            <a:cxnLst/>
            <a:rect l="l" t="t" r="r" b="b"/>
            <a:pathLst>
              <a:path w="125808" h="125808">
                <a:moveTo>
                  <a:pt x="0" y="0"/>
                </a:moveTo>
                <a:lnTo>
                  <a:pt x="125808" y="0"/>
                </a:lnTo>
                <a:lnTo>
                  <a:pt x="125808" y="125808"/>
                </a:lnTo>
                <a:lnTo>
                  <a:pt x="0" y="1258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0" name="Freeform 130"/>
          <p:cNvSpPr/>
          <p:nvPr/>
        </p:nvSpPr>
        <p:spPr>
          <a:xfrm>
            <a:off x="9372602" y="3546931"/>
            <a:ext cx="170021" cy="148769"/>
          </a:xfrm>
          <a:custGeom>
            <a:avLst/>
            <a:gdLst/>
            <a:ahLst/>
            <a:cxnLst/>
            <a:rect l="l" t="t" r="r" b="b"/>
            <a:pathLst>
              <a:path w="170021" h="148769">
                <a:moveTo>
                  <a:pt x="0" y="0"/>
                </a:moveTo>
                <a:lnTo>
                  <a:pt x="170021" y="0"/>
                </a:lnTo>
                <a:lnTo>
                  <a:pt x="170021" y="148769"/>
                </a:lnTo>
                <a:lnTo>
                  <a:pt x="0" y="14876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1" name="Freeform 131"/>
          <p:cNvSpPr/>
          <p:nvPr/>
        </p:nvSpPr>
        <p:spPr>
          <a:xfrm>
            <a:off x="5727700" y="3238500"/>
            <a:ext cx="204045" cy="193228"/>
          </a:xfrm>
          <a:custGeom>
            <a:avLst/>
            <a:gdLst/>
            <a:ahLst/>
            <a:cxnLst/>
            <a:rect l="l" t="t" r="r" b="b"/>
            <a:pathLst>
              <a:path w="162375" h="162375">
                <a:moveTo>
                  <a:pt x="0" y="0"/>
                </a:moveTo>
                <a:lnTo>
                  <a:pt x="162375" y="0"/>
                </a:lnTo>
                <a:lnTo>
                  <a:pt x="162375" y="162375"/>
                </a:lnTo>
                <a:lnTo>
                  <a:pt x="0" y="1623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2" name="Freeform 132"/>
          <p:cNvSpPr/>
          <p:nvPr/>
        </p:nvSpPr>
        <p:spPr>
          <a:xfrm>
            <a:off x="8676814" y="6514389"/>
            <a:ext cx="166781" cy="145933"/>
          </a:xfrm>
          <a:custGeom>
            <a:avLst/>
            <a:gdLst/>
            <a:ahLst/>
            <a:cxnLst/>
            <a:rect l="l" t="t" r="r" b="b"/>
            <a:pathLst>
              <a:path w="166781" h="145933">
                <a:moveTo>
                  <a:pt x="0" y="0"/>
                </a:moveTo>
                <a:lnTo>
                  <a:pt x="166781" y="0"/>
                </a:lnTo>
                <a:lnTo>
                  <a:pt x="166781" y="145933"/>
                </a:lnTo>
                <a:lnTo>
                  <a:pt x="0" y="1459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3" name="Freeform 133"/>
          <p:cNvSpPr/>
          <p:nvPr/>
        </p:nvSpPr>
        <p:spPr>
          <a:xfrm>
            <a:off x="7842992" y="6402130"/>
            <a:ext cx="308278" cy="316330"/>
          </a:xfrm>
          <a:custGeom>
            <a:avLst/>
            <a:gdLst/>
            <a:ahLst/>
            <a:cxnLst/>
            <a:rect l="l" t="t" r="r" b="b"/>
            <a:pathLst>
              <a:path w="308278" h="316330">
                <a:moveTo>
                  <a:pt x="0" y="0"/>
                </a:moveTo>
                <a:lnTo>
                  <a:pt x="308278" y="0"/>
                </a:lnTo>
                <a:lnTo>
                  <a:pt x="308278" y="316330"/>
                </a:lnTo>
                <a:lnTo>
                  <a:pt x="0" y="316330"/>
                </a:lnTo>
                <a:lnTo>
                  <a:pt x="0" y="0"/>
                </a:lnTo>
                <a:close/>
              </a:path>
            </a:pathLst>
          </a:custGeom>
          <a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4" name="Freeform 134"/>
          <p:cNvSpPr/>
          <p:nvPr/>
        </p:nvSpPr>
        <p:spPr>
          <a:xfrm>
            <a:off x="7823000" y="5151120"/>
            <a:ext cx="265357" cy="301530"/>
          </a:xfrm>
          <a:custGeom>
            <a:avLst/>
            <a:gdLst/>
            <a:ahLst/>
            <a:cxnLst/>
            <a:rect l="l" t="t" r="r" b="b"/>
            <a:pathLst>
              <a:path w="276229" h="321196">
                <a:moveTo>
                  <a:pt x="0" y="0"/>
                </a:moveTo>
                <a:lnTo>
                  <a:pt x="276229" y="0"/>
                </a:lnTo>
                <a:lnTo>
                  <a:pt x="276229" y="321196"/>
                </a:lnTo>
                <a:lnTo>
                  <a:pt x="0" y="321196"/>
                </a:lnTo>
                <a:lnTo>
                  <a:pt x="0" y="0"/>
                </a:lnTo>
                <a:close/>
              </a:path>
            </a:pathLst>
          </a:custGeom>
          <a:blipFill>
            <a:blip r:embed="rId42">
              <a:extLst>
                <a:ext uri="{96DAC541-7B7A-43D3-8B79-37D633B846F1}">
                  <asvg:svgBlip xmlns:asvg="http://schemas.microsoft.com/office/drawing/2016/SVG/main" r:embed="rId4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5" name="Freeform 135"/>
          <p:cNvSpPr/>
          <p:nvPr/>
        </p:nvSpPr>
        <p:spPr>
          <a:xfrm rot="630500">
            <a:off x="4187149" y="6325243"/>
            <a:ext cx="380446" cy="222561"/>
          </a:xfrm>
          <a:custGeom>
            <a:avLst/>
            <a:gdLst/>
            <a:ahLst/>
            <a:cxnLst/>
            <a:rect l="l" t="t" r="r" b="b"/>
            <a:pathLst>
              <a:path w="380446" h="222561">
                <a:moveTo>
                  <a:pt x="0" y="0"/>
                </a:moveTo>
                <a:lnTo>
                  <a:pt x="380445" y="0"/>
                </a:lnTo>
                <a:lnTo>
                  <a:pt x="380445" y="222561"/>
                </a:lnTo>
                <a:lnTo>
                  <a:pt x="0" y="222561"/>
                </a:lnTo>
                <a:lnTo>
                  <a:pt x="0" y="0"/>
                </a:lnTo>
                <a:close/>
              </a:path>
            </a:pathLst>
          </a:custGeom>
          <a:blipFill>
            <a:blip r:embed="rId44">
              <a:extLst>
                <a:ext uri="{96DAC541-7B7A-43D3-8B79-37D633B846F1}">
                  <asvg:svgBlip xmlns:asvg="http://schemas.microsoft.com/office/drawing/2016/SVG/main" r:embed="rId4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8" name="TextBox 138"/>
          <p:cNvSpPr txBox="1"/>
          <p:nvPr/>
        </p:nvSpPr>
        <p:spPr>
          <a:xfrm>
            <a:off x="4168662" y="1610602"/>
            <a:ext cx="738695" cy="2087770"/>
          </a:xfrm>
          <a:prstGeom prst="rect">
            <a:avLst/>
          </a:prstGeom>
          <a:solidFill>
            <a:srgbClr val="FFD6CE"/>
          </a:solidFill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endParaRPr sz="750" dirty="0"/>
          </a:p>
          <a:p>
            <a:pPr algn="ctr">
              <a:lnSpc>
                <a:spcPct val="150000"/>
              </a:lnSpc>
            </a:pPr>
            <a:r>
              <a:rPr lang="en-US" sz="750" b="1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Appointment only. Please book with your support worker</a:t>
            </a:r>
          </a:p>
        </p:txBody>
      </p:sp>
      <p:sp>
        <p:nvSpPr>
          <p:cNvPr id="140" name="TextBox 140"/>
          <p:cNvSpPr txBox="1"/>
          <p:nvPr/>
        </p:nvSpPr>
        <p:spPr>
          <a:xfrm>
            <a:off x="344097" y="7032180"/>
            <a:ext cx="2066012" cy="105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7"/>
              </a:lnSpc>
            </a:pPr>
            <a:r>
              <a:rPr lang="en-US" sz="75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This programme is delivered by HMPPS CFO</a:t>
            </a:r>
          </a:p>
        </p:txBody>
      </p:sp>
      <p:sp>
        <p:nvSpPr>
          <p:cNvPr id="141" name="TextBox 141"/>
          <p:cNvSpPr txBox="1"/>
          <p:nvPr/>
        </p:nvSpPr>
        <p:spPr>
          <a:xfrm>
            <a:off x="2682766" y="234317"/>
            <a:ext cx="4564489" cy="596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8"/>
              </a:lnSpc>
            </a:pPr>
            <a:r>
              <a:rPr lang="en-US" sz="3499" b="1" u="sng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JULY - WEEK 1</a:t>
            </a:r>
          </a:p>
        </p:txBody>
      </p:sp>
      <p:sp>
        <p:nvSpPr>
          <p:cNvPr id="142" name="TextBox 142"/>
          <p:cNvSpPr txBox="1"/>
          <p:nvPr/>
        </p:nvSpPr>
        <p:spPr>
          <a:xfrm>
            <a:off x="658981" y="931724"/>
            <a:ext cx="1826812" cy="546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Society: Activities contributing to the community outside of the CFO Activity Hub</a:t>
            </a:r>
          </a:p>
        </p:txBody>
      </p:sp>
      <p:sp>
        <p:nvSpPr>
          <p:cNvPr id="143" name="TextBox 143"/>
          <p:cNvSpPr txBox="1"/>
          <p:nvPr/>
        </p:nvSpPr>
        <p:spPr>
          <a:xfrm>
            <a:off x="211443" y="1606050"/>
            <a:ext cx="2283313" cy="4578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0"/>
              </a:lnSpc>
            </a:pPr>
            <a:r>
              <a:rPr lang="en-US" sz="10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 </a:t>
            </a:r>
          </a:p>
          <a:p>
            <a:pPr algn="ctr">
              <a:lnSpc>
                <a:spcPts val="1220"/>
              </a:lnSpc>
            </a:pPr>
            <a:r>
              <a:rPr lang="en-US" sz="1000" b="1" u="sng" dirty="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Address:</a:t>
            </a:r>
          </a:p>
          <a:p>
            <a:pPr algn="ctr">
              <a:lnSpc>
                <a:spcPts val="1220"/>
              </a:lnSpc>
            </a:pPr>
            <a:r>
              <a:rPr lang="en-US" sz="10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First Floor Offices, Crabtree Street, Furthergate Industrial Estate, Blackburn, BB1 3BD</a:t>
            </a:r>
          </a:p>
          <a:p>
            <a:pPr algn="ctr">
              <a:lnSpc>
                <a:spcPts val="1220"/>
              </a:lnSpc>
            </a:pPr>
            <a:r>
              <a:rPr lang="en-US" sz="1000" b="1" dirty="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 </a:t>
            </a:r>
          </a:p>
          <a:p>
            <a:pPr algn="ctr">
              <a:lnSpc>
                <a:spcPts val="1220"/>
              </a:lnSpc>
            </a:pPr>
            <a:r>
              <a:rPr lang="en-US" sz="1000" b="1" u="sng" dirty="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Contact Information:</a:t>
            </a:r>
          </a:p>
          <a:p>
            <a:pPr algn="ctr">
              <a:lnSpc>
                <a:spcPts val="1220"/>
              </a:lnSpc>
            </a:pPr>
            <a:r>
              <a:rPr lang="en-US" sz="10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07775 096192 (Gabriella)</a:t>
            </a:r>
          </a:p>
          <a:p>
            <a:pPr algn="ctr">
              <a:lnSpc>
                <a:spcPts val="1220"/>
              </a:lnSpc>
            </a:pPr>
            <a:r>
              <a:rPr lang="en-US" sz="10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07384 119231 (Nadya)</a:t>
            </a:r>
          </a:p>
          <a:p>
            <a:pPr algn="ctr">
              <a:lnSpc>
                <a:spcPts val="1220"/>
              </a:lnSpc>
            </a:pPr>
            <a:r>
              <a:rPr lang="en-US" sz="10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 </a:t>
            </a:r>
          </a:p>
          <a:p>
            <a:pPr algn="ctr">
              <a:lnSpc>
                <a:spcPts val="1220"/>
              </a:lnSpc>
            </a:pPr>
            <a:r>
              <a:rPr lang="en-US" sz="1000" b="1" i="1" dirty="0">
                <a:solidFill>
                  <a:srgbClr val="FFFFFF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Enrolments are needed to do any of the activities.</a:t>
            </a:r>
          </a:p>
          <a:p>
            <a:pPr algn="ctr">
              <a:lnSpc>
                <a:spcPts val="1220"/>
              </a:lnSpc>
            </a:pPr>
            <a:r>
              <a:rPr lang="en-US" sz="10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 </a:t>
            </a:r>
          </a:p>
          <a:p>
            <a:pPr algn="ctr">
              <a:lnSpc>
                <a:spcPts val="1220"/>
              </a:lnSpc>
            </a:pPr>
            <a:r>
              <a:rPr lang="en-US" sz="10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Our 1:1 activities include; Housing, Employment, Training, Money Management, Healthcare and Enrolment, or you can book specific 1-1 support session with your support worker.</a:t>
            </a:r>
          </a:p>
          <a:p>
            <a:pPr algn="ctr">
              <a:lnSpc>
                <a:spcPts val="1220"/>
              </a:lnSpc>
            </a:pPr>
            <a:r>
              <a:rPr lang="en-US" sz="10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 </a:t>
            </a:r>
            <a:r>
              <a:rPr lang="en-US" sz="1000" b="1" u="sng" dirty="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They are appointment only!</a:t>
            </a:r>
          </a:p>
          <a:p>
            <a:pPr algn="ctr">
              <a:lnSpc>
                <a:spcPts val="1220"/>
              </a:lnSpc>
            </a:pPr>
            <a:r>
              <a:rPr lang="en-US" sz="10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 </a:t>
            </a:r>
          </a:p>
          <a:p>
            <a:pPr algn="ctr">
              <a:lnSpc>
                <a:spcPts val="1220"/>
              </a:lnSpc>
            </a:pPr>
            <a:r>
              <a:rPr lang="en-US" sz="10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We offer group sessions such as Hub Walks around Corporation Park, Coffee &amp; Chat Sessions, a Hub Quiz, various Arts and Craft sessions, and Cooking Sessions. Employment activities included Interview Prep, Completing Application Forms or just simply support with Job Searching/Training.</a:t>
            </a:r>
          </a:p>
          <a:p>
            <a:pPr algn="ctr">
              <a:lnSpc>
                <a:spcPts val="1220"/>
              </a:lnSpc>
            </a:pPr>
            <a:endParaRPr lang="en-US" sz="1000" dirty="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4" name="TextBox 144"/>
          <p:cNvSpPr txBox="1"/>
          <p:nvPr/>
        </p:nvSpPr>
        <p:spPr>
          <a:xfrm>
            <a:off x="658981" y="99380"/>
            <a:ext cx="1826812" cy="374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Self: Activities that work on the individual</a:t>
            </a:r>
          </a:p>
        </p:txBody>
      </p:sp>
      <p:sp>
        <p:nvSpPr>
          <p:cNvPr id="145" name="TextBox 145"/>
          <p:cNvSpPr txBox="1"/>
          <p:nvPr/>
        </p:nvSpPr>
        <p:spPr>
          <a:xfrm>
            <a:off x="658981" y="516893"/>
            <a:ext cx="1910578" cy="374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Relationships: Activities that work with peers/families/friends</a:t>
            </a:r>
          </a:p>
        </p:txBody>
      </p:sp>
      <p:sp>
        <p:nvSpPr>
          <p:cNvPr id="146" name="Freeform 65">
            <a:extLst>
              <a:ext uri="{FF2B5EF4-FFF2-40B4-BE49-F238E27FC236}">
                <a16:creationId xmlns:a16="http://schemas.microsoft.com/office/drawing/2014/main" id="{5E947172-22D2-7873-20B8-4898210BC3AD}"/>
              </a:ext>
            </a:extLst>
          </p:cNvPr>
          <p:cNvSpPr/>
          <p:nvPr/>
        </p:nvSpPr>
        <p:spPr>
          <a:xfrm>
            <a:off x="5727700" y="3467100"/>
            <a:ext cx="230395" cy="191294"/>
          </a:xfrm>
          <a:custGeom>
            <a:avLst/>
            <a:gdLst/>
            <a:ahLst/>
            <a:cxnLst/>
            <a:rect l="l" t="t" r="r" b="b"/>
            <a:pathLst>
              <a:path w="119941" h="104948">
                <a:moveTo>
                  <a:pt x="0" y="0"/>
                </a:moveTo>
                <a:lnTo>
                  <a:pt x="119941" y="0"/>
                </a:lnTo>
                <a:lnTo>
                  <a:pt x="119941" y="104949"/>
                </a:lnTo>
                <a:lnTo>
                  <a:pt x="0" y="1049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147" name="Picture 146">
            <a:extLst>
              <a:ext uri="{FF2B5EF4-FFF2-40B4-BE49-F238E27FC236}">
                <a16:creationId xmlns:a16="http://schemas.microsoft.com/office/drawing/2014/main" id="{2857A998-68DE-EAB5-1C4B-A79BCE395673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7708893" y="323377"/>
            <a:ext cx="1476482" cy="408513"/>
          </a:xfrm>
          <a:prstGeom prst="rect">
            <a:avLst/>
          </a:prstGeom>
        </p:spPr>
      </p:pic>
      <p:sp>
        <p:nvSpPr>
          <p:cNvPr id="148" name="Freeform 56">
            <a:extLst>
              <a:ext uri="{FF2B5EF4-FFF2-40B4-BE49-F238E27FC236}">
                <a16:creationId xmlns:a16="http://schemas.microsoft.com/office/drawing/2014/main" id="{6D74EC6A-1989-6DF6-E57D-E0559F862C58}"/>
              </a:ext>
            </a:extLst>
          </p:cNvPr>
          <p:cNvSpPr/>
          <p:nvPr/>
        </p:nvSpPr>
        <p:spPr>
          <a:xfrm>
            <a:off x="2710670" y="6684626"/>
            <a:ext cx="151129" cy="132237"/>
          </a:xfrm>
          <a:custGeom>
            <a:avLst/>
            <a:gdLst/>
            <a:ahLst/>
            <a:cxnLst/>
            <a:rect l="l" t="t" r="r" b="b"/>
            <a:pathLst>
              <a:path w="151129" h="132237">
                <a:moveTo>
                  <a:pt x="0" y="0"/>
                </a:moveTo>
                <a:lnTo>
                  <a:pt x="151129" y="0"/>
                </a:lnTo>
                <a:lnTo>
                  <a:pt x="151129" y="132238"/>
                </a:lnTo>
                <a:lnTo>
                  <a:pt x="0" y="1322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6" name="Freeform 58">
            <a:extLst>
              <a:ext uri="{FF2B5EF4-FFF2-40B4-BE49-F238E27FC236}">
                <a16:creationId xmlns:a16="http://schemas.microsoft.com/office/drawing/2014/main" id="{A1011865-BC66-868A-ECE5-FAF634756CAD}"/>
              </a:ext>
            </a:extLst>
          </p:cNvPr>
          <p:cNvSpPr/>
          <p:nvPr/>
        </p:nvSpPr>
        <p:spPr>
          <a:xfrm>
            <a:off x="9369345" y="2523096"/>
            <a:ext cx="138322" cy="121032"/>
          </a:xfrm>
          <a:custGeom>
            <a:avLst/>
            <a:gdLst/>
            <a:ahLst/>
            <a:cxnLst/>
            <a:rect l="l" t="t" r="r" b="b"/>
            <a:pathLst>
              <a:path w="138322" h="121032">
                <a:moveTo>
                  <a:pt x="0" y="0"/>
                </a:moveTo>
                <a:lnTo>
                  <a:pt x="138322" y="0"/>
                </a:lnTo>
                <a:lnTo>
                  <a:pt x="138322" y="121031"/>
                </a:lnTo>
                <a:lnTo>
                  <a:pt x="0" y="12103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7" name="Freeform 16">
            <a:extLst>
              <a:ext uri="{FF2B5EF4-FFF2-40B4-BE49-F238E27FC236}">
                <a16:creationId xmlns:a16="http://schemas.microsoft.com/office/drawing/2014/main" id="{05A15296-D9C0-0728-8A25-83CD50378DD2}"/>
              </a:ext>
            </a:extLst>
          </p:cNvPr>
          <p:cNvSpPr/>
          <p:nvPr/>
        </p:nvSpPr>
        <p:spPr>
          <a:xfrm>
            <a:off x="8688328" y="3543049"/>
            <a:ext cx="180738" cy="158146"/>
          </a:xfrm>
          <a:custGeom>
            <a:avLst/>
            <a:gdLst/>
            <a:ahLst/>
            <a:cxnLst/>
            <a:rect l="l" t="t" r="r" b="b"/>
            <a:pathLst>
              <a:path w="180738" h="158146">
                <a:moveTo>
                  <a:pt x="0" y="0"/>
                </a:moveTo>
                <a:lnTo>
                  <a:pt x="180738" y="0"/>
                </a:lnTo>
                <a:lnTo>
                  <a:pt x="180738" y="158145"/>
                </a:lnTo>
                <a:lnTo>
                  <a:pt x="0" y="1581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067291"/>
              </p:ext>
            </p:extLst>
          </p:nvPr>
        </p:nvGraphicFramePr>
        <p:xfrm>
          <a:off x="2684793" y="851256"/>
          <a:ext cx="7431762" cy="5874486"/>
        </p:xfrm>
        <a:graphic>
          <a:graphicData uri="http://schemas.openxmlformats.org/drawingml/2006/table">
            <a:tbl>
              <a:tblPr/>
              <a:tblGrid>
                <a:gridCol w="14729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7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7315">
                  <a:extLst>
                    <a:ext uri="{9D8B030D-6E8A-4147-A177-3AD203B41FA5}">
                      <a16:colId xmlns:a16="http://schemas.microsoft.com/office/drawing/2014/main" val="378865252"/>
                    </a:ext>
                  </a:extLst>
                </a:gridCol>
                <a:gridCol w="1580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20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6520">
                  <a:extLst>
                    <a:ext uri="{9D8B030D-6E8A-4147-A177-3AD203B41FA5}">
                      <a16:colId xmlns:a16="http://schemas.microsoft.com/office/drawing/2014/main" val="2581994640"/>
                    </a:ext>
                  </a:extLst>
                </a:gridCol>
                <a:gridCol w="642674">
                  <a:extLst>
                    <a:ext uri="{9D8B030D-6E8A-4147-A177-3AD203B41FA5}">
                      <a16:colId xmlns:a16="http://schemas.microsoft.com/office/drawing/2014/main" val="3260452720"/>
                    </a:ext>
                  </a:extLst>
                </a:gridCol>
                <a:gridCol w="13721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97551">
                <a:tc>
                  <a:txBody>
                    <a:bodyPr/>
                    <a:lstStyle/>
                    <a:p>
                      <a:pPr algn="ctr">
                        <a:lnSpc>
                          <a:spcPts val="1927"/>
                        </a:lnSpc>
                        <a:defRPr/>
                      </a:pPr>
                      <a:r>
                        <a:rPr lang="en-US" sz="1376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Monday 7th</a:t>
                      </a:r>
                      <a:endParaRPr lang="en-US" sz="110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927"/>
                        </a:lnSpc>
                        <a:defRPr/>
                      </a:pPr>
                      <a:r>
                        <a:rPr lang="en-US" sz="1376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Tuesday 8th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927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199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Wednesday 9th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defRPr/>
                      </a:pPr>
                      <a:r>
                        <a:rPr lang="en-US" sz="1299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Thursday 10th</a:t>
                      </a:r>
                      <a:endParaRPr lang="en-US" sz="110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defRPr/>
                      </a:pPr>
                      <a:r>
                        <a:rPr lang="en-US" sz="1299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Friday 11th</a:t>
                      </a:r>
                      <a:endParaRPr lang="en-US" sz="110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7995">
                <a:tc>
                  <a:txBody>
                    <a:bodyPr/>
                    <a:lstStyle/>
                    <a:p>
                      <a:pPr algn="ctr">
                        <a:lnSpc>
                          <a:spcPts val="1225"/>
                        </a:lnSpc>
                        <a:defRPr/>
                      </a:pPr>
                      <a:r>
                        <a:rPr lang="en-US" sz="849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Enrolment Clinic</a:t>
                      </a:r>
                      <a:endParaRPr lang="en-US" sz="1100"/>
                    </a:p>
                    <a:p>
                      <a:pPr algn="ctr">
                        <a:lnSpc>
                          <a:spcPts val="1225"/>
                        </a:lnSpc>
                      </a:pPr>
                      <a:r>
                        <a:rPr lang="en-US" sz="849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9:30 - 11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6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26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0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82" dirty="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2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Mock Interview</a:t>
                      </a:r>
                      <a:endParaRPr lang="en-US" sz="1100"/>
                    </a:p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82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9:30 - 10:30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3348">
                <a:tc>
                  <a:txBody>
                    <a:bodyPr/>
                    <a:lstStyle/>
                    <a:p>
                      <a:pPr algn="ctr">
                        <a:lnSpc>
                          <a:spcPts val="1189"/>
                        </a:lnSpc>
                        <a:defRPr/>
                      </a:pPr>
                      <a:r>
                        <a:rPr lang="en-US" sz="849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Future Focus</a:t>
                      </a:r>
                      <a:endParaRPr lang="en-US" sz="1100"/>
                    </a:p>
                    <a:p>
                      <a:pPr algn="ctr">
                        <a:lnSpc>
                          <a:spcPts val="1189"/>
                        </a:lnSpc>
                      </a:pPr>
                      <a:r>
                        <a:rPr lang="en-US" sz="849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11 - 12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/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0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82" dirty="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82" dirty="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635">
                <a:tc>
                  <a:txBody>
                    <a:bodyPr/>
                    <a:lstStyle/>
                    <a:p>
                      <a:pPr algn="ctr">
                        <a:lnSpc>
                          <a:spcPts val="1371"/>
                        </a:lnSpc>
                        <a:defRPr/>
                      </a:pPr>
                      <a:r>
                        <a:rPr lang="en-US" sz="979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1100"/>
                    </a:p>
                    <a:p>
                      <a:pPr algn="ctr">
                        <a:lnSpc>
                          <a:spcPts val="1372"/>
                        </a:lnSpc>
                      </a:pPr>
                      <a:r>
                        <a:rPr lang="en-US" sz="979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12-1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71"/>
                        </a:lnSpc>
                        <a:defRPr/>
                      </a:pPr>
                      <a:r>
                        <a:rPr lang="en-US" sz="979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1100" dirty="0"/>
                    </a:p>
                    <a:p>
                      <a:pPr algn="ctr">
                        <a:lnSpc>
                          <a:spcPts val="1372"/>
                        </a:lnSpc>
                      </a:pPr>
                      <a:r>
                        <a:rPr lang="en-US" sz="979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12-1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72"/>
                        </a:lnSpc>
                      </a:pPr>
                      <a:endParaRPr lang="en-US" sz="979" b="1" dirty="0">
                        <a:solidFill>
                          <a:srgbClr val="000000"/>
                        </a:solidFill>
                        <a:latin typeface="DM Sans Bold"/>
                        <a:ea typeface="DM Sans Bold"/>
                        <a:cs typeface="DM Sans Bold"/>
                        <a:sym typeface="DM Sans Bold"/>
                      </a:endParaRPr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1"/>
                        </a:lnSpc>
                        <a:defRPr/>
                      </a:pPr>
                      <a:r>
                        <a:rPr lang="en-US" sz="979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1100"/>
                    </a:p>
                    <a:p>
                      <a:pPr algn="ctr">
                        <a:lnSpc>
                          <a:spcPts val="1372"/>
                        </a:lnSpc>
                      </a:pPr>
                      <a:r>
                        <a:rPr lang="en-US" sz="979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12-1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371"/>
                        </a:lnSpc>
                        <a:defRPr/>
                      </a:pPr>
                      <a:r>
                        <a:rPr lang="en-US" sz="979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1100"/>
                    </a:p>
                    <a:p>
                      <a:pPr algn="ctr">
                        <a:lnSpc>
                          <a:spcPts val="1372"/>
                        </a:lnSpc>
                      </a:pPr>
                      <a:r>
                        <a:rPr lang="en-US" sz="979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12-1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7"/>
                        </a:lnSpc>
                        <a:defRPr/>
                      </a:pPr>
                      <a:r>
                        <a:rPr lang="en-US" sz="976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HUB CLOSED </a:t>
                      </a:r>
                      <a:endParaRPr lang="en-US" sz="1100"/>
                    </a:p>
                    <a:p>
                      <a:pPr algn="ctr">
                        <a:lnSpc>
                          <a:spcPts val="1367"/>
                        </a:lnSpc>
                      </a:pPr>
                      <a:r>
                        <a:rPr lang="en-US" sz="976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12-1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1993">
                <a:tc>
                  <a:txBody>
                    <a:bodyPr/>
                    <a:lstStyle/>
                    <a:p>
                      <a:pPr algn="ctr">
                        <a:lnSpc>
                          <a:spcPts val="1231"/>
                        </a:lnSpc>
                      </a:pPr>
                      <a:r>
                        <a:rPr lang="en-US" sz="92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Housing Advice &amp; Support</a:t>
                      </a:r>
                    </a:p>
                    <a:p>
                      <a:pPr algn="ctr">
                        <a:lnSpc>
                          <a:spcPts val="1231"/>
                        </a:lnSpc>
                      </a:pPr>
                      <a:r>
                        <a:rPr lang="en-US" sz="92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1 - 2</a:t>
                      </a:r>
                    </a:p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FF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E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2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Benefit Support</a:t>
                      </a:r>
                      <a:endParaRPr lang="en-US" sz="1100" dirty="0"/>
                    </a:p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82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1 - 2:30</a:t>
                      </a:r>
                    </a:p>
                    <a:p>
                      <a:pPr algn="ctr">
                        <a:lnSpc>
                          <a:spcPts val="1234"/>
                        </a:lnSpc>
                      </a:pPr>
                      <a:endParaRPr lang="en-US" sz="882" dirty="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4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65769"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FF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F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2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Reflective Practice</a:t>
                      </a:r>
                      <a:endParaRPr lang="en-US" sz="1100" dirty="0"/>
                    </a:p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82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3 - 4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2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In Work Support</a:t>
                      </a:r>
                      <a:endParaRPr lang="en-US" sz="1100" dirty="0"/>
                    </a:p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82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2:30 - 4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4"/>
                        </a:lnSpc>
                        <a:defRPr/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Freeform 6"/>
          <p:cNvSpPr/>
          <p:nvPr/>
        </p:nvSpPr>
        <p:spPr>
          <a:xfrm>
            <a:off x="171572" y="1511048"/>
            <a:ext cx="2411061" cy="4673987"/>
          </a:xfrm>
          <a:custGeom>
            <a:avLst/>
            <a:gdLst/>
            <a:ahLst/>
            <a:cxnLst/>
            <a:rect l="l" t="t" r="r" b="b"/>
            <a:pathLst>
              <a:path w="2411061" h="4673987">
                <a:moveTo>
                  <a:pt x="0" y="0"/>
                </a:moveTo>
                <a:lnTo>
                  <a:pt x="2411061" y="0"/>
                </a:lnTo>
                <a:lnTo>
                  <a:pt x="2411061" y="4673987"/>
                </a:lnTo>
                <a:lnTo>
                  <a:pt x="0" y="46739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109425" y="988874"/>
            <a:ext cx="415555" cy="415555"/>
          </a:xfrm>
          <a:custGeom>
            <a:avLst/>
            <a:gdLst/>
            <a:ahLst/>
            <a:cxnLst/>
            <a:rect l="l" t="t" r="r" b="b"/>
            <a:pathLst>
              <a:path w="415555" h="415555">
                <a:moveTo>
                  <a:pt x="0" y="0"/>
                </a:moveTo>
                <a:lnTo>
                  <a:pt x="415556" y="0"/>
                </a:lnTo>
                <a:lnTo>
                  <a:pt x="415556" y="415556"/>
                </a:lnTo>
                <a:lnTo>
                  <a:pt x="0" y="4155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195716" y="593502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242972" h="242972">
                <a:moveTo>
                  <a:pt x="0" y="0"/>
                </a:moveTo>
                <a:lnTo>
                  <a:pt x="242972" y="0"/>
                </a:lnTo>
                <a:lnTo>
                  <a:pt x="242972" y="242972"/>
                </a:lnTo>
                <a:lnTo>
                  <a:pt x="0" y="2429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206787" y="181493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220832" h="193228">
                <a:moveTo>
                  <a:pt x="0" y="0"/>
                </a:moveTo>
                <a:lnTo>
                  <a:pt x="220832" y="0"/>
                </a:lnTo>
                <a:lnTo>
                  <a:pt x="220832" y="193228"/>
                </a:lnTo>
                <a:lnTo>
                  <a:pt x="0" y="1932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0" name="Group 10"/>
          <p:cNvGrpSpPr/>
          <p:nvPr/>
        </p:nvGrpSpPr>
        <p:grpSpPr>
          <a:xfrm>
            <a:off x="727303" y="6391036"/>
            <a:ext cx="1306264" cy="510175"/>
            <a:chOff x="0" y="0"/>
            <a:chExt cx="1741685" cy="68023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741678" cy="680212"/>
            </a:xfrm>
            <a:custGeom>
              <a:avLst/>
              <a:gdLst/>
              <a:ahLst/>
              <a:cxnLst/>
              <a:rect l="l" t="t" r="r" b="b"/>
              <a:pathLst>
                <a:path w="1741678" h="680212">
                  <a:moveTo>
                    <a:pt x="0" y="0"/>
                  </a:moveTo>
                  <a:lnTo>
                    <a:pt x="1741678" y="0"/>
                  </a:lnTo>
                  <a:lnTo>
                    <a:pt x="1741678" y="680212"/>
                  </a:lnTo>
                  <a:lnTo>
                    <a:pt x="0" y="6802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1130" b="-1133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3" name="Freeform 13" descr="A black and blue logo  Description automatically generated"/>
          <p:cNvSpPr/>
          <p:nvPr/>
        </p:nvSpPr>
        <p:spPr>
          <a:xfrm>
            <a:off x="9254667" y="267065"/>
            <a:ext cx="1222421" cy="521138"/>
          </a:xfrm>
          <a:custGeom>
            <a:avLst/>
            <a:gdLst/>
            <a:ahLst/>
            <a:cxnLst/>
            <a:rect l="l" t="t" r="r" b="b"/>
            <a:pathLst>
              <a:path w="1222421" h="521138">
                <a:moveTo>
                  <a:pt x="0" y="0"/>
                </a:moveTo>
                <a:lnTo>
                  <a:pt x="1222421" y="0"/>
                </a:lnTo>
                <a:lnTo>
                  <a:pt x="1222421" y="521138"/>
                </a:lnTo>
                <a:lnTo>
                  <a:pt x="0" y="52113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6"/>
          <p:cNvSpPr/>
          <p:nvPr/>
        </p:nvSpPr>
        <p:spPr>
          <a:xfrm>
            <a:off x="8775700" y="6515799"/>
            <a:ext cx="190798" cy="166948"/>
          </a:xfrm>
          <a:custGeom>
            <a:avLst/>
            <a:gdLst/>
            <a:ahLst/>
            <a:cxnLst/>
            <a:rect l="l" t="t" r="r" b="b"/>
            <a:pathLst>
              <a:path w="190798" h="166948">
                <a:moveTo>
                  <a:pt x="0" y="0"/>
                </a:moveTo>
                <a:lnTo>
                  <a:pt x="190798" y="0"/>
                </a:lnTo>
                <a:lnTo>
                  <a:pt x="190798" y="166948"/>
                </a:lnTo>
                <a:lnTo>
                  <a:pt x="0" y="1669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7"/>
          <p:cNvSpPr/>
          <p:nvPr/>
        </p:nvSpPr>
        <p:spPr>
          <a:xfrm>
            <a:off x="2714692" y="3411977"/>
            <a:ext cx="159934" cy="139942"/>
          </a:xfrm>
          <a:custGeom>
            <a:avLst/>
            <a:gdLst/>
            <a:ahLst/>
            <a:cxnLst/>
            <a:rect l="l" t="t" r="r" b="b"/>
            <a:pathLst>
              <a:path w="159934" h="139942">
                <a:moveTo>
                  <a:pt x="0" y="0"/>
                </a:moveTo>
                <a:lnTo>
                  <a:pt x="159934" y="0"/>
                </a:lnTo>
                <a:lnTo>
                  <a:pt x="159934" y="139942"/>
                </a:lnTo>
                <a:lnTo>
                  <a:pt x="0" y="13994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Freeform 18"/>
          <p:cNvSpPr/>
          <p:nvPr/>
        </p:nvSpPr>
        <p:spPr>
          <a:xfrm>
            <a:off x="5722223" y="3409188"/>
            <a:ext cx="165497" cy="144810"/>
          </a:xfrm>
          <a:custGeom>
            <a:avLst/>
            <a:gdLst/>
            <a:ahLst/>
            <a:cxnLst/>
            <a:rect l="l" t="t" r="r" b="b"/>
            <a:pathLst>
              <a:path w="165497" h="144810">
                <a:moveTo>
                  <a:pt x="0" y="0"/>
                </a:moveTo>
                <a:lnTo>
                  <a:pt x="165497" y="0"/>
                </a:lnTo>
                <a:lnTo>
                  <a:pt x="165497" y="144810"/>
                </a:lnTo>
                <a:lnTo>
                  <a:pt x="0" y="14481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" name="Freeform 21"/>
          <p:cNvSpPr/>
          <p:nvPr/>
        </p:nvSpPr>
        <p:spPr>
          <a:xfrm>
            <a:off x="5716196" y="6522872"/>
            <a:ext cx="182706" cy="159868"/>
          </a:xfrm>
          <a:custGeom>
            <a:avLst/>
            <a:gdLst/>
            <a:ahLst/>
            <a:cxnLst/>
            <a:rect l="l" t="t" r="r" b="b"/>
            <a:pathLst>
              <a:path w="182706" h="159868">
                <a:moveTo>
                  <a:pt x="0" y="0"/>
                </a:moveTo>
                <a:lnTo>
                  <a:pt x="182707" y="0"/>
                </a:lnTo>
                <a:lnTo>
                  <a:pt x="182707" y="159869"/>
                </a:lnTo>
                <a:lnTo>
                  <a:pt x="0" y="15986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2" name="Freeform 22"/>
          <p:cNvSpPr/>
          <p:nvPr/>
        </p:nvSpPr>
        <p:spPr>
          <a:xfrm>
            <a:off x="2725594" y="6517792"/>
            <a:ext cx="182706" cy="159868"/>
          </a:xfrm>
          <a:custGeom>
            <a:avLst/>
            <a:gdLst/>
            <a:ahLst/>
            <a:cxnLst/>
            <a:rect l="l" t="t" r="r" b="b"/>
            <a:pathLst>
              <a:path w="182706" h="159868">
                <a:moveTo>
                  <a:pt x="0" y="0"/>
                </a:moveTo>
                <a:lnTo>
                  <a:pt x="182707" y="0"/>
                </a:lnTo>
                <a:lnTo>
                  <a:pt x="182707" y="159869"/>
                </a:lnTo>
                <a:lnTo>
                  <a:pt x="0" y="15986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3" name="Freeform 23"/>
          <p:cNvSpPr/>
          <p:nvPr/>
        </p:nvSpPr>
        <p:spPr>
          <a:xfrm>
            <a:off x="7293126" y="5172998"/>
            <a:ext cx="172996" cy="151372"/>
          </a:xfrm>
          <a:custGeom>
            <a:avLst/>
            <a:gdLst/>
            <a:ahLst/>
            <a:cxnLst/>
            <a:rect l="l" t="t" r="r" b="b"/>
            <a:pathLst>
              <a:path w="172996" h="151372">
                <a:moveTo>
                  <a:pt x="0" y="0"/>
                </a:moveTo>
                <a:lnTo>
                  <a:pt x="172996" y="0"/>
                </a:lnTo>
                <a:lnTo>
                  <a:pt x="172996" y="151372"/>
                </a:lnTo>
                <a:lnTo>
                  <a:pt x="0" y="1513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4" name="Freeform 24"/>
          <p:cNvSpPr/>
          <p:nvPr/>
        </p:nvSpPr>
        <p:spPr>
          <a:xfrm>
            <a:off x="2714692" y="2354804"/>
            <a:ext cx="166983" cy="146110"/>
          </a:xfrm>
          <a:custGeom>
            <a:avLst/>
            <a:gdLst/>
            <a:ahLst/>
            <a:cxnLst/>
            <a:rect l="l" t="t" r="r" b="b"/>
            <a:pathLst>
              <a:path w="166983" h="146110">
                <a:moveTo>
                  <a:pt x="0" y="0"/>
                </a:moveTo>
                <a:lnTo>
                  <a:pt x="166983" y="0"/>
                </a:lnTo>
                <a:lnTo>
                  <a:pt x="166983" y="146110"/>
                </a:lnTo>
                <a:lnTo>
                  <a:pt x="0" y="14611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8" name="TextBox 28"/>
          <p:cNvSpPr txBox="1"/>
          <p:nvPr/>
        </p:nvSpPr>
        <p:spPr>
          <a:xfrm>
            <a:off x="4187091" y="4258442"/>
            <a:ext cx="753195" cy="831718"/>
          </a:xfrm>
          <a:prstGeom prst="rect">
            <a:avLst/>
          </a:prstGeom>
        </p:spPr>
        <p:txBody>
          <a:bodyPr lIns="50247" tIns="50247" rIns="50247" bIns="50247" rtlCol="0" anchor="t"/>
          <a:lstStyle/>
          <a:p>
            <a:pPr algn="ctr">
              <a:lnSpc>
                <a:spcPts val="1183"/>
              </a:lnSpc>
            </a:pPr>
            <a:r>
              <a:rPr lang="en-US" sz="820" b="1" i="1" dirty="0">
                <a:solidFill>
                  <a:srgbClr val="000000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Women’s Only</a:t>
            </a:r>
          </a:p>
          <a:p>
            <a:pPr algn="ctr">
              <a:lnSpc>
                <a:spcPts val="1212"/>
              </a:lnSpc>
            </a:pPr>
            <a:r>
              <a:rPr lang="en-US" sz="84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Job Search </a:t>
            </a:r>
          </a:p>
          <a:p>
            <a:pPr algn="ctr">
              <a:lnSpc>
                <a:spcPts val="1212"/>
              </a:lnSpc>
            </a:pPr>
            <a:r>
              <a:rPr lang="en-US" sz="84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1 - 2:30</a:t>
            </a:r>
          </a:p>
          <a:p>
            <a:pPr algn="ctr">
              <a:lnSpc>
                <a:spcPts val="1212"/>
              </a:lnSpc>
            </a:pPr>
            <a:endParaRPr lang="en-US" sz="84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9" name="Freeform 29"/>
          <p:cNvSpPr/>
          <p:nvPr/>
        </p:nvSpPr>
        <p:spPr>
          <a:xfrm>
            <a:off x="4188312" y="5171190"/>
            <a:ext cx="173884" cy="152149"/>
          </a:xfrm>
          <a:custGeom>
            <a:avLst/>
            <a:gdLst/>
            <a:ahLst/>
            <a:cxnLst/>
            <a:rect l="l" t="t" r="r" b="b"/>
            <a:pathLst>
              <a:path w="173884" h="152149">
                <a:moveTo>
                  <a:pt x="0" y="0"/>
                </a:moveTo>
                <a:lnTo>
                  <a:pt x="173884" y="0"/>
                </a:lnTo>
                <a:lnTo>
                  <a:pt x="173884" y="152149"/>
                </a:lnTo>
                <a:lnTo>
                  <a:pt x="0" y="1521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0" name="Freeform 30"/>
          <p:cNvSpPr/>
          <p:nvPr/>
        </p:nvSpPr>
        <p:spPr>
          <a:xfrm>
            <a:off x="8773198" y="2374151"/>
            <a:ext cx="150916" cy="132052"/>
          </a:xfrm>
          <a:custGeom>
            <a:avLst/>
            <a:gdLst/>
            <a:ahLst/>
            <a:cxnLst/>
            <a:rect l="l" t="t" r="r" b="b"/>
            <a:pathLst>
              <a:path w="150916" h="132052">
                <a:moveTo>
                  <a:pt x="0" y="0"/>
                </a:moveTo>
                <a:lnTo>
                  <a:pt x="150917" y="0"/>
                </a:lnTo>
                <a:lnTo>
                  <a:pt x="150917" y="132052"/>
                </a:lnTo>
                <a:lnTo>
                  <a:pt x="0" y="13205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4" name="TextBox 34"/>
          <p:cNvSpPr txBox="1"/>
          <p:nvPr/>
        </p:nvSpPr>
        <p:spPr>
          <a:xfrm>
            <a:off x="4931618" y="2106343"/>
            <a:ext cx="759555" cy="838620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CBT</a:t>
            </a:r>
          </a:p>
          <a:p>
            <a:pPr algn="ctr">
              <a:lnSpc>
                <a:spcPts val="1231"/>
              </a:lnSpc>
            </a:pPr>
            <a:r>
              <a:rPr lang="en-US" sz="879" b="1" i="1" dirty="0">
                <a:solidFill>
                  <a:srgbClr val="000000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Appt only</a:t>
            </a:r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10 - 12</a:t>
            </a:r>
          </a:p>
          <a:p>
            <a:pPr algn="l">
              <a:lnSpc>
                <a:spcPts val="1055"/>
              </a:lnSpc>
            </a:pPr>
            <a:endParaRPr lang="en-US" sz="879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5" name="Freeform 35"/>
          <p:cNvSpPr/>
          <p:nvPr/>
        </p:nvSpPr>
        <p:spPr>
          <a:xfrm>
            <a:off x="4950638" y="3421380"/>
            <a:ext cx="161729" cy="141513"/>
          </a:xfrm>
          <a:custGeom>
            <a:avLst/>
            <a:gdLst/>
            <a:ahLst/>
            <a:cxnLst/>
            <a:rect l="l" t="t" r="r" b="b"/>
            <a:pathLst>
              <a:path w="161729" h="141513">
                <a:moveTo>
                  <a:pt x="0" y="0"/>
                </a:moveTo>
                <a:lnTo>
                  <a:pt x="161728" y="0"/>
                </a:lnTo>
                <a:lnTo>
                  <a:pt x="161728" y="141513"/>
                </a:lnTo>
                <a:lnTo>
                  <a:pt x="0" y="14151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6" name="Freeform 36"/>
          <p:cNvSpPr/>
          <p:nvPr/>
        </p:nvSpPr>
        <p:spPr>
          <a:xfrm>
            <a:off x="4957662" y="3247644"/>
            <a:ext cx="161674" cy="161674"/>
          </a:xfrm>
          <a:custGeom>
            <a:avLst/>
            <a:gdLst/>
            <a:ahLst/>
            <a:cxnLst/>
            <a:rect l="l" t="t" r="r" b="b"/>
            <a:pathLst>
              <a:path w="161674" h="161674">
                <a:moveTo>
                  <a:pt x="0" y="0"/>
                </a:moveTo>
                <a:lnTo>
                  <a:pt x="161674" y="0"/>
                </a:lnTo>
                <a:lnTo>
                  <a:pt x="161674" y="161674"/>
                </a:lnTo>
                <a:lnTo>
                  <a:pt x="0" y="1616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7" name="Freeform 37"/>
          <p:cNvSpPr/>
          <p:nvPr/>
        </p:nvSpPr>
        <p:spPr>
          <a:xfrm>
            <a:off x="4894478" y="3009900"/>
            <a:ext cx="283575" cy="283575"/>
          </a:xfrm>
          <a:custGeom>
            <a:avLst/>
            <a:gdLst/>
            <a:ahLst/>
            <a:cxnLst/>
            <a:rect l="l" t="t" r="r" b="b"/>
            <a:pathLst>
              <a:path w="283575" h="283575">
                <a:moveTo>
                  <a:pt x="0" y="0"/>
                </a:moveTo>
                <a:lnTo>
                  <a:pt x="283575" y="0"/>
                </a:lnTo>
                <a:lnTo>
                  <a:pt x="283575" y="283575"/>
                </a:lnTo>
                <a:lnTo>
                  <a:pt x="0" y="2835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0" name="TextBox 40"/>
          <p:cNvSpPr txBox="1"/>
          <p:nvPr/>
        </p:nvSpPr>
        <p:spPr>
          <a:xfrm>
            <a:off x="4165570" y="5465658"/>
            <a:ext cx="770790" cy="1137190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081"/>
              </a:lnSpc>
            </a:pPr>
            <a:r>
              <a:rPr lang="en-US" sz="750" b="1" i="1" dirty="0">
                <a:solidFill>
                  <a:srgbClr val="000000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Women’s Only</a:t>
            </a:r>
          </a:p>
          <a:p>
            <a:pPr algn="ctr">
              <a:lnSpc>
                <a:spcPts val="1225"/>
              </a:lnSpc>
            </a:pPr>
            <a:r>
              <a:rPr lang="en-US" sz="85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Disclosure Session</a:t>
            </a:r>
          </a:p>
          <a:p>
            <a:pPr algn="ctr">
              <a:lnSpc>
                <a:spcPts val="1225"/>
              </a:lnSpc>
            </a:pPr>
            <a:r>
              <a:rPr lang="en-US" sz="85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2:30 - 4</a:t>
            </a:r>
          </a:p>
          <a:p>
            <a:pPr algn="ctr">
              <a:lnSpc>
                <a:spcPts val="1225"/>
              </a:lnSpc>
            </a:pPr>
            <a:endParaRPr lang="en-US" sz="85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ctr">
              <a:lnSpc>
                <a:spcPts val="1225"/>
              </a:lnSpc>
            </a:pPr>
            <a:endParaRPr lang="en-US" sz="85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ctr">
              <a:lnSpc>
                <a:spcPts val="1225"/>
              </a:lnSpc>
            </a:pPr>
            <a:endParaRPr lang="en-US" sz="85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1" name="TextBox 51"/>
          <p:cNvSpPr txBox="1"/>
          <p:nvPr/>
        </p:nvSpPr>
        <p:spPr>
          <a:xfrm>
            <a:off x="4987585" y="4727549"/>
            <a:ext cx="653669" cy="1023960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081"/>
              </a:lnSpc>
            </a:pPr>
            <a:endParaRPr dirty="0"/>
          </a:p>
          <a:p>
            <a:pPr algn="ctr">
              <a:lnSpc>
                <a:spcPts val="1081"/>
              </a:lnSpc>
            </a:pPr>
            <a:endParaRPr dirty="0"/>
          </a:p>
          <a:p>
            <a:pPr algn="ctr">
              <a:lnSpc>
                <a:spcPts val="1081"/>
              </a:lnSpc>
            </a:pPr>
            <a:r>
              <a:rPr lang="en-US" sz="75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CBT Therapy</a:t>
            </a:r>
          </a:p>
          <a:p>
            <a:pPr algn="ctr">
              <a:lnSpc>
                <a:spcPts val="1081"/>
              </a:lnSpc>
            </a:pPr>
            <a:r>
              <a:rPr lang="en-US" sz="750" b="1" i="1" dirty="0">
                <a:solidFill>
                  <a:srgbClr val="000000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Appt only</a:t>
            </a:r>
          </a:p>
          <a:p>
            <a:pPr algn="ctr">
              <a:lnSpc>
                <a:spcPts val="1081"/>
              </a:lnSpc>
            </a:pPr>
            <a:r>
              <a:rPr lang="en-US" sz="75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2 - 4</a:t>
            </a:r>
          </a:p>
          <a:p>
            <a:pPr algn="ctr">
              <a:lnSpc>
                <a:spcPts val="1081"/>
              </a:lnSpc>
            </a:pPr>
            <a:endParaRPr lang="en-US" sz="75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2" name="Freeform 52"/>
          <p:cNvSpPr/>
          <p:nvPr/>
        </p:nvSpPr>
        <p:spPr>
          <a:xfrm>
            <a:off x="4969378" y="6533267"/>
            <a:ext cx="181646" cy="158941"/>
          </a:xfrm>
          <a:custGeom>
            <a:avLst/>
            <a:gdLst/>
            <a:ahLst/>
            <a:cxnLst/>
            <a:rect l="l" t="t" r="r" b="b"/>
            <a:pathLst>
              <a:path w="181646" h="158941">
                <a:moveTo>
                  <a:pt x="0" y="0"/>
                </a:moveTo>
                <a:lnTo>
                  <a:pt x="181646" y="0"/>
                </a:lnTo>
                <a:lnTo>
                  <a:pt x="181646" y="158941"/>
                </a:lnTo>
                <a:lnTo>
                  <a:pt x="0" y="15894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3" name="Freeform 53"/>
          <p:cNvSpPr/>
          <p:nvPr/>
        </p:nvSpPr>
        <p:spPr>
          <a:xfrm>
            <a:off x="4914684" y="6295857"/>
            <a:ext cx="298945" cy="298945"/>
          </a:xfrm>
          <a:custGeom>
            <a:avLst/>
            <a:gdLst/>
            <a:ahLst/>
            <a:cxnLst/>
            <a:rect l="l" t="t" r="r" b="b"/>
            <a:pathLst>
              <a:path w="298945" h="298945">
                <a:moveTo>
                  <a:pt x="0" y="0"/>
                </a:moveTo>
                <a:lnTo>
                  <a:pt x="298945" y="0"/>
                </a:lnTo>
                <a:lnTo>
                  <a:pt x="298945" y="298944"/>
                </a:lnTo>
                <a:lnTo>
                  <a:pt x="0" y="2989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4" name="Freeform 54"/>
          <p:cNvSpPr/>
          <p:nvPr/>
        </p:nvSpPr>
        <p:spPr>
          <a:xfrm>
            <a:off x="4971799" y="6152206"/>
            <a:ext cx="181425" cy="181425"/>
          </a:xfrm>
          <a:custGeom>
            <a:avLst/>
            <a:gdLst/>
            <a:ahLst/>
            <a:cxnLst/>
            <a:rect l="l" t="t" r="r" b="b"/>
            <a:pathLst>
              <a:path w="181425" h="181425">
                <a:moveTo>
                  <a:pt x="0" y="0"/>
                </a:moveTo>
                <a:lnTo>
                  <a:pt x="181425" y="0"/>
                </a:lnTo>
                <a:lnTo>
                  <a:pt x="181425" y="181425"/>
                </a:lnTo>
                <a:lnTo>
                  <a:pt x="0" y="1814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7" name="TextBox 57"/>
          <p:cNvSpPr txBox="1"/>
          <p:nvPr/>
        </p:nvSpPr>
        <p:spPr>
          <a:xfrm>
            <a:off x="4150593" y="1478448"/>
            <a:ext cx="792490" cy="1150452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1-1 Support Session</a:t>
            </a:r>
          </a:p>
          <a:p>
            <a:pPr algn="ctr">
              <a:lnSpc>
                <a:spcPts val="1231"/>
              </a:lnSpc>
            </a:pPr>
            <a:r>
              <a:rPr lang="en-US" sz="879" b="1" i="1" dirty="0">
                <a:solidFill>
                  <a:srgbClr val="000000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Appt only </a:t>
            </a:r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9:30 - 10:30</a:t>
            </a:r>
          </a:p>
        </p:txBody>
      </p:sp>
      <p:grpSp>
        <p:nvGrpSpPr>
          <p:cNvPr id="58" name="Group 58"/>
          <p:cNvGrpSpPr/>
          <p:nvPr/>
        </p:nvGrpSpPr>
        <p:grpSpPr>
          <a:xfrm>
            <a:off x="2829078" y="5465200"/>
            <a:ext cx="1218285" cy="1107571"/>
            <a:chOff x="-80056" y="-451352"/>
            <a:chExt cx="1624380" cy="1895045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1544324" cy="1443693"/>
            </a:xfrm>
            <a:custGeom>
              <a:avLst/>
              <a:gdLst/>
              <a:ahLst/>
              <a:cxnLst/>
              <a:rect l="l" t="t" r="r" b="b"/>
              <a:pathLst>
                <a:path w="1544324" h="1443693">
                  <a:moveTo>
                    <a:pt x="0" y="0"/>
                  </a:moveTo>
                  <a:lnTo>
                    <a:pt x="1544324" y="0"/>
                  </a:lnTo>
                  <a:lnTo>
                    <a:pt x="1544324" y="1443693"/>
                  </a:lnTo>
                  <a:lnTo>
                    <a:pt x="0" y="1443693"/>
                  </a:lnTo>
                  <a:close/>
                </a:path>
              </a:pathLst>
            </a:custGeom>
            <a:solidFill>
              <a:srgbClr val="FFD8E8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-80056" y="-451352"/>
              <a:ext cx="1544325" cy="1462687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1231"/>
                </a:lnSpc>
              </a:pPr>
              <a:r>
                <a:rPr lang="en-US" sz="879" b="1" dirty="0" err="1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TiPP</a:t>
              </a:r>
              <a:endParaRPr lang="en-US" sz="879" b="1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endParaRPr>
            </a:p>
            <a:p>
              <a:pPr algn="ctr">
                <a:lnSpc>
                  <a:spcPts val="1231"/>
                </a:lnSpc>
              </a:pPr>
              <a:r>
                <a:rPr lang="en-US" sz="879" dirty="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Drama</a:t>
              </a:r>
            </a:p>
            <a:p>
              <a:pPr algn="ctr">
                <a:lnSpc>
                  <a:spcPts val="1231"/>
                </a:lnSpc>
              </a:pPr>
              <a:r>
                <a:rPr lang="en-US" sz="879" dirty="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Music</a:t>
              </a:r>
            </a:p>
            <a:p>
              <a:pPr algn="ctr">
                <a:lnSpc>
                  <a:spcPts val="1231"/>
                </a:lnSpc>
              </a:pPr>
              <a:r>
                <a:rPr lang="en-US" sz="879" dirty="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2 - 4</a:t>
              </a:r>
            </a:p>
            <a:p>
              <a:pPr algn="l">
                <a:lnSpc>
                  <a:spcPts val="1055"/>
                </a:lnSpc>
              </a:pPr>
              <a:endPara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sp>
        <p:nvSpPr>
          <p:cNvPr id="61" name="Freeform 61"/>
          <p:cNvSpPr/>
          <p:nvPr/>
        </p:nvSpPr>
        <p:spPr>
          <a:xfrm>
            <a:off x="2977099" y="6127682"/>
            <a:ext cx="394693" cy="444839"/>
          </a:xfrm>
          <a:custGeom>
            <a:avLst/>
            <a:gdLst/>
            <a:ahLst/>
            <a:cxnLst/>
            <a:rect l="l" t="t" r="r" b="b"/>
            <a:pathLst>
              <a:path w="394693" h="444839">
                <a:moveTo>
                  <a:pt x="0" y="0"/>
                </a:moveTo>
                <a:lnTo>
                  <a:pt x="394693" y="0"/>
                </a:lnTo>
                <a:lnTo>
                  <a:pt x="394693" y="444839"/>
                </a:lnTo>
                <a:lnTo>
                  <a:pt x="0" y="44483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2" name="Freeform 62"/>
          <p:cNvSpPr/>
          <p:nvPr/>
        </p:nvSpPr>
        <p:spPr>
          <a:xfrm>
            <a:off x="3505095" y="6170343"/>
            <a:ext cx="263310" cy="372289"/>
          </a:xfrm>
          <a:custGeom>
            <a:avLst/>
            <a:gdLst/>
            <a:ahLst/>
            <a:cxnLst/>
            <a:rect l="l" t="t" r="r" b="b"/>
            <a:pathLst>
              <a:path w="263310" h="372289">
                <a:moveTo>
                  <a:pt x="0" y="0"/>
                </a:moveTo>
                <a:lnTo>
                  <a:pt x="263310" y="0"/>
                </a:lnTo>
                <a:lnTo>
                  <a:pt x="263310" y="372289"/>
                </a:lnTo>
                <a:lnTo>
                  <a:pt x="0" y="37228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5" name="TextBox 65"/>
          <p:cNvSpPr txBox="1"/>
          <p:nvPr/>
        </p:nvSpPr>
        <p:spPr>
          <a:xfrm>
            <a:off x="7326918" y="1905834"/>
            <a:ext cx="716771" cy="768056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Enrolment Clinic</a:t>
            </a:r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9:30 - 12</a:t>
            </a:r>
          </a:p>
        </p:txBody>
      </p:sp>
      <p:sp>
        <p:nvSpPr>
          <p:cNvPr id="67" name="Freeform 67"/>
          <p:cNvSpPr/>
          <p:nvPr/>
        </p:nvSpPr>
        <p:spPr>
          <a:xfrm>
            <a:off x="8761818" y="3420434"/>
            <a:ext cx="159934" cy="139942"/>
          </a:xfrm>
          <a:custGeom>
            <a:avLst/>
            <a:gdLst/>
            <a:ahLst/>
            <a:cxnLst/>
            <a:rect l="l" t="t" r="r" b="b"/>
            <a:pathLst>
              <a:path w="159934" h="139942">
                <a:moveTo>
                  <a:pt x="0" y="0"/>
                </a:moveTo>
                <a:lnTo>
                  <a:pt x="159934" y="0"/>
                </a:lnTo>
                <a:lnTo>
                  <a:pt x="159934" y="139942"/>
                </a:lnTo>
                <a:lnTo>
                  <a:pt x="0" y="13994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1" name="Freeform 71"/>
          <p:cNvSpPr/>
          <p:nvPr/>
        </p:nvSpPr>
        <p:spPr>
          <a:xfrm>
            <a:off x="4193699" y="6541633"/>
            <a:ext cx="166508" cy="145695"/>
          </a:xfrm>
          <a:custGeom>
            <a:avLst/>
            <a:gdLst/>
            <a:ahLst/>
            <a:cxnLst/>
            <a:rect l="l" t="t" r="r" b="b"/>
            <a:pathLst>
              <a:path w="166508" h="145695">
                <a:moveTo>
                  <a:pt x="0" y="0"/>
                </a:moveTo>
                <a:lnTo>
                  <a:pt x="166508" y="0"/>
                </a:lnTo>
                <a:lnTo>
                  <a:pt x="166508" y="145695"/>
                </a:lnTo>
                <a:lnTo>
                  <a:pt x="0" y="1456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2" name="Freeform 72"/>
          <p:cNvSpPr/>
          <p:nvPr/>
        </p:nvSpPr>
        <p:spPr>
          <a:xfrm>
            <a:off x="7291513" y="4969598"/>
            <a:ext cx="179689" cy="179689"/>
          </a:xfrm>
          <a:custGeom>
            <a:avLst/>
            <a:gdLst/>
            <a:ahLst/>
            <a:cxnLst/>
            <a:rect l="l" t="t" r="r" b="b"/>
            <a:pathLst>
              <a:path w="179689" h="179689">
                <a:moveTo>
                  <a:pt x="0" y="0"/>
                </a:moveTo>
                <a:lnTo>
                  <a:pt x="179689" y="0"/>
                </a:lnTo>
                <a:lnTo>
                  <a:pt x="179689" y="179689"/>
                </a:lnTo>
                <a:lnTo>
                  <a:pt x="0" y="1796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3" name="Freeform 73"/>
          <p:cNvSpPr/>
          <p:nvPr/>
        </p:nvSpPr>
        <p:spPr>
          <a:xfrm>
            <a:off x="7291381" y="3423102"/>
            <a:ext cx="156166" cy="136645"/>
          </a:xfrm>
          <a:custGeom>
            <a:avLst/>
            <a:gdLst/>
            <a:ahLst/>
            <a:cxnLst/>
            <a:rect l="l" t="t" r="r" b="b"/>
            <a:pathLst>
              <a:path w="156166" h="136645">
                <a:moveTo>
                  <a:pt x="0" y="0"/>
                </a:moveTo>
                <a:lnTo>
                  <a:pt x="156166" y="0"/>
                </a:lnTo>
                <a:lnTo>
                  <a:pt x="156166" y="136645"/>
                </a:lnTo>
                <a:lnTo>
                  <a:pt x="0" y="1366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7" name="TextBox 77"/>
          <p:cNvSpPr txBox="1"/>
          <p:nvPr/>
        </p:nvSpPr>
        <p:spPr>
          <a:xfrm>
            <a:off x="4124160" y="2565005"/>
            <a:ext cx="796674" cy="1122194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Disclosure Session</a:t>
            </a:r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10:30 - 12</a:t>
            </a:r>
          </a:p>
        </p:txBody>
      </p:sp>
      <p:sp>
        <p:nvSpPr>
          <p:cNvPr id="78" name="Freeform 78"/>
          <p:cNvSpPr/>
          <p:nvPr/>
        </p:nvSpPr>
        <p:spPr>
          <a:xfrm>
            <a:off x="4173909" y="3415284"/>
            <a:ext cx="171552" cy="150108"/>
          </a:xfrm>
          <a:custGeom>
            <a:avLst/>
            <a:gdLst/>
            <a:ahLst/>
            <a:cxnLst/>
            <a:rect l="l" t="t" r="r" b="b"/>
            <a:pathLst>
              <a:path w="171552" h="150108">
                <a:moveTo>
                  <a:pt x="0" y="0"/>
                </a:moveTo>
                <a:lnTo>
                  <a:pt x="171553" y="0"/>
                </a:lnTo>
                <a:lnTo>
                  <a:pt x="171553" y="150108"/>
                </a:lnTo>
                <a:lnTo>
                  <a:pt x="0" y="1501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0" name="Freeform 80"/>
          <p:cNvSpPr/>
          <p:nvPr/>
        </p:nvSpPr>
        <p:spPr>
          <a:xfrm>
            <a:off x="2736140" y="6322106"/>
            <a:ext cx="170081" cy="170081"/>
          </a:xfrm>
          <a:custGeom>
            <a:avLst/>
            <a:gdLst/>
            <a:ahLst/>
            <a:cxnLst/>
            <a:rect l="l" t="t" r="r" b="b"/>
            <a:pathLst>
              <a:path w="170081" h="170081">
                <a:moveTo>
                  <a:pt x="0" y="0"/>
                </a:moveTo>
                <a:lnTo>
                  <a:pt x="170081" y="0"/>
                </a:lnTo>
                <a:lnTo>
                  <a:pt x="170081" y="170081"/>
                </a:lnTo>
                <a:lnTo>
                  <a:pt x="0" y="1700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2" name="Freeform 82"/>
          <p:cNvSpPr/>
          <p:nvPr/>
        </p:nvSpPr>
        <p:spPr>
          <a:xfrm>
            <a:off x="7782213" y="6211651"/>
            <a:ext cx="443317" cy="443317"/>
          </a:xfrm>
          <a:custGeom>
            <a:avLst/>
            <a:gdLst/>
            <a:ahLst/>
            <a:cxnLst/>
            <a:rect l="l" t="t" r="r" b="b"/>
            <a:pathLst>
              <a:path w="443317" h="443317">
                <a:moveTo>
                  <a:pt x="0" y="0"/>
                </a:moveTo>
                <a:lnTo>
                  <a:pt x="443317" y="0"/>
                </a:lnTo>
                <a:lnTo>
                  <a:pt x="443317" y="443317"/>
                </a:lnTo>
                <a:lnTo>
                  <a:pt x="0" y="443317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5" name="TextBox 85"/>
          <p:cNvSpPr txBox="1"/>
          <p:nvPr/>
        </p:nvSpPr>
        <p:spPr>
          <a:xfrm>
            <a:off x="8100537" y="2567940"/>
            <a:ext cx="676048" cy="604309"/>
          </a:xfrm>
          <a:prstGeom prst="rect">
            <a:avLst/>
          </a:prstGeom>
        </p:spPr>
        <p:txBody>
          <a:bodyPr lIns="62592" tIns="62592" rIns="62592" bIns="62592" rtlCol="0" anchor="t"/>
          <a:lstStyle/>
          <a:p>
            <a:pPr algn="ctr">
              <a:lnSpc>
                <a:spcPts val="1332"/>
              </a:lnSpc>
            </a:pPr>
            <a:r>
              <a:rPr lang="en-US" sz="924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Obtaining ID</a:t>
            </a:r>
          </a:p>
          <a:p>
            <a:pPr algn="ctr">
              <a:lnSpc>
                <a:spcPts val="1332"/>
              </a:lnSpc>
            </a:pPr>
            <a:r>
              <a:rPr lang="en-US" sz="924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11 - 12</a:t>
            </a:r>
          </a:p>
        </p:txBody>
      </p:sp>
      <p:sp>
        <p:nvSpPr>
          <p:cNvPr id="86" name="Freeform 86"/>
          <p:cNvSpPr/>
          <p:nvPr/>
        </p:nvSpPr>
        <p:spPr>
          <a:xfrm>
            <a:off x="8126151" y="3417654"/>
            <a:ext cx="153446" cy="134265"/>
          </a:xfrm>
          <a:custGeom>
            <a:avLst/>
            <a:gdLst/>
            <a:ahLst/>
            <a:cxnLst/>
            <a:rect l="l" t="t" r="r" b="b"/>
            <a:pathLst>
              <a:path w="153446" h="134265">
                <a:moveTo>
                  <a:pt x="0" y="0"/>
                </a:moveTo>
                <a:lnTo>
                  <a:pt x="153446" y="0"/>
                </a:lnTo>
                <a:lnTo>
                  <a:pt x="153446" y="134265"/>
                </a:lnTo>
                <a:lnTo>
                  <a:pt x="0" y="1342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87" name="Group 87"/>
          <p:cNvGrpSpPr/>
          <p:nvPr/>
        </p:nvGrpSpPr>
        <p:grpSpPr>
          <a:xfrm>
            <a:off x="5718596" y="4271631"/>
            <a:ext cx="1498688" cy="976427"/>
            <a:chOff x="0" y="0"/>
            <a:chExt cx="2201158" cy="1325501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2201157" cy="1325556"/>
            </a:xfrm>
            <a:custGeom>
              <a:avLst/>
              <a:gdLst/>
              <a:ahLst/>
              <a:cxnLst/>
              <a:rect l="l" t="t" r="r" b="b"/>
              <a:pathLst>
                <a:path w="2201157" h="1325556">
                  <a:moveTo>
                    <a:pt x="0" y="0"/>
                  </a:moveTo>
                  <a:lnTo>
                    <a:pt x="2201157" y="0"/>
                  </a:lnTo>
                  <a:lnTo>
                    <a:pt x="2201157" y="1325556"/>
                  </a:lnTo>
                  <a:lnTo>
                    <a:pt x="0" y="1325556"/>
                  </a:lnTo>
                  <a:close/>
                </a:path>
              </a:pathLst>
            </a:custGeom>
            <a:solidFill>
              <a:srgbClr val="FFD8E8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89"/>
            <p:cNvSpPr txBox="1"/>
            <p:nvPr/>
          </p:nvSpPr>
          <p:spPr>
            <a:xfrm>
              <a:off x="0" y="-19050"/>
              <a:ext cx="2201158" cy="1344551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1231"/>
                </a:lnSpc>
              </a:pPr>
              <a:endParaRPr/>
            </a:p>
            <a:p>
              <a:pPr algn="ctr">
                <a:lnSpc>
                  <a:spcPts val="1231"/>
                </a:lnSpc>
              </a:pPr>
              <a:r>
                <a:rPr lang="en-US" sz="879" b="1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TiPP</a:t>
              </a:r>
            </a:p>
            <a:p>
              <a:pPr algn="ctr">
                <a:lnSpc>
                  <a:spcPts val="1231"/>
                </a:lnSpc>
              </a:pPr>
              <a:r>
                <a:rPr lang="en-US" sz="879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Art Session</a:t>
              </a:r>
            </a:p>
            <a:p>
              <a:pPr algn="ctr">
                <a:lnSpc>
                  <a:spcPts val="1231"/>
                </a:lnSpc>
              </a:pPr>
              <a:r>
                <a:rPr lang="en-US" sz="879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1 - 3</a:t>
              </a:r>
            </a:p>
            <a:p>
              <a:pPr algn="l">
                <a:lnSpc>
                  <a:spcPts val="1055"/>
                </a:lnSpc>
              </a:pPr>
              <a:endParaRPr lang="en-US" sz="87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sp>
        <p:nvSpPr>
          <p:cNvPr id="90" name="Freeform 90"/>
          <p:cNvSpPr/>
          <p:nvPr/>
        </p:nvSpPr>
        <p:spPr>
          <a:xfrm>
            <a:off x="6250563" y="4912798"/>
            <a:ext cx="437285" cy="380836"/>
          </a:xfrm>
          <a:custGeom>
            <a:avLst/>
            <a:gdLst/>
            <a:ahLst/>
            <a:cxnLst/>
            <a:rect l="l" t="t" r="r" b="b"/>
            <a:pathLst>
              <a:path w="437285" h="380836">
                <a:moveTo>
                  <a:pt x="0" y="0"/>
                </a:moveTo>
                <a:lnTo>
                  <a:pt x="437286" y="0"/>
                </a:lnTo>
                <a:lnTo>
                  <a:pt x="437286" y="380835"/>
                </a:lnTo>
                <a:lnTo>
                  <a:pt x="0" y="38083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1" name="Freeform 91"/>
          <p:cNvSpPr/>
          <p:nvPr/>
        </p:nvSpPr>
        <p:spPr>
          <a:xfrm>
            <a:off x="5714672" y="5160517"/>
            <a:ext cx="180598" cy="158023"/>
          </a:xfrm>
          <a:custGeom>
            <a:avLst/>
            <a:gdLst/>
            <a:ahLst/>
            <a:cxnLst/>
            <a:rect l="l" t="t" r="r" b="b"/>
            <a:pathLst>
              <a:path w="180598" h="158023">
                <a:moveTo>
                  <a:pt x="0" y="0"/>
                </a:moveTo>
                <a:lnTo>
                  <a:pt x="180598" y="0"/>
                </a:lnTo>
                <a:lnTo>
                  <a:pt x="180598" y="158024"/>
                </a:lnTo>
                <a:lnTo>
                  <a:pt x="0" y="1580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2" name="Freeform 92"/>
          <p:cNvSpPr/>
          <p:nvPr/>
        </p:nvSpPr>
        <p:spPr>
          <a:xfrm>
            <a:off x="5710463" y="4962621"/>
            <a:ext cx="180514" cy="180514"/>
          </a:xfrm>
          <a:custGeom>
            <a:avLst/>
            <a:gdLst/>
            <a:ahLst/>
            <a:cxnLst/>
            <a:rect l="l" t="t" r="r" b="b"/>
            <a:pathLst>
              <a:path w="180514" h="180514">
                <a:moveTo>
                  <a:pt x="0" y="0"/>
                </a:moveTo>
                <a:lnTo>
                  <a:pt x="180513" y="0"/>
                </a:lnTo>
                <a:lnTo>
                  <a:pt x="180513" y="180514"/>
                </a:lnTo>
                <a:lnTo>
                  <a:pt x="0" y="1805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3" name="Freeform 93"/>
          <p:cNvSpPr/>
          <p:nvPr/>
        </p:nvSpPr>
        <p:spPr>
          <a:xfrm>
            <a:off x="5664794" y="4719840"/>
            <a:ext cx="287485" cy="287485"/>
          </a:xfrm>
          <a:custGeom>
            <a:avLst/>
            <a:gdLst/>
            <a:ahLst/>
            <a:cxnLst/>
            <a:rect l="l" t="t" r="r" b="b"/>
            <a:pathLst>
              <a:path w="287485" h="287485">
                <a:moveTo>
                  <a:pt x="0" y="0"/>
                </a:moveTo>
                <a:lnTo>
                  <a:pt x="287485" y="0"/>
                </a:lnTo>
                <a:lnTo>
                  <a:pt x="287485" y="287485"/>
                </a:lnTo>
                <a:lnTo>
                  <a:pt x="0" y="2874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4" name="Freeform 94"/>
          <p:cNvSpPr/>
          <p:nvPr/>
        </p:nvSpPr>
        <p:spPr>
          <a:xfrm>
            <a:off x="4978951" y="5667767"/>
            <a:ext cx="677457" cy="368537"/>
          </a:xfrm>
          <a:custGeom>
            <a:avLst/>
            <a:gdLst/>
            <a:ahLst/>
            <a:cxnLst/>
            <a:rect l="l" t="t" r="r" b="b"/>
            <a:pathLst>
              <a:path w="677457" h="368537">
                <a:moveTo>
                  <a:pt x="0" y="0"/>
                </a:moveTo>
                <a:lnTo>
                  <a:pt x="677457" y="0"/>
                </a:lnTo>
                <a:lnTo>
                  <a:pt x="677457" y="368537"/>
                </a:lnTo>
                <a:lnTo>
                  <a:pt x="0" y="368537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-466822" t="-188753" r="-52942" b="-31648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5" name="Freeform 95"/>
          <p:cNvSpPr/>
          <p:nvPr/>
        </p:nvSpPr>
        <p:spPr>
          <a:xfrm>
            <a:off x="4964786" y="2662737"/>
            <a:ext cx="677457" cy="368537"/>
          </a:xfrm>
          <a:custGeom>
            <a:avLst/>
            <a:gdLst/>
            <a:ahLst/>
            <a:cxnLst/>
            <a:rect l="l" t="t" r="r" b="b"/>
            <a:pathLst>
              <a:path w="677457" h="368537">
                <a:moveTo>
                  <a:pt x="0" y="0"/>
                </a:moveTo>
                <a:lnTo>
                  <a:pt x="677457" y="0"/>
                </a:lnTo>
                <a:lnTo>
                  <a:pt x="677457" y="368537"/>
                </a:lnTo>
                <a:lnTo>
                  <a:pt x="0" y="368537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-466822" t="-188753" r="-52942" b="-31648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6" name="Freeform 96"/>
          <p:cNvSpPr/>
          <p:nvPr/>
        </p:nvSpPr>
        <p:spPr>
          <a:xfrm>
            <a:off x="4176416" y="2354580"/>
            <a:ext cx="163682" cy="143222"/>
          </a:xfrm>
          <a:custGeom>
            <a:avLst/>
            <a:gdLst/>
            <a:ahLst/>
            <a:cxnLst/>
            <a:rect l="l" t="t" r="r" b="b"/>
            <a:pathLst>
              <a:path w="163682" h="143222">
                <a:moveTo>
                  <a:pt x="0" y="0"/>
                </a:moveTo>
                <a:lnTo>
                  <a:pt x="163682" y="0"/>
                </a:lnTo>
                <a:lnTo>
                  <a:pt x="163682" y="143222"/>
                </a:lnTo>
                <a:lnTo>
                  <a:pt x="0" y="1432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7" name="Freeform 97"/>
          <p:cNvSpPr/>
          <p:nvPr/>
        </p:nvSpPr>
        <p:spPr>
          <a:xfrm>
            <a:off x="2714692" y="5163589"/>
            <a:ext cx="182706" cy="159868"/>
          </a:xfrm>
          <a:custGeom>
            <a:avLst/>
            <a:gdLst/>
            <a:ahLst/>
            <a:cxnLst/>
            <a:rect l="l" t="t" r="r" b="b"/>
            <a:pathLst>
              <a:path w="182706" h="159868">
                <a:moveTo>
                  <a:pt x="0" y="0"/>
                </a:moveTo>
                <a:lnTo>
                  <a:pt x="182706" y="0"/>
                </a:lnTo>
                <a:lnTo>
                  <a:pt x="182706" y="159869"/>
                </a:lnTo>
                <a:lnTo>
                  <a:pt x="0" y="15986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0" name="TextBox 100"/>
          <p:cNvSpPr txBox="1"/>
          <p:nvPr/>
        </p:nvSpPr>
        <p:spPr>
          <a:xfrm>
            <a:off x="8104715" y="1491191"/>
            <a:ext cx="676048" cy="604309"/>
          </a:xfrm>
          <a:prstGeom prst="rect">
            <a:avLst/>
          </a:prstGeom>
        </p:spPr>
        <p:txBody>
          <a:bodyPr lIns="62592" tIns="62592" rIns="62592" bIns="62592" rtlCol="0" anchor="t"/>
          <a:lstStyle/>
          <a:p>
            <a:pPr algn="ctr">
              <a:lnSpc>
                <a:spcPts val="1332"/>
              </a:lnSpc>
            </a:pPr>
            <a:r>
              <a:rPr lang="en-US" sz="924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CV Support</a:t>
            </a:r>
          </a:p>
          <a:p>
            <a:pPr algn="ctr">
              <a:lnSpc>
                <a:spcPts val="1332"/>
              </a:lnSpc>
            </a:pPr>
            <a:r>
              <a:rPr lang="en-US" sz="924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9:30 - 11</a:t>
            </a:r>
          </a:p>
        </p:txBody>
      </p:sp>
      <p:sp>
        <p:nvSpPr>
          <p:cNvPr id="101" name="Freeform 101"/>
          <p:cNvSpPr/>
          <p:nvPr/>
        </p:nvSpPr>
        <p:spPr>
          <a:xfrm>
            <a:off x="3216414" y="2143018"/>
            <a:ext cx="438000" cy="361575"/>
          </a:xfrm>
          <a:custGeom>
            <a:avLst/>
            <a:gdLst/>
            <a:ahLst/>
            <a:cxnLst/>
            <a:rect l="l" t="t" r="r" b="b"/>
            <a:pathLst>
              <a:path w="434802" h="374720">
                <a:moveTo>
                  <a:pt x="0" y="0"/>
                </a:moveTo>
                <a:lnTo>
                  <a:pt x="434802" y="0"/>
                </a:lnTo>
                <a:lnTo>
                  <a:pt x="434802" y="374721"/>
                </a:lnTo>
                <a:lnTo>
                  <a:pt x="0" y="37472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2" name="Freeform 102"/>
          <p:cNvSpPr/>
          <p:nvPr/>
        </p:nvSpPr>
        <p:spPr>
          <a:xfrm>
            <a:off x="7475296" y="2614788"/>
            <a:ext cx="434802" cy="374720"/>
          </a:xfrm>
          <a:custGeom>
            <a:avLst/>
            <a:gdLst/>
            <a:ahLst/>
            <a:cxnLst/>
            <a:rect l="l" t="t" r="r" b="b"/>
            <a:pathLst>
              <a:path w="434802" h="374720">
                <a:moveTo>
                  <a:pt x="0" y="0"/>
                </a:moveTo>
                <a:lnTo>
                  <a:pt x="434802" y="0"/>
                </a:lnTo>
                <a:lnTo>
                  <a:pt x="434802" y="374720"/>
                </a:lnTo>
                <a:lnTo>
                  <a:pt x="0" y="37472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3" name="Freeform 103"/>
          <p:cNvSpPr/>
          <p:nvPr/>
        </p:nvSpPr>
        <p:spPr>
          <a:xfrm>
            <a:off x="9240520" y="3182654"/>
            <a:ext cx="385352" cy="377723"/>
          </a:xfrm>
          <a:custGeom>
            <a:avLst/>
            <a:gdLst/>
            <a:ahLst/>
            <a:cxnLst/>
            <a:rect l="l" t="t" r="r" b="b"/>
            <a:pathLst>
              <a:path w="330052" h="363573">
                <a:moveTo>
                  <a:pt x="0" y="0"/>
                </a:moveTo>
                <a:lnTo>
                  <a:pt x="330052" y="0"/>
                </a:lnTo>
                <a:lnTo>
                  <a:pt x="330052" y="363573"/>
                </a:lnTo>
                <a:lnTo>
                  <a:pt x="0" y="363573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 l="-35087" t="-20495" r="-36703" b="-3545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4" name="Freeform 104"/>
          <p:cNvSpPr/>
          <p:nvPr/>
        </p:nvSpPr>
        <p:spPr>
          <a:xfrm>
            <a:off x="4362196" y="3223260"/>
            <a:ext cx="283575" cy="328808"/>
          </a:xfrm>
          <a:custGeom>
            <a:avLst/>
            <a:gdLst/>
            <a:ahLst/>
            <a:cxnLst/>
            <a:rect l="l" t="t" r="r" b="b"/>
            <a:pathLst>
              <a:path w="286968" h="353192">
                <a:moveTo>
                  <a:pt x="0" y="0"/>
                </a:moveTo>
                <a:lnTo>
                  <a:pt x="286969" y="0"/>
                </a:lnTo>
                <a:lnTo>
                  <a:pt x="286969" y="353192"/>
                </a:lnTo>
                <a:lnTo>
                  <a:pt x="0" y="353192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 l="-326431" t="-204093" r="-694988" b="-17995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5" name="Freeform 105"/>
          <p:cNvSpPr/>
          <p:nvPr/>
        </p:nvSpPr>
        <p:spPr>
          <a:xfrm>
            <a:off x="4376309" y="2183892"/>
            <a:ext cx="320409" cy="323348"/>
          </a:xfrm>
          <a:custGeom>
            <a:avLst/>
            <a:gdLst/>
            <a:ahLst/>
            <a:cxnLst/>
            <a:rect l="l" t="t" r="r" b="b"/>
            <a:pathLst>
              <a:path w="320409" h="323348">
                <a:moveTo>
                  <a:pt x="0" y="0"/>
                </a:moveTo>
                <a:lnTo>
                  <a:pt x="320408" y="0"/>
                </a:lnTo>
                <a:lnTo>
                  <a:pt x="320408" y="323348"/>
                </a:lnTo>
                <a:lnTo>
                  <a:pt x="0" y="323348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6" name="Freeform 106"/>
          <p:cNvSpPr/>
          <p:nvPr/>
        </p:nvSpPr>
        <p:spPr>
          <a:xfrm>
            <a:off x="6310109" y="6192314"/>
            <a:ext cx="382975" cy="391978"/>
          </a:xfrm>
          <a:custGeom>
            <a:avLst/>
            <a:gdLst/>
            <a:ahLst/>
            <a:cxnLst/>
            <a:rect l="l" t="t" r="r" b="b"/>
            <a:pathLst>
              <a:path w="382975" h="391978">
                <a:moveTo>
                  <a:pt x="0" y="0"/>
                </a:moveTo>
                <a:lnTo>
                  <a:pt x="382976" y="0"/>
                </a:lnTo>
                <a:lnTo>
                  <a:pt x="382976" y="391979"/>
                </a:lnTo>
                <a:lnTo>
                  <a:pt x="0" y="391979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7" name="Freeform 107"/>
          <p:cNvSpPr/>
          <p:nvPr/>
        </p:nvSpPr>
        <p:spPr>
          <a:xfrm>
            <a:off x="8128681" y="2366772"/>
            <a:ext cx="150916" cy="132052"/>
          </a:xfrm>
          <a:custGeom>
            <a:avLst/>
            <a:gdLst/>
            <a:ahLst/>
            <a:cxnLst/>
            <a:rect l="l" t="t" r="r" b="b"/>
            <a:pathLst>
              <a:path w="150916" h="132052">
                <a:moveTo>
                  <a:pt x="0" y="0"/>
                </a:moveTo>
                <a:lnTo>
                  <a:pt x="150916" y="0"/>
                </a:lnTo>
                <a:lnTo>
                  <a:pt x="150916" y="132052"/>
                </a:lnTo>
                <a:lnTo>
                  <a:pt x="0" y="13205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9" name="Freeform 109"/>
          <p:cNvSpPr/>
          <p:nvPr/>
        </p:nvSpPr>
        <p:spPr>
          <a:xfrm>
            <a:off x="8788410" y="5167918"/>
            <a:ext cx="163682" cy="143222"/>
          </a:xfrm>
          <a:custGeom>
            <a:avLst/>
            <a:gdLst/>
            <a:ahLst/>
            <a:cxnLst/>
            <a:rect l="l" t="t" r="r" b="b"/>
            <a:pathLst>
              <a:path w="163682" h="143222">
                <a:moveTo>
                  <a:pt x="0" y="0"/>
                </a:moveTo>
                <a:lnTo>
                  <a:pt x="163682" y="0"/>
                </a:lnTo>
                <a:lnTo>
                  <a:pt x="163682" y="143222"/>
                </a:lnTo>
                <a:lnTo>
                  <a:pt x="0" y="1432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0" name="Freeform 110"/>
          <p:cNvSpPr/>
          <p:nvPr/>
        </p:nvSpPr>
        <p:spPr>
          <a:xfrm>
            <a:off x="7293163" y="6520180"/>
            <a:ext cx="190798" cy="166948"/>
          </a:xfrm>
          <a:custGeom>
            <a:avLst/>
            <a:gdLst/>
            <a:ahLst/>
            <a:cxnLst/>
            <a:rect l="l" t="t" r="r" b="b"/>
            <a:pathLst>
              <a:path w="190798" h="166948">
                <a:moveTo>
                  <a:pt x="0" y="0"/>
                </a:moveTo>
                <a:lnTo>
                  <a:pt x="190797" y="0"/>
                </a:lnTo>
                <a:lnTo>
                  <a:pt x="190797" y="166948"/>
                </a:lnTo>
                <a:lnTo>
                  <a:pt x="0" y="1669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1" name="Freeform 111"/>
          <p:cNvSpPr/>
          <p:nvPr/>
        </p:nvSpPr>
        <p:spPr>
          <a:xfrm>
            <a:off x="7296776" y="6316435"/>
            <a:ext cx="181425" cy="181425"/>
          </a:xfrm>
          <a:custGeom>
            <a:avLst/>
            <a:gdLst/>
            <a:ahLst/>
            <a:cxnLst/>
            <a:rect l="l" t="t" r="r" b="b"/>
            <a:pathLst>
              <a:path w="181425" h="181425">
                <a:moveTo>
                  <a:pt x="0" y="0"/>
                </a:moveTo>
                <a:lnTo>
                  <a:pt x="181425" y="0"/>
                </a:lnTo>
                <a:lnTo>
                  <a:pt x="181425" y="181425"/>
                </a:lnTo>
                <a:lnTo>
                  <a:pt x="0" y="1814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2" name="Freeform 112"/>
          <p:cNvSpPr/>
          <p:nvPr/>
        </p:nvSpPr>
        <p:spPr>
          <a:xfrm>
            <a:off x="8784775" y="6319325"/>
            <a:ext cx="181425" cy="181425"/>
          </a:xfrm>
          <a:custGeom>
            <a:avLst/>
            <a:gdLst/>
            <a:ahLst/>
            <a:cxnLst/>
            <a:rect l="l" t="t" r="r" b="b"/>
            <a:pathLst>
              <a:path w="181425" h="181425">
                <a:moveTo>
                  <a:pt x="0" y="0"/>
                </a:moveTo>
                <a:lnTo>
                  <a:pt x="181425" y="0"/>
                </a:lnTo>
                <a:lnTo>
                  <a:pt x="181425" y="181425"/>
                </a:lnTo>
                <a:lnTo>
                  <a:pt x="0" y="1814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3" name="Freeform 113"/>
          <p:cNvSpPr/>
          <p:nvPr/>
        </p:nvSpPr>
        <p:spPr>
          <a:xfrm>
            <a:off x="4182922" y="3244596"/>
            <a:ext cx="161674" cy="161674"/>
          </a:xfrm>
          <a:custGeom>
            <a:avLst/>
            <a:gdLst/>
            <a:ahLst/>
            <a:cxnLst/>
            <a:rect l="l" t="t" r="r" b="b"/>
            <a:pathLst>
              <a:path w="161674" h="161674">
                <a:moveTo>
                  <a:pt x="0" y="0"/>
                </a:moveTo>
                <a:lnTo>
                  <a:pt x="161675" y="0"/>
                </a:lnTo>
                <a:lnTo>
                  <a:pt x="161675" y="161674"/>
                </a:lnTo>
                <a:lnTo>
                  <a:pt x="0" y="1616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4" name="Freeform 114"/>
          <p:cNvSpPr/>
          <p:nvPr/>
        </p:nvSpPr>
        <p:spPr>
          <a:xfrm>
            <a:off x="7246377" y="6069003"/>
            <a:ext cx="287485" cy="287485"/>
          </a:xfrm>
          <a:custGeom>
            <a:avLst/>
            <a:gdLst/>
            <a:ahLst/>
            <a:cxnLst/>
            <a:rect l="l" t="t" r="r" b="b"/>
            <a:pathLst>
              <a:path w="287485" h="287485">
                <a:moveTo>
                  <a:pt x="0" y="0"/>
                </a:moveTo>
                <a:lnTo>
                  <a:pt x="287485" y="0"/>
                </a:lnTo>
                <a:lnTo>
                  <a:pt x="287485" y="287484"/>
                </a:lnTo>
                <a:lnTo>
                  <a:pt x="0" y="2874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7" name="TextBox 117"/>
          <p:cNvSpPr txBox="1"/>
          <p:nvPr/>
        </p:nvSpPr>
        <p:spPr>
          <a:xfrm>
            <a:off x="5888742" y="1997200"/>
            <a:ext cx="1228641" cy="1390131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Job Club</a:t>
            </a:r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9:30 - 12</a:t>
            </a:r>
          </a:p>
        </p:txBody>
      </p:sp>
      <p:sp>
        <p:nvSpPr>
          <p:cNvPr id="118" name="Freeform 118"/>
          <p:cNvSpPr/>
          <p:nvPr/>
        </p:nvSpPr>
        <p:spPr>
          <a:xfrm>
            <a:off x="5727700" y="3223260"/>
            <a:ext cx="161674" cy="161674"/>
          </a:xfrm>
          <a:custGeom>
            <a:avLst/>
            <a:gdLst/>
            <a:ahLst/>
            <a:cxnLst/>
            <a:rect l="l" t="t" r="r" b="b"/>
            <a:pathLst>
              <a:path w="161674" h="161674">
                <a:moveTo>
                  <a:pt x="0" y="0"/>
                </a:moveTo>
                <a:lnTo>
                  <a:pt x="161674" y="0"/>
                </a:lnTo>
                <a:lnTo>
                  <a:pt x="161674" y="161674"/>
                </a:lnTo>
                <a:lnTo>
                  <a:pt x="0" y="1616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9" name="Freeform 119"/>
          <p:cNvSpPr/>
          <p:nvPr/>
        </p:nvSpPr>
        <p:spPr>
          <a:xfrm>
            <a:off x="6170894" y="2793478"/>
            <a:ext cx="680360" cy="500993"/>
          </a:xfrm>
          <a:custGeom>
            <a:avLst/>
            <a:gdLst/>
            <a:ahLst/>
            <a:cxnLst/>
            <a:rect l="l" t="t" r="r" b="b"/>
            <a:pathLst>
              <a:path w="680360" h="500993">
                <a:moveTo>
                  <a:pt x="0" y="0"/>
                </a:moveTo>
                <a:lnTo>
                  <a:pt x="680360" y="0"/>
                </a:lnTo>
                <a:lnTo>
                  <a:pt x="680360" y="500993"/>
                </a:lnTo>
                <a:lnTo>
                  <a:pt x="0" y="500993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0" name="Freeform 120"/>
          <p:cNvSpPr/>
          <p:nvPr/>
        </p:nvSpPr>
        <p:spPr>
          <a:xfrm>
            <a:off x="3286940" y="3182654"/>
            <a:ext cx="359865" cy="369265"/>
          </a:xfrm>
          <a:custGeom>
            <a:avLst/>
            <a:gdLst/>
            <a:ahLst/>
            <a:cxnLst/>
            <a:rect l="l" t="t" r="r" b="b"/>
            <a:pathLst>
              <a:path w="359865" h="369265">
                <a:moveTo>
                  <a:pt x="0" y="0"/>
                </a:moveTo>
                <a:lnTo>
                  <a:pt x="359865" y="0"/>
                </a:lnTo>
                <a:lnTo>
                  <a:pt x="359865" y="369264"/>
                </a:lnTo>
                <a:lnTo>
                  <a:pt x="0" y="369264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1" name="Freeform 121"/>
          <p:cNvSpPr/>
          <p:nvPr/>
        </p:nvSpPr>
        <p:spPr>
          <a:xfrm>
            <a:off x="3180542" y="4961882"/>
            <a:ext cx="450944" cy="361575"/>
          </a:xfrm>
          <a:custGeom>
            <a:avLst/>
            <a:gdLst/>
            <a:ahLst/>
            <a:cxnLst/>
            <a:rect l="l" t="t" r="r" b="b"/>
            <a:pathLst>
              <a:path w="450944" h="361575">
                <a:moveTo>
                  <a:pt x="0" y="0"/>
                </a:moveTo>
                <a:lnTo>
                  <a:pt x="450944" y="0"/>
                </a:lnTo>
                <a:lnTo>
                  <a:pt x="450944" y="361575"/>
                </a:lnTo>
                <a:lnTo>
                  <a:pt x="0" y="361575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2" name="Freeform 122"/>
          <p:cNvSpPr/>
          <p:nvPr/>
        </p:nvSpPr>
        <p:spPr>
          <a:xfrm>
            <a:off x="4423284" y="6287852"/>
            <a:ext cx="239977" cy="295356"/>
          </a:xfrm>
          <a:custGeom>
            <a:avLst/>
            <a:gdLst/>
            <a:ahLst/>
            <a:cxnLst/>
            <a:rect l="l" t="t" r="r" b="b"/>
            <a:pathLst>
              <a:path w="239977" h="295356">
                <a:moveTo>
                  <a:pt x="0" y="0"/>
                </a:moveTo>
                <a:lnTo>
                  <a:pt x="239977" y="0"/>
                </a:lnTo>
                <a:lnTo>
                  <a:pt x="239977" y="295356"/>
                </a:lnTo>
                <a:lnTo>
                  <a:pt x="0" y="295356"/>
                </a:lnTo>
                <a:lnTo>
                  <a:pt x="0" y="0"/>
                </a:lnTo>
                <a:close/>
              </a:path>
            </a:pathLst>
          </a:custGeom>
          <a:blipFill>
            <a:blip r:embed="rId34"/>
            <a:stretch>
              <a:fillRect l="-326431" t="-204093" r="-694988" b="-17995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3" name="Freeform 123"/>
          <p:cNvSpPr/>
          <p:nvPr/>
        </p:nvSpPr>
        <p:spPr>
          <a:xfrm>
            <a:off x="4180771" y="6350176"/>
            <a:ext cx="181425" cy="181425"/>
          </a:xfrm>
          <a:custGeom>
            <a:avLst/>
            <a:gdLst/>
            <a:ahLst/>
            <a:cxnLst/>
            <a:rect l="l" t="t" r="r" b="b"/>
            <a:pathLst>
              <a:path w="181425" h="181425">
                <a:moveTo>
                  <a:pt x="0" y="0"/>
                </a:moveTo>
                <a:lnTo>
                  <a:pt x="181425" y="0"/>
                </a:lnTo>
                <a:lnTo>
                  <a:pt x="181425" y="181425"/>
                </a:lnTo>
                <a:lnTo>
                  <a:pt x="0" y="1814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4" name="Freeform 124"/>
          <p:cNvSpPr/>
          <p:nvPr/>
        </p:nvSpPr>
        <p:spPr>
          <a:xfrm>
            <a:off x="4350095" y="4930455"/>
            <a:ext cx="413027" cy="363179"/>
          </a:xfrm>
          <a:custGeom>
            <a:avLst/>
            <a:gdLst/>
            <a:ahLst/>
            <a:cxnLst/>
            <a:rect l="l" t="t" r="r" b="b"/>
            <a:pathLst>
              <a:path w="413027" h="363179">
                <a:moveTo>
                  <a:pt x="0" y="0"/>
                </a:moveTo>
                <a:lnTo>
                  <a:pt x="413027" y="0"/>
                </a:lnTo>
                <a:lnTo>
                  <a:pt x="413027" y="363178"/>
                </a:lnTo>
                <a:lnTo>
                  <a:pt x="0" y="363178"/>
                </a:lnTo>
                <a:lnTo>
                  <a:pt x="0" y="0"/>
                </a:lnTo>
                <a:close/>
              </a:path>
            </a:pathLst>
          </a:custGeom>
          <a:blipFill>
            <a:blip r:embed="rId35"/>
            <a:stretch>
              <a:fillRect l="-146331" t="-131391" r="-256374" b="-7232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5" name="Freeform 125"/>
          <p:cNvSpPr/>
          <p:nvPr/>
        </p:nvSpPr>
        <p:spPr>
          <a:xfrm>
            <a:off x="8308234" y="2095500"/>
            <a:ext cx="330807" cy="342644"/>
          </a:xfrm>
          <a:custGeom>
            <a:avLst/>
            <a:gdLst/>
            <a:ahLst/>
            <a:cxnLst/>
            <a:rect l="l" t="t" r="r" b="b"/>
            <a:pathLst>
              <a:path w="330807" h="342644">
                <a:moveTo>
                  <a:pt x="0" y="0"/>
                </a:moveTo>
                <a:lnTo>
                  <a:pt x="330807" y="0"/>
                </a:lnTo>
                <a:lnTo>
                  <a:pt x="330807" y="342644"/>
                </a:lnTo>
                <a:lnTo>
                  <a:pt x="0" y="342644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6" name="Freeform 126"/>
          <p:cNvSpPr/>
          <p:nvPr/>
        </p:nvSpPr>
        <p:spPr>
          <a:xfrm>
            <a:off x="8221253" y="3134868"/>
            <a:ext cx="425923" cy="255554"/>
          </a:xfrm>
          <a:custGeom>
            <a:avLst/>
            <a:gdLst/>
            <a:ahLst/>
            <a:cxnLst/>
            <a:rect l="l" t="t" r="r" b="b"/>
            <a:pathLst>
              <a:path w="425923" h="255554">
                <a:moveTo>
                  <a:pt x="0" y="0"/>
                </a:moveTo>
                <a:lnTo>
                  <a:pt x="425923" y="0"/>
                </a:lnTo>
                <a:lnTo>
                  <a:pt x="425923" y="255554"/>
                </a:lnTo>
                <a:lnTo>
                  <a:pt x="0" y="255554"/>
                </a:lnTo>
                <a:lnTo>
                  <a:pt x="0" y="0"/>
                </a:lnTo>
                <a:close/>
              </a:path>
            </a:pathLst>
          </a:custGeom>
          <a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7" name="Freeform 127"/>
          <p:cNvSpPr/>
          <p:nvPr/>
        </p:nvSpPr>
        <p:spPr>
          <a:xfrm>
            <a:off x="9159267" y="2151775"/>
            <a:ext cx="508766" cy="346886"/>
          </a:xfrm>
          <a:custGeom>
            <a:avLst/>
            <a:gdLst/>
            <a:ahLst/>
            <a:cxnLst/>
            <a:rect l="l" t="t" r="r" b="b"/>
            <a:pathLst>
              <a:path w="508766" h="346886">
                <a:moveTo>
                  <a:pt x="0" y="0"/>
                </a:moveTo>
                <a:lnTo>
                  <a:pt x="508766" y="0"/>
                </a:lnTo>
                <a:lnTo>
                  <a:pt x="508766" y="346887"/>
                </a:lnTo>
                <a:lnTo>
                  <a:pt x="0" y="346887"/>
                </a:lnTo>
                <a:lnTo>
                  <a:pt x="0" y="0"/>
                </a:lnTo>
                <a:close/>
              </a:path>
            </a:pathLst>
          </a:custGeom>
          <a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8" name="Freeform 128"/>
          <p:cNvSpPr/>
          <p:nvPr/>
        </p:nvSpPr>
        <p:spPr>
          <a:xfrm>
            <a:off x="8706433" y="2138949"/>
            <a:ext cx="287485" cy="287485"/>
          </a:xfrm>
          <a:custGeom>
            <a:avLst/>
            <a:gdLst/>
            <a:ahLst/>
            <a:cxnLst/>
            <a:rect l="l" t="t" r="r" b="b"/>
            <a:pathLst>
              <a:path w="287485" h="287485">
                <a:moveTo>
                  <a:pt x="0" y="0"/>
                </a:moveTo>
                <a:lnTo>
                  <a:pt x="287484" y="0"/>
                </a:lnTo>
                <a:lnTo>
                  <a:pt x="287484" y="287485"/>
                </a:lnTo>
                <a:lnTo>
                  <a:pt x="0" y="2874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9" name="Freeform 129"/>
          <p:cNvSpPr/>
          <p:nvPr/>
        </p:nvSpPr>
        <p:spPr>
          <a:xfrm>
            <a:off x="9269150" y="6289777"/>
            <a:ext cx="356722" cy="377723"/>
          </a:xfrm>
          <a:custGeom>
            <a:avLst/>
            <a:gdLst/>
            <a:ahLst/>
            <a:cxnLst/>
            <a:rect l="l" t="t" r="r" b="b"/>
            <a:pathLst>
              <a:path w="356722" h="363064">
                <a:moveTo>
                  <a:pt x="0" y="0"/>
                </a:moveTo>
                <a:lnTo>
                  <a:pt x="356722" y="0"/>
                </a:lnTo>
                <a:lnTo>
                  <a:pt x="356722" y="363064"/>
                </a:lnTo>
                <a:lnTo>
                  <a:pt x="0" y="363064"/>
                </a:lnTo>
                <a:lnTo>
                  <a:pt x="0" y="0"/>
                </a:lnTo>
                <a:close/>
              </a:path>
            </a:pathLst>
          </a:custGeom>
          <a:blipFill>
            <a:blip r:embed="rId42"/>
            <a:stretch>
              <a:fillRect l="-27645" t="-26909" r="-27551" b="-2557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0" name="Freeform 130"/>
          <p:cNvSpPr/>
          <p:nvPr/>
        </p:nvSpPr>
        <p:spPr>
          <a:xfrm>
            <a:off x="7821817" y="4889098"/>
            <a:ext cx="362059" cy="362059"/>
          </a:xfrm>
          <a:custGeom>
            <a:avLst/>
            <a:gdLst/>
            <a:ahLst/>
            <a:cxnLst/>
            <a:rect l="l" t="t" r="r" b="b"/>
            <a:pathLst>
              <a:path w="362059" h="362059">
                <a:moveTo>
                  <a:pt x="0" y="0"/>
                </a:moveTo>
                <a:lnTo>
                  <a:pt x="362059" y="0"/>
                </a:lnTo>
                <a:lnTo>
                  <a:pt x="362059" y="362059"/>
                </a:lnTo>
                <a:lnTo>
                  <a:pt x="0" y="362059"/>
                </a:lnTo>
                <a:lnTo>
                  <a:pt x="0" y="0"/>
                </a:lnTo>
                <a:close/>
              </a:path>
            </a:pathLst>
          </a:custGeom>
          <a:blipFill>
            <a:blip r:embed="rId43">
              <a:extLs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1" name="Freeform 131"/>
          <p:cNvSpPr/>
          <p:nvPr/>
        </p:nvSpPr>
        <p:spPr>
          <a:xfrm>
            <a:off x="9249980" y="4953821"/>
            <a:ext cx="355634" cy="373280"/>
          </a:xfrm>
          <a:custGeom>
            <a:avLst/>
            <a:gdLst/>
            <a:ahLst/>
            <a:cxnLst/>
            <a:rect l="l" t="t" r="r" b="b"/>
            <a:pathLst>
              <a:path w="355634" h="373280">
                <a:moveTo>
                  <a:pt x="0" y="0"/>
                </a:moveTo>
                <a:lnTo>
                  <a:pt x="355634" y="0"/>
                </a:lnTo>
                <a:lnTo>
                  <a:pt x="355634" y="373280"/>
                </a:lnTo>
                <a:lnTo>
                  <a:pt x="0" y="373280"/>
                </a:lnTo>
                <a:lnTo>
                  <a:pt x="0" y="0"/>
                </a:lnTo>
                <a:close/>
              </a:path>
            </a:pathLst>
          </a:custGeom>
          <a:blipFill>
            <a:blip r:embed="rId45">
              <a:extLs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2" name="TextBox 132"/>
          <p:cNvSpPr txBox="1"/>
          <p:nvPr/>
        </p:nvSpPr>
        <p:spPr>
          <a:xfrm>
            <a:off x="2682766" y="234317"/>
            <a:ext cx="4564489" cy="596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8"/>
              </a:lnSpc>
            </a:pPr>
            <a:r>
              <a:rPr lang="en-US" sz="3499" b="1" u="sng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JULY - WEEK 2</a:t>
            </a:r>
          </a:p>
        </p:txBody>
      </p:sp>
      <p:sp>
        <p:nvSpPr>
          <p:cNvPr id="133" name="TextBox 133"/>
          <p:cNvSpPr txBox="1"/>
          <p:nvPr/>
        </p:nvSpPr>
        <p:spPr>
          <a:xfrm>
            <a:off x="658981" y="931724"/>
            <a:ext cx="1826812" cy="546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Society: Activities contributing to the community outside of the CFO Activity Hub</a:t>
            </a:r>
          </a:p>
        </p:txBody>
      </p:sp>
      <p:sp>
        <p:nvSpPr>
          <p:cNvPr id="134" name="TextBox 134"/>
          <p:cNvSpPr txBox="1"/>
          <p:nvPr/>
        </p:nvSpPr>
        <p:spPr>
          <a:xfrm>
            <a:off x="235446" y="1592124"/>
            <a:ext cx="2283313" cy="4578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0"/>
              </a:lnSpc>
            </a:pPr>
            <a:r>
              <a:rPr lang="en-US" sz="10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 </a:t>
            </a:r>
          </a:p>
          <a:p>
            <a:pPr algn="ctr">
              <a:lnSpc>
                <a:spcPts val="1220"/>
              </a:lnSpc>
            </a:pPr>
            <a:r>
              <a:rPr lang="en-US" sz="1000" b="1" u="sng" dirty="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Address:</a:t>
            </a:r>
          </a:p>
          <a:p>
            <a:pPr algn="ctr">
              <a:lnSpc>
                <a:spcPts val="1220"/>
              </a:lnSpc>
            </a:pPr>
            <a:r>
              <a:rPr lang="en-US" sz="10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First Floor Offices, Crabtree Street, Furthergate Industrial Estate, Blackburn, BB1 3BD</a:t>
            </a:r>
          </a:p>
          <a:p>
            <a:pPr algn="ctr">
              <a:lnSpc>
                <a:spcPts val="1220"/>
              </a:lnSpc>
            </a:pPr>
            <a:r>
              <a:rPr lang="en-US" sz="1000" b="1" dirty="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 </a:t>
            </a:r>
          </a:p>
          <a:p>
            <a:pPr algn="ctr">
              <a:lnSpc>
                <a:spcPts val="1220"/>
              </a:lnSpc>
            </a:pPr>
            <a:r>
              <a:rPr lang="en-US" sz="1000" b="1" u="sng" dirty="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Contact Information:</a:t>
            </a:r>
          </a:p>
          <a:p>
            <a:pPr algn="ctr">
              <a:lnSpc>
                <a:spcPts val="1220"/>
              </a:lnSpc>
            </a:pPr>
            <a:r>
              <a:rPr lang="en-US" sz="10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07775 096192 (Gabriella)</a:t>
            </a:r>
          </a:p>
          <a:p>
            <a:pPr algn="ctr">
              <a:lnSpc>
                <a:spcPts val="1220"/>
              </a:lnSpc>
            </a:pPr>
            <a:r>
              <a:rPr lang="en-US" sz="10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07384 119231 (Nadya)</a:t>
            </a:r>
          </a:p>
          <a:p>
            <a:pPr algn="ctr">
              <a:lnSpc>
                <a:spcPts val="1220"/>
              </a:lnSpc>
            </a:pPr>
            <a:r>
              <a:rPr lang="en-US" sz="10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 </a:t>
            </a:r>
          </a:p>
          <a:p>
            <a:pPr algn="ctr">
              <a:lnSpc>
                <a:spcPts val="1220"/>
              </a:lnSpc>
            </a:pPr>
            <a:r>
              <a:rPr lang="en-US" sz="1000" b="1" i="1" dirty="0">
                <a:solidFill>
                  <a:srgbClr val="FFFFFF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Enrolments are needed to do any of the activities.</a:t>
            </a:r>
          </a:p>
          <a:p>
            <a:pPr algn="ctr">
              <a:lnSpc>
                <a:spcPts val="1220"/>
              </a:lnSpc>
            </a:pPr>
            <a:r>
              <a:rPr lang="en-US" sz="10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 </a:t>
            </a:r>
          </a:p>
          <a:p>
            <a:pPr algn="ctr">
              <a:lnSpc>
                <a:spcPts val="1220"/>
              </a:lnSpc>
            </a:pPr>
            <a:r>
              <a:rPr lang="en-US" sz="10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Our 1:1 activities include; Housing, Employment, Training, Money Management, Healthcare and Enrolment, or you can book specific 1-1 support session with your support worker.</a:t>
            </a:r>
          </a:p>
          <a:p>
            <a:pPr algn="ctr">
              <a:lnSpc>
                <a:spcPts val="1220"/>
              </a:lnSpc>
            </a:pPr>
            <a:r>
              <a:rPr lang="en-US" sz="10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 </a:t>
            </a:r>
            <a:r>
              <a:rPr lang="en-US" sz="1000" b="1" u="sng" dirty="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They are appointment only!</a:t>
            </a:r>
          </a:p>
          <a:p>
            <a:pPr algn="ctr">
              <a:lnSpc>
                <a:spcPts val="1220"/>
              </a:lnSpc>
            </a:pPr>
            <a:r>
              <a:rPr lang="en-US" sz="10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 </a:t>
            </a:r>
          </a:p>
          <a:p>
            <a:pPr algn="ctr">
              <a:lnSpc>
                <a:spcPts val="1220"/>
              </a:lnSpc>
            </a:pPr>
            <a:r>
              <a:rPr lang="en-US" sz="10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We offer group sessions such as Hub Walks around Corporation Park, Coffee &amp; Chat Sessions, a Hub Quiz, various Arts and Craft sessions, and Cooking Sessions. Employment activities included Interview Prep, Completing Application Forms or just simply support with Job Searching/Training.</a:t>
            </a:r>
          </a:p>
          <a:p>
            <a:pPr algn="ctr">
              <a:lnSpc>
                <a:spcPts val="1220"/>
              </a:lnSpc>
            </a:pPr>
            <a:endParaRPr lang="en-US" sz="1000" dirty="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35" name="TextBox 135"/>
          <p:cNvSpPr txBox="1"/>
          <p:nvPr/>
        </p:nvSpPr>
        <p:spPr>
          <a:xfrm>
            <a:off x="658981" y="99380"/>
            <a:ext cx="1826812" cy="374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Self: Activities that work on the individual</a:t>
            </a:r>
          </a:p>
        </p:txBody>
      </p:sp>
      <p:sp>
        <p:nvSpPr>
          <p:cNvPr id="136" name="TextBox 136"/>
          <p:cNvSpPr txBox="1"/>
          <p:nvPr/>
        </p:nvSpPr>
        <p:spPr>
          <a:xfrm>
            <a:off x="658981" y="516893"/>
            <a:ext cx="1910578" cy="374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Relationships: Activities that work with peers/families/friends</a:t>
            </a:r>
          </a:p>
        </p:txBody>
      </p:sp>
      <p:sp>
        <p:nvSpPr>
          <p:cNvPr id="137" name="TextBox 137"/>
          <p:cNvSpPr txBox="1"/>
          <p:nvPr/>
        </p:nvSpPr>
        <p:spPr>
          <a:xfrm>
            <a:off x="344097" y="7032180"/>
            <a:ext cx="2066012" cy="105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7"/>
              </a:lnSpc>
            </a:pPr>
            <a:r>
              <a:rPr lang="en-US" sz="75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This programme is delivered by HMPPS CFO</a:t>
            </a:r>
          </a:p>
        </p:txBody>
      </p:sp>
      <p:pic>
        <p:nvPicPr>
          <p:cNvPr id="138" name="Picture 137">
            <a:extLst>
              <a:ext uri="{FF2B5EF4-FFF2-40B4-BE49-F238E27FC236}">
                <a16:creationId xmlns:a16="http://schemas.microsoft.com/office/drawing/2014/main" id="{9F0098F9-B299-1BF2-6DB5-5DFD4E3E1188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7695973" y="321338"/>
            <a:ext cx="1476482" cy="408513"/>
          </a:xfrm>
          <a:prstGeom prst="rect">
            <a:avLst/>
          </a:prstGeom>
        </p:spPr>
      </p:pic>
      <p:sp>
        <p:nvSpPr>
          <p:cNvPr id="150" name="TextBox 85">
            <a:extLst>
              <a:ext uri="{FF2B5EF4-FFF2-40B4-BE49-F238E27FC236}">
                <a16:creationId xmlns:a16="http://schemas.microsoft.com/office/drawing/2014/main" id="{B13B3807-1D5E-319D-FB2A-A944AFBF4784}"/>
              </a:ext>
            </a:extLst>
          </p:cNvPr>
          <p:cNvSpPr txBox="1"/>
          <p:nvPr/>
        </p:nvSpPr>
        <p:spPr>
          <a:xfrm>
            <a:off x="8981703" y="2628900"/>
            <a:ext cx="860797" cy="726598"/>
          </a:xfrm>
          <a:prstGeom prst="rect">
            <a:avLst/>
          </a:prstGeom>
        </p:spPr>
        <p:txBody>
          <a:bodyPr lIns="62592" tIns="62592" rIns="62592" bIns="62592" rtlCol="0" anchor="t"/>
          <a:lstStyle/>
          <a:p>
            <a:pPr algn="ctr">
              <a:lnSpc>
                <a:spcPts val="1234"/>
              </a:lnSpc>
              <a:defRPr/>
            </a:pPr>
            <a:r>
              <a:rPr lang="en-US" sz="920" dirty="0">
                <a:solidFill>
                  <a:srgbClr val="000000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Unpaid Work Support</a:t>
            </a:r>
            <a:endParaRPr lang="en-US" sz="920" dirty="0">
              <a:latin typeface="DM Sans" pitchFamily="2" charset="0"/>
            </a:endParaRPr>
          </a:p>
          <a:p>
            <a:pPr algn="ctr">
              <a:lnSpc>
                <a:spcPts val="1234"/>
              </a:lnSpc>
            </a:pPr>
            <a:r>
              <a:rPr lang="en-US" sz="920" dirty="0">
                <a:solidFill>
                  <a:srgbClr val="000000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10:30 - 12</a:t>
            </a:r>
          </a:p>
        </p:txBody>
      </p:sp>
      <p:sp>
        <p:nvSpPr>
          <p:cNvPr id="151" name="TextBox 85">
            <a:extLst>
              <a:ext uri="{FF2B5EF4-FFF2-40B4-BE49-F238E27FC236}">
                <a16:creationId xmlns:a16="http://schemas.microsoft.com/office/drawing/2014/main" id="{93EB7D10-D643-640B-3A99-D3FB6CD56E20}"/>
              </a:ext>
            </a:extLst>
          </p:cNvPr>
          <p:cNvSpPr txBox="1"/>
          <p:nvPr/>
        </p:nvSpPr>
        <p:spPr>
          <a:xfrm>
            <a:off x="8981703" y="4416902"/>
            <a:ext cx="860797" cy="726598"/>
          </a:xfrm>
          <a:prstGeom prst="rect">
            <a:avLst/>
          </a:prstGeom>
        </p:spPr>
        <p:txBody>
          <a:bodyPr lIns="62592" tIns="62592" rIns="62592" bIns="62592" rtlCol="0" anchor="t"/>
          <a:lstStyle/>
          <a:p>
            <a:pPr algn="ctr">
              <a:lnSpc>
                <a:spcPts val="1234"/>
              </a:lnSpc>
              <a:defRPr/>
            </a:pPr>
            <a:r>
              <a:rPr lang="en-US" sz="920" dirty="0">
                <a:solidFill>
                  <a:srgbClr val="000000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Motivation Session</a:t>
            </a:r>
          </a:p>
          <a:p>
            <a:pPr algn="ctr">
              <a:lnSpc>
                <a:spcPts val="1234"/>
              </a:lnSpc>
              <a:defRPr/>
            </a:pPr>
            <a:r>
              <a:rPr lang="en-US" sz="920" dirty="0">
                <a:solidFill>
                  <a:srgbClr val="000000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1 - 2</a:t>
            </a:r>
          </a:p>
        </p:txBody>
      </p:sp>
      <p:sp>
        <p:nvSpPr>
          <p:cNvPr id="152" name="TextBox 85">
            <a:extLst>
              <a:ext uri="{FF2B5EF4-FFF2-40B4-BE49-F238E27FC236}">
                <a16:creationId xmlns:a16="http://schemas.microsoft.com/office/drawing/2014/main" id="{AE10CBC4-1DCE-EEFB-DB80-0FD63ED11764}"/>
              </a:ext>
            </a:extLst>
          </p:cNvPr>
          <p:cNvSpPr txBox="1"/>
          <p:nvPr/>
        </p:nvSpPr>
        <p:spPr>
          <a:xfrm>
            <a:off x="8841580" y="5512695"/>
            <a:ext cx="1183231" cy="726598"/>
          </a:xfrm>
          <a:prstGeom prst="rect">
            <a:avLst/>
          </a:prstGeom>
        </p:spPr>
        <p:txBody>
          <a:bodyPr lIns="62592" tIns="62592" rIns="62592" bIns="62592" rtlCol="0" anchor="t"/>
          <a:lstStyle/>
          <a:p>
            <a:pPr algn="ctr">
              <a:lnSpc>
                <a:spcPts val="1374"/>
              </a:lnSpc>
              <a:defRPr/>
            </a:pPr>
            <a:r>
              <a:rPr lang="en-US" sz="920" b="1" i="1" dirty="0">
                <a:solidFill>
                  <a:srgbClr val="000000"/>
                </a:solidFill>
                <a:latin typeface="DM Sans" pitchFamily="2" charset="0"/>
                <a:ea typeface="DM Sans Bold Italics"/>
                <a:cs typeface="DM Sans Bold Italics"/>
                <a:sym typeface="DM Sans Bold Italics"/>
              </a:rPr>
              <a:t>National Blueberry Muffin Day:</a:t>
            </a:r>
            <a:endParaRPr lang="en-US" sz="920" dirty="0">
              <a:latin typeface="DM Sans" pitchFamily="2" charset="0"/>
            </a:endParaRPr>
          </a:p>
          <a:p>
            <a:pPr algn="ctr">
              <a:lnSpc>
                <a:spcPts val="1374"/>
              </a:lnSpc>
            </a:pPr>
            <a:r>
              <a:rPr lang="en-US" sz="920" dirty="0">
                <a:solidFill>
                  <a:srgbClr val="000000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Baking Session</a:t>
            </a:r>
          </a:p>
          <a:p>
            <a:pPr algn="ctr">
              <a:lnSpc>
                <a:spcPts val="1374"/>
              </a:lnSpc>
            </a:pPr>
            <a:r>
              <a:rPr lang="en-US" sz="920" dirty="0">
                <a:solidFill>
                  <a:srgbClr val="000000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2 - 4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995108"/>
              </p:ext>
            </p:extLst>
          </p:nvPr>
        </p:nvGraphicFramePr>
        <p:xfrm>
          <a:off x="2679288" y="851256"/>
          <a:ext cx="7364511" cy="6004398"/>
        </p:xfrm>
        <a:graphic>
          <a:graphicData uri="http://schemas.openxmlformats.org/drawingml/2006/table">
            <a:tbl>
              <a:tblPr/>
              <a:tblGrid>
                <a:gridCol w="14729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7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7315">
                  <a:extLst>
                    <a:ext uri="{9D8B030D-6E8A-4147-A177-3AD203B41FA5}">
                      <a16:colId xmlns:a16="http://schemas.microsoft.com/office/drawing/2014/main" val="1325069854"/>
                    </a:ext>
                  </a:extLst>
                </a:gridCol>
                <a:gridCol w="1580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40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60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6051">
                  <a:extLst>
                    <a:ext uri="{9D8B030D-6E8A-4147-A177-3AD203B41FA5}">
                      <a16:colId xmlns:a16="http://schemas.microsoft.com/office/drawing/2014/main" val="3962028435"/>
                    </a:ext>
                  </a:extLst>
                </a:gridCol>
              </a:tblGrid>
              <a:tr h="597551">
                <a:tc>
                  <a:txBody>
                    <a:bodyPr/>
                    <a:lstStyle/>
                    <a:p>
                      <a:pPr algn="ctr">
                        <a:lnSpc>
                          <a:spcPts val="1927"/>
                        </a:lnSpc>
                        <a:defRPr/>
                      </a:pPr>
                      <a:r>
                        <a:rPr lang="en-US" sz="1376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Monday 14th</a:t>
                      </a:r>
                      <a:endParaRPr lang="en-US" sz="110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927"/>
                        </a:lnSpc>
                        <a:defRPr/>
                      </a:pPr>
                      <a:r>
                        <a:rPr lang="en-US" sz="1376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Tuesday 15th</a:t>
                      </a:r>
                      <a:endParaRPr lang="en-US" sz="110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defRPr/>
                      </a:pPr>
                      <a:r>
                        <a:rPr lang="en-US" sz="1299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Wednesday 16th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defRPr/>
                      </a:pPr>
                      <a:r>
                        <a:rPr lang="en-US" sz="1299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Thursday 17th</a:t>
                      </a:r>
                      <a:endParaRPr lang="en-US" sz="110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defRPr/>
                      </a:pPr>
                      <a:r>
                        <a:rPr lang="en-US" sz="1299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Friday 18th</a:t>
                      </a:r>
                      <a:endParaRPr lang="en-US" sz="110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7995">
                <a:tc>
                  <a:txBody>
                    <a:bodyPr/>
                    <a:lstStyle/>
                    <a:p>
                      <a:pPr algn="ctr">
                        <a:lnSpc>
                          <a:spcPts val="1225"/>
                        </a:lnSpc>
                        <a:defRPr/>
                      </a:pPr>
                      <a:r>
                        <a:rPr lang="en-US" sz="849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Employability Skills</a:t>
                      </a:r>
                      <a:endParaRPr lang="en-US" sz="1100"/>
                    </a:p>
                    <a:p>
                      <a:pPr algn="ctr">
                        <a:lnSpc>
                          <a:spcPts val="1225"/>
                        </a:lnSpc>
                      </a:pPr>
                      <a:r>
                        <a:rPr lang="en-US" sz="849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9:30 - 11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26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26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2" b="1" i="1" dirty="0">
                          <a:solidFill>
                            <a:srgbClr val="000000"/>
                          </a:solidFill>
                          <a:latin typeface="DM Sans Bold Italics"/>
                          <a:ea typeface="DM Sans Bold Italics"/>
                          <a:cs typeface="DM Sans Bold Italics"/>
                          <a:sym typeface="DM Sans Bold Italics"/>
                        </a:rPr>
                        <a:t>Women’s Only</a:t>
                      </a:r>
                      <a:endParaRPr lang="en-US" sz="1100" dirty="0"/>
                    </a:p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82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CV Support</a:t>
                      </a:r>
                    </a:p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82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9:30 - 11</a:t>
                      </a:r>
                    </a:p>
                    <a:p>
                      <a:pPr algn="ctr">
                        <a:lnSpc>
                          <a:spcPts val="1234"/>
                        </a:lnSpc>
                      </a:pPr>
                      <a:endParaRPr lang="en-US" sz="882" dirty="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F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2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Accessing a Bank Account</a:t>
                      </a:r>
                      <a:endParaRPr lang="en-US" sz="1100"/>
                    </a:p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82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9:30 - 10:30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F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3348">
                <a:tc>
                  <a:txBody>
                    <a:bodyPr/>
                    <a:lstStyle/>
                    <a:p>
                      <a:pPr algn="ctr">
                        <a:lnSpc>
                          <a:spcPts val="1189"/>
                        </a:lnSpc>
                        <a:defRPr/>
                      </a:pPr>
                      <a:r>
                        <a:rPr lang="en-US" sz="849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Interview Preparation</a:t>
                      </a:r>
                      <a:endParaRPr lang="en-US" sz="1100" dirty="0"/>
                    </a:p>
                    <a:p>
                      <a:pPr algn="ctr">
                        <a:lnSpc>
                          <a:spcPts val="1189"/>
                        </a:lnSpc>
                      </a:pPr>
                      <a:r>
                        <a:rPr lang="en-US" sz="849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11 - 12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/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2" b="1" i="1" dirty="0">
                          <a:solidFill>
                            <a:srgbClr val="000000"/>
                          </a:solidFill>
                          <a:latin typeface="DM Sans Bold Italics"/>
                          <a:ea typeface="DM Sans Bold Italics"/>
                          <a:cs typeface="DM Sans Bold Italics"/>
                          <a:sym typeface="DM Sans Bold Italics"/>
                        </a:rPr>
                        <a:t>Women’s Only</a:t>
                      </a:r>
                      <a:r>
                        <a:rPr lang="en-US" sz="882" i="1" dirty="0">
                          <a:solidFill>
                            <a:srgbClr val="000000"/>
                          </a:solidFill>
                          <a:latin typeface="DM Sans Italics"/>
                          <a:ea typeface="DM Sans Italics"/>
                          <a:cs typeface="DM Sans Italics"/>
                          <a:sym typeface="DM Sans Italics"/>
                        </a:rPr>
                        <a:t> </a:t>
                      </a:r>
                      <a:endParaRPr lang="en-US" sz="1100" dirty="0"/>
                    </a:p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82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Housing Advice &amp; Support</a:t>
                      </a:r>
                    </a:p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82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11 - 12</a:t>
                      </a:r>
                    </a:p>
                    <a:p>
                      <a:pPr algn="ctr">
                        <a:lnSpc>
                          <a:spcPts val="1234"/>
                        </a:lnSpc>
                      </a:pPr>
                      <a:endParaRPr lang="en-US" sz="882" dirty="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F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2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CV Support</a:t>
                      </a:r>
                      <a:endParaRPr lang="en-US" sz="1100"/>
                    </a:p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82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10:30 - 12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82" dirty="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FF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82" dirty="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F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635">
                <a:tc>
                  <a:txBody>
                    <a:bodyPr/>
                    <a:lstStyle/>
                    <a:p>
                      <a:pPr algn="ctr">
                        <a:lnSpc>
                          <a:spcPts val="1371"/>
                        </a:lnSpc>
                        <a:defRPr/>
                      </a:pPr>
                      <a:r>
                        <a:rPr lang="en-US" sz="979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1100"/>
                    </a:p>
                    <a:p>
                      <a:pPr algn="ctr">
                        <a:lnSpc>
                          <a:spcPts val="1372"/>
                        </a:lnSpc>
                      </a:pPr>
                      <a:r>
                        <a:rPr lang="en-US" sz="979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12-1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71"/>
                        </a:lnSpc>
                        <a:defRPr/>
                      </a:pPr>
                      <a:r>
                        <a:rPr lang="en-US" sz="979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1100" dirty="0"/>
                    </a:p>
                    <a:p>
                      <a:pPr algn="ctr">
                        <a:lnSpc>
                          <a:spcPts val="1372"/>
                        </a:lnSpc>
                      </a:pPr>
                      <a:r>
                        <a:rPr lang="en-US" sz="979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12-1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72"/>
                        </a:lnSpc>
                      </a:pPr>
                      <a:endParaRPr lang="en-US" sz="979" b="1">
                        <a:solidFill>
                          <a:srgbClr val="000000"/>
                        </a:solidFill>
                        <a:latin typeface="DM Sans Bold"/>
                        <a:ea typeface="DM Sans Bold"/>
                        <a:cs typeface="DM Sans Bold"/>
                        <a:sym typeface="DM Sans Bold"/>
                      </a:endParaRPr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1"/>
                        </a:lnSpc>
                        <a:defRPr/>
                      </a:pPr>
                      <a:r>
                        <a:rPr lang="en-US" sz="979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1100"/>
                    </a:p>
                    <a:p>
                      <a:pPr algn="ctr">
                        <a:lnSpc>
                          <a:spcPts val="1372"/>
                        </a:lnSpc>
                      </a:pPr>
                      <a:r>
                        <a:rPr lang="en-US" sz="979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12-1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1"/>
                        </a:lnSpc>
                        <a:defRPr/>
                      </a:pPr>
                      <a:r>
                        <a:rPr lang="en-US" sz="979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1100" dirty="0"/>
                    </a:p>
                    <a:p>
                      <a:pPr algn="ctr">
                        <a:lnSpc>
                          <a:spcPts val="1372"/>
                        </a:lnSpc>
                      </a:pPr>
                      <a:r>
                        <a:rPr lang="en-US" sz="979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12-1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67"/>
                        </a:lnSpc>
                        <a:defRPr/>
                      </a:pPr>
                      <a:r>
                        <a:rPr lang="en-US" sz="976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HUB CLOSED </a:t>
                      </a:r>
                      <a:endParaRPr lang="en-US" sz="1100" dirty="0"/>
                    </a:p>
                    <a:p>
                      <a:pPr algn="ctr">
                        <a:lnSpc>
                          <a:spcPts val="1367"/>
                        </a:lnSpc>
                      </a:pPr>
                      <a:r>
                        <a:rPr lang="en-US" sz="976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12-1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1003"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2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Confidence Building </a:t>
                      </a:r>
                      <a:endParaRPr lang="en-US" sz="1100" dirty="0"/>
                    </a:p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82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1 - 2 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0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86"/>
                        </a:lnSpc>
                        <a:defRPr/>
                      </a:pPr>
                      <a:endParaRPr lang="en-US" sz="110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2" dirty="0">
                          <a:solidFill>
                            <a:srgbClr val="191716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Mindfulness Yoga</a:t>
                      </a:r>
                      <a:endParaRPr lang="en-US" sz="1100" dirty="0"/>
                    </a:p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82" dirty="0">
                          <a:solidFill>
                            <a:srgbClr val="191716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1 - 2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2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Feelings of Hope &amp; Self-Efficiency</a:t>
                      </a:r>
                      <a:endParaRPr lang="en-US" sz="1100"/>
                    </a:p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82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1 - 3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56760"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2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Mock Interview</a:t>
                      </a:r>
                      <a:endParaRPr lang="en-US" sz="1100"/>
                    </a:p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82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3 - 4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2">
                          <a:solidFill>
                            <a:srgbClr val="191716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Creative Writing:</a:t>
                      </a:r>
                      <a:endParaRPr lang="en-US" sz="1100"/>
                    </a:p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82">
                          <a:solidFill>
                            <a:srgbClr val="191716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Part 3</a:t>
                      </a:r>
                    </a:p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82">
                          <a:solidFill>
                            <a:srgbClr val="191716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2 - 4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2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Emotional Resilience</a:t>
                      </a:r>
                      <a:endParaRPr lang="en-US" sz="1100" dirty="0"/>
                    </a:p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82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3 - 4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Freeform 3"/>
          <p:cNvSpPr/>
          <p:nvPr/>
        </p:nvSpPr>
        <p:spPr>
          <a:xfrm>
            <a:off x="171572" y="1511048"/>
            <a:ext cx="2411061" cy="4673987"/>
          </a:xfrm>
          <a:custGeom>
            <a:avLst/>
            <a:gdLst/>
            <a:ahLst/>
            <a:cxnLst/>
            <a:rect l="l" t="t" r="r" b="b"/>
            <a:pathLst>
              <a:path w="2411061" h="4673987">
                <a:moveTo>
                  <a:pt x="0" y="0"/>
                </a:moveTo>
                <a:lnTo>
                  <a:pt x="2411061" y="0"/>
                </a:lnTo>
                <a:lnTo>
                  <a:pt x="2411061" y="4673987"/>
                </a:lnTo>
                <a:lnTo>
                  <a:pt x="0" y="46739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09425" y="988874"/>
            <a:ext cx="415555" cy="415555"/>
          </a:xfrm>
          <a:custGeom>
            <a:avLst/>
            <a:gdLst/>
            <a:ahLst/>
            <a:cxnLst/>
            <a:rect l="l" t="t" r="r" b="b"/>
            <a:pathLst>
              <a:path w="415555" h="415555">
                <a:moveTo>
                  <a:pt x="0" y="0"/>
                </a:moveTo>
                <a:lnTo>
                  <a:pt x="415556" y="0"/>
                </a:lnTo>
                <a:lnTo>
                  <a:pt x="415556" y="415556"/>
                </a:lnTo>
                <a:lnTo>
                  <a:pt x="0" y="4155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195716" y="593502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242972" h="242972">
                <a:moveTo>
                  <a:pt x="0" y="0"/>
                </a:moveTo>
                <a:lnTo>
                  <a:pt x="242972" y="0"/>
                </a:lnTo>
                <a:lnTo>
                  <a:pt x="242972" y="242972"/>
                </a:lnTo>
                <a:lnTo>
                  <a:pt x="0" y="2429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206787" y="181493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220832" h="193228">
                <a:moveTo>
                  <a:pt x="0" y="0"/>
                </a:moveTo>
                <a:lnTo>
                  <a:pt x="220832" y="0"/>
                </a:lnTo>
                <a:lnTo>
                  <a:pt x="220832" y="193228"/>
                </a:lnTo>
                <a:lnTo>
                  <a:pt x="0" y="1932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7" name="Group 7"/>
          <p:cNvGrpSpPr/>
          <p:nvPr/>
        </p:nvGrpSpPr>
        <p:grpSpPr>
          <a:xfrm>
            <a:off x="727303" y="6391036"/>
            <a:ext cx="1306264" cy="510175"/>
            <a:chOff x="0" y="0"/>
            <a:chExt cx="1741685" cy="68023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41678" cy="680212"/>
            </a:xfrm>
            <a:custGeom>
              <a:avLst/>
              <a:gdLst/>
              <a:ahLst/>
              <a:cxnLst/>
              <a:rect l="l" t="t" r="r" b="b"/>
              <a:pathLst>
                <a:path w="1741678" h="680212">
                  <a:moveTo>
                    <a:pt x="0" y="0"/>
                  </a:moveTo>
                  <a:lnTo>
                    <a:pt x="1741678" y="0"/>
                  </a:lnTo>
                  <a:lnTo>
                    <a:pt x="1741678" y="680212"/>
                  </a:lnTo>
                  <a:lnTo>
                    <a:pt x="0" y="6802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1130" b="-1133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" name="Freeform 9" descr="A black and blue logo  Description automatically generated"/>
          <p:cNvSpPr/>
          <p:nvPr/>
        </p:nvSpPr>
        <p:spPr>
          <a:xfrm>
            <a:off x="9254667" y="267065"/>
            <a:ext cx="1222421" cy="521138"/>
          </a:xfrm>
          <a:custGeom>
            <a:avLst/>
            <a:gdLst/>
            <a:ahLst/>
            <a:cxnLst/>
            <a:rect l="l" t="t" r="r" b="b"/>
            <a:pathLst>
              <a:path w="1222421" h="521138">
                <a:moveTo>
                  <a:pt x="0" y="0"/>
                </a:moveTo>
                <a:lnTo>
                  <a:pt x="1222421" y="0"/>
                </a:lnTo>
                <a:lnTo>
                  <a:pt x="1222421" y="521138"/>
                </a:lnTo>
                <a:lnTo>
                  <a:pt x="0" y="52113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TextBox 15"/>
          <p:cNvSpPr txBox="1"/>
          <p:nvPr/>
        </p:nvSpPr>
        <p:spPr>
          <a:xfrm>
            <a:off x="4924988" y="1884218"/>
            <a:ext cx="784832" cy="2268682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CBT</a:t>
            </a:r>
          </a:p>
          <a:p>
            <a:pPr algn="ctr">
              <a:lnSpc>
                <a:spcPts val="1231"/>
              </a:lnSpc>
            </a:pPr>
            <a:r>
              <a:rPr lang="en-US" sz="879" b="1" i="1" dirty="0">
                <a:solidFill>
                  <a:srgbClr val="000000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Appt only</a:t>
            </a:r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10 - 12</a:t>
            </a:r>
          </a:p>
          <a:p>
            <a:pPr algn="l">
              <a:lnSpc>
                <a:spcPts val="1055"/>
              </a:lnSpc>
            </a:pPr>
            <a:endParaRPr lang="en-US" sz="879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4948327" y="3558896"/>
            <a:ext cx="134373" cy="117576"/>
          </a:xfrm>
          <a:custGeom>
            <a:avLst/>
            <a:gdLst/>
            <a:ahLst/>
            <a:cxnLst/>
            <a:rect l="l" t="t" r="r" b="b"/>
            <a:pathLst>
              <a:path w="134373" h="117576">
                <a:moveTo>
                  <a:pt x="0" y="0"/>
                </a:moveTo>
                <a:lnTo>
                  <a:pt x="134373" y="0"/>
                </a:lnTo>
                <a:lnTo>
                  <a:pt x="134373" y="117576"/>
                </a:lnTo>
                <a:lnTo>
                  <a:pt x="0" y="11757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7"/>
          <p:cNvSpPr/>
          <p:nvPr/>
        </p:nvSpPr>
        <p:spPr>
          <a:xfrm>
            <a:off x="4952748" y="3425119"/>
            <a:ext cx="126330" cy="126330"/>
          </a:xfrm>
          <a:custGeom>
            <a:avLst/>
            <a:gdLst/>
            <a:ahLst/>
            <a:cxnLst/>
            <a:rect l="l" t="t" r="r" b="b"/>
            <a:pathLst>
              <a:path w="126330" h="126330">
                <a:moveTo>
                  <a:pt x="0" y="0"/>
                </a:moveTo>
                <a:lnTo>
                  <a:pt x="126330" y="0"/>
                </a:lnTo>
                <a:lnTo>
                  <a:pt x="126330" y="126329"/>
                </a:lnTo>
                <a:lnTo>
                  <a:pt x="0" y="1263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Freeform 18"/>
          <p:cNvSpPr/>
          <p:nvPr/>
        </p:nvSpPr>
        <p:spPr>
          <a:xfrm>
            <a:off x="4912563" y="3235777"/>
            <a:ext cx="215590" cy="215590"/>
          </a:xfrm>
          <a:custGeom>
            <a:avLst/>
            <a:gdLst/>
            <a:ahLst/>
            <a:cxnLst/>
            <a:rect l="l" t="t" r="r" b="b"/>
            <a:pathLst>
              <a:path w="215590" h="215590">
                <a:moveTo>
                  <a:pt x="0" y="0"/>
                </a:moveTo>
                <a:lnTo>
                  <a:pt x="215591" y="0"/>
                </a:lnTo>
                <a:lnTo>
                  <a:pt x="215591" y="215591"/>
                </a:lnTo>
                <a:lnTo>
                  <a:pt x="0" y="2155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0" name="Freeform 30"/>
          <p:cNvSpPr/>
          <p:nvPr/>
        </p:nvSpPr>
        <p:spPr>
          <a:xfrm>
            <a:off x="4957845" y="6689318"/>
            <a:ext cx="142538" cy="124721"/>
          </a:xfrm>
          <a:custGeom>
            <a:avLst/>
            <a:gdLst/>
            <a:ahLst/>
            <a:cxnLst/>
            <a:rect l="l" t="t" r="r" b="b"/>
            <a:pathLst>
              <a:path w="142538" h="124721">
                <a:moveTo>
                  <a:pt x="0" y="0"/>
                </a:moveTo>
                <a:lnTo>
                  <a:pt x="142538" y="0"/>
                </a:lnTo>
                <a:lnTo>
                  <a:pt x="142538" y="124721"/>
                </a:lnTo>
                <a:lnTo>
                  <a:pt x="0" y="12472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1" name="Freeform 31"/>
          <p:cNvSpPr/>
          <p:nvPr/>
        </p:nvSpPr>
        <p:spPr>
          <a:xfrm>
            <a:off x="4900873" y="6485729"/>
            <a:ext cx="255018" cy="255018"/>
          </a:xfrm>
          <a:custGeom>
            <a:avLst/>
            <a:gdLst/>
            <a:ahLst/>
            <a:cxnLst/>
            <a:rect l="l" t="t" r="r" b="b"/>
            <a:pathLst>
              <a:path w="255018" h="255018">
                <a:moveTo>
                  <a:pt x="0" y="0"/>
                </a:moveTo>
                <a:lnTo>
                  <a:pt x="255018" y="0"/>
                </a:lnTo>
                <a:lnTo>
                  <a:pt x="255018" y="255018"/>
                </a:lnTo>
                <a:lnTo>
                  <a:pt x="0" y="2550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2" name="Freeform 32"/>
          <p:cNvSpPr/>
          <p:nvPr/>
        </p:nvSpPr>
        <p:spPr>
          <a:xfrm>
            <a:off x="4960137" y="6378086"/>
            <a:ext cx="139625" cy="139625"/>
          </a:xfrm>
          <a:custGeom>
            <a:avLst/>
            <a:gdLst/>
            <a:ahLst/>
            <a:cxnLst/>
            <a:rect l="l" t="t" r="r" b="b"/>
            <a:pathLst>
              <a:path w="139625" h="139625">
                <a:moveTo>
                  <a:pt x="0" y="0"/>
                </a:moveTo>
                <a:lnTo>
                  <a:pt x="139625" y="0"/>
                </a:lnTo>
                <a:lnTo>
                  <a:pt x="139625" y="139625"/>
                </a:lnTo>
                <a:lnTo>
                  <a:pt x="0" y="1396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5" name="Group 35"/>
          <p:cNvGrpSpPr/>
          <p:nvPr/>
        </p:nvGrpSpPr>
        <p:grpSpPr>
          <a:xfrm>
            <a:off x="2794414" y="5571013"/>
            <a:ext cx="1235548" cy="1155403"/>
            <a:chOff x="-103072" y="-96900"/>
            <a:chExt cx="1647397" cy="1540538"/>
          </a:xfrm>
        </p:grpSpPr>
        <p:sp>
          <p:nvSpPr>
            <p:cNvPr id="36" name="Freeform 36"/>
            <p:cNvSpPr/>
            <p:nvPr/>
          </p:nvSpPr>
          <p:spPr>
            <a:xfrm>
              <a:off x="-103072" y="-96900"/>
              <a:ext cx="1544324" cy="1443693"/>
            </a:xfrm>
            <a:custGeom>
              <a:avLst/>
              <a:gdLst/>
              <a:ahLst/>
              <a:cxnLst/>
              <a:rect l="l" t="t" r="r" b="b"/>
              <a:pathLst>
                <a:path w="1544324" h="1443693">
                  <a:moveTo>
                    <a:pt x="0" y="0"/>
                  </a:moveTo>
                  <a:lnTo>
                    <a:pt x="1544324" y="0"/>
                  </a:lnTo>
                  <a:lnTo>
                    <a:pt x="1544324" y="1443693"/>
                  </a:lnTo>
                  <a:lnTo>
                    <a:pt x="0" y="1443693"/>
                  </a:lnTo>
                  <a:close/>
                </a:path>
              </a:pathLst>
            </a:custGeom>
            <a:solidFill>
              <a:srgbClr val="FFD8E8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19050"/>
              <a:ext cx="1544325" cy="1462688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1231"/>
                </a:lnSpc>
              </a:pPr>
              <a:r>
                <a:rPr lang="en-US" sz="879" b="1" dirty="0" err="1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TiPP</a:t>
              </a:r>
              <a:endParaRPr lang="en-US" sz="879" b="1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endParaRPr>
            </a:p>
            <a:p>
              <a:pPr algn="ctr">
                <a:lnSpc>
                  <a:spcPts val="1231"/>
                </a:lnSpc>
              </a:pPr>
              <a:r>
                <a:rPr lang="en-US" sz="879" dirty="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Drama</a:t>
              </a:r>
            </a:p>
            <a:p>
              <a:pPr algn="ctr">
                <a:lnSpc>
                  <a:spcPts val="1231"/>
                </a:lnSpc>
              </a:pPr>
              <a:r>
                <a:rPr lang="en-US" sz="879" dirty="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Music </a:t>
              </a:r>
            </a:p>
            <a:p>
              <a:pPr algn="ctr">
                <a:lnSpc>
                  <a:spcPts val="1231"/>
                </a:lnSpc>
              </a:pPr>
              <a:r>
                <a:rPr lang="en-US" sz="879" dirty="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2 - 4</a:t>
              </a:r>
            </a:p>
            <a:p>
              <a:pPr algn="l">
                <a:lnSpc>
                  <a:spcPts val="1055"/>
                </a:lnSpc>
              </a:pPr>
              <a:endPara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sp>
        <p:nvSpPr>
          <p:cNvPr id="38" name="Freeform 38"/>
          <p:cNvSpPr/>
          <p:nvPr/>
        </p:nvSpPr>
        <p:spPr>
          <a:xfrm>
            <a:off x="3086343" y="6286500"/>
            <a:ext cx="394693" cy="444839"/>
          </a:xfrm>
          <a:custGeom>
            <a:avLst/>
            <a:gdLst/>
            <a:ahLst/>
            <a:cxnLst/>
            <a:rect l="l" t="t" r="r" b="b"/>
            <a:pathLst>
              <a:path w="394693" h="444839">
                <a:moveTo>
                  <a:pt x="0" y="0"/>
                </a:moveTo>
                <a:lnTo>
                  <a:pt x="394694" y="0"/>
                </a:lnTo>
                <a:lnTo>
                  <a:pt x="394694" y="444839"/>
                </a:lnTo>
                <a:lnTo>
                  <a:pt x="0" y="44483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9" name="Freeform 39"/>
          <p:cNvSpPr/>
          <p:nvPr/>
        </p:nvSpPr>
        <p:spPr>
          <a:xfrm>
            <a:off x="3566419" y="6295211"/>
            <a:ext cx="263310" cy="372289"/>
          </a:xfrm>
          <a:custGeom>
            <a:avLst/>
            <a:gdLst/>
            <a:ahLst/>
            <a:cxnLst/>
            <a:rect l="l" t="t" r="r" b="b"/>
            <a:pathLst>
              <a:path w="263310" h="372289">
                <a:moveTo>
                  <a:pt x="0" y="0"/>
                </a:moveTo>
                <a:lnTo>
                  <a:pt x="263310" y="0"/>
                </a:lnTo>
                <a:lnTo>
                  <a:pt x="263310" y="372289"/>
                </a:lnTo>
                <a:lnTo>
                  <a:pt x="0" y="37228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0" name="Freeform 40"/>
          <p:cNvSpPr/>
          <p:nvPr/>
        </p:nvSpPr>
        <p:spPr>
          <a:xfrm>
            <a:off x="2725762" y="6499860"/>
            <a:ext cx="157458" cy="157458"/>
          </a:xfrm>
          <a:custGeom>
            <a:avLst/>
            <a:gdLst/>
            <a:ahLst/>
            <a:cxnLst/>
            <a:rect l="l" t="t" r="r" b="b"/>
            <a:pathLst>
              <a:path w="157458" h="157458">
                <a:moveTo>
                  <a:pt x="0" y="0"/>
                </a:moveTo>
                <a:lnTo>
                  <a:pt x="157458" y="0"/>
                </a:lnTo>
                <a:lnTo>
                  <a:pt x="157458" y="157458"/>
                </a:lnTo>
                <a:lnTo>
                  <a:pt x="0" y="1574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1" name="Freeform 41"/>
          <p:cNvSpPr/>
          <p:nvPr/>
        </p:nvSpPr>
        <p:spPr>
          <a:xfrm>
            <a:off x="2715456" y="6667500"/>
            <a:ext cx="177289" cy="155128"/>
          </a:xfrm>
          <a:custGeom>
            <a:avLst/>
            <a:gdLst/>
            <a:ahLst/>
            <a:cxnLst/>
            <a:rect l="l" t="t" r="r" b="b"/>
            <a:pathLst>
              <a:path w="177289" h="155128">
                <a:moveTo>
                  <a:pt x="0" y="0"/>
                </a:moveTo>
                <a:lnTo>
                  <a:pt x="177289" y="0"/>
                </a:lnTo>
                <a:lnTo>
                  <a:pt x="177289" y="155128"/>
                </a:lnTo>
                <a:lnTo>
                  <a:pt x="0" y="1551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5" name="Freeform 45"/>
          <p:cNvSpPr/>
          <p:nvPr/>
        </p:nvSpPr>
        <p:spPr>
          <a:xfrm>
            <a:off x="6490033" y="5125514"/>
            <a:ext cx="437285" cy="380836"/>
          </a:xfrm>
          <a:custGeom>
            <a:avLst/>
            <a:gdLst/>
            <a:ahLst/>
            <a:cxnLst/>
            <a:rect l="l" t="t" r="r" b="b"/>
            <a:pathLst>
              <a:path w="437285" h="380836">
                <a:moveTo>
                  <a:pt x="0" y="0"/>
                </a:moveTo>
                <a:lnTo>
                  <a:pt x="437286" y="0"/>
                </a:lnTo>
                <a:lnTo>
                  <a:pt x="437286" y="380835"/>
                </a:lnTo>
                <a:lnTo>
                  <a:pt x="0" y="38083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6" name="Freeform 46"/>
          <p:cNvSpPr/>
          <p:nvPr/>
        </p:nvSpPr>
        <p:spPr>
          <a:xfrm>
            <a:off x="5901365" y="5276197"/>
            <a:ext cx="149098" cy="149098"/>
          </a:xfrm>
          <a:custGeom>
            <a:avLst/>
            <a:gdLst/>
            <a:ahLst/>
            <a:cxnLst/>
            <a:rect l="l" t="t" r="r" b="b"/>
            <a:pathLst>
              <a:path w="149098" h="149098">
                <a:moveTo>
                  <a:pt x="0" y="0"/>
                </a:moveTo>
                <a:lnTo>
                  <a:pt x="149098" y="0"/>
                </a:lnTo>
                <a:lnTo>
                  <a:pt x="149098" y="149098"/>
                </a:lnTo>
                <a:lnTo>
                  <a:pt x="0" y="1490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7" name="Freeform 47"/>
          <p:cNvSpPr/>
          <p:nvPr/>
        </p:nvSpPr>
        <p:spPr>
          <a:xfrm>
            <a:off x="5906900" y="5456085"/>
            <a:ext cx="138028" cy="120775"/>
          </a:xfrm>
          <a:custGeom>
            <a:avLst/>
            <a:gdLst/>
            <a:ahLst/>
            <a:cxnLst/>
            <a:rect l="l" t="t" r="r" b="b"/>
            <a:pathLst>
              <a:path w="138028" h="120775">
                <a:moveTo>
                  <a:pt x="0" y="0"/>
                </a:moveTo>
                <a:lnTo>
                  <a:pt x="138028" y="0"/>
                </a:lnTo>
                <a:lnTo>
                  <a:pt x="138028" y="120775"/>
                </a:lnTo>
                <a:lnTo>
                  <a:pt x="0" y="1207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8" name="Freeform 48"/>
          <p:cNvSpPr/>
          <p:nvPr/>
        </p:nvSpPr>
        <p:spPr>
          <a:xfrm>
            <a:off x="5847722" y="5075007"/>
            <a:ext cx="240925" cy="240925"/>
          </a:xfrm>
          <a:custGeom>
            <a:avLst/>
            <a:gdLst/>
            <a:ahLst/>
            <a:cxnLst/>
            <a:rect l="l" t="t" r="r" b="b"/>
            <a:pathLst>
              <a:path w="240925" h="240925">
                <a:moveTo>
                  <a:pt x="0" y="0"/>
                </a:moveTo>
                <a:lnTo>
                  <a:pt x="240924" y="0"/>
                </a:lnTo>
                <a:lnTo>
                  <a:pt x="240924" y="240924"/>
                </a:lnTo>
                <a:lnTo>
                  <a:pt x="0" y="2409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1" name="TextBox 51"/>
          <p:cNvSpPr txBox="1"/>
          <p:nvPr/>
        </p:nvSpPr>
        <p:spPr>
          <a:xfrm>
            <a:off x="4122285" y="1523311"/>
            <a:ext cx="796860" cy="2216127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Digital College</a:t>
            </a:r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9:30 - 12</a:t>
            </a:r>
          </a:p>
          <a:p>
            <a:pPr algn="l">
              <a:lnSpc>
                <a:spcPts val="1055"/>
              </a:lnSpc>
            </a:pPr>
            <a:endParaRPr lang="en-US" sz="879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2" name="Freeform 52"/>
          <p:cNvSpPr/>
          <p:nvPr/>
        </p:nvSpPr>
        <p:spPr>
          <a:xfrm>
            <a:off x="4965241" y="2752177"/>
            <a:ext cx="677457" cy="368537"/>
          </a:xfrm>
          <a:custGeom>
            <a:avLst/>
            <a:gdLst/>
            <a:ahLst/>
            <a:cxnLst/>
            <a:rect l="l" t="t" r="r" b="b"/>
            <a:pathLst>
              <a:path w="677457" h="368537">
                <a:moveTo>
                  <a:pt x="0" y="0"/>
                </a:moveTo>
                <a:lnTo>
                  <a:pt x="677457" y="0"/>
                </a:lnTo>
                <a:lnTo>
                  <a:pt x="677457" y="368537"/>
                </a:lnTo>
                <a:lnTo>
                  <a:pt x="0" y="368537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-466822" t="-188753" r="-52942" b="-31648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3" name="Freeform 53"/>
          <p:cNvSpPr/>
          <p:nvPr/>
        </p:nvSpPr>
        <p:spPr>
          <a:xfrm>
            <a:off x="4985442" y="5872986"/>
            <a:ext cx="667403" cy="379429"/>
          </a:xfrm>
          <a:custGeom>
            <a:avLst/>
            <a:gdLst/>
            <a:ahLst/>
            <a:cxnLst/>
            <a:rect l="l" t="t" r="r" b="b"/>
            <a:pathLst>
              <a:path w="667403" h="379429">
                <a:moveTo>
                  <a:pt x="0" y="0"/>
                </a:moveTo>
                <a:lnTo>
                  <a:pt x="667403" y="0"/>
                </a:lnTo>
                <a:lnTo>
                  <a:pt x="667403" y="379429"/>
                </a:lnTo>
                <a:lnTo>
                  <a:pt x="0" y="379429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-473854" t="-183335" r="-55246" b="-304529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4" name="Freeform 54"/>
          <p:cNvSpPr/>
          <p:nvPr/>
        </p:nvSpPr>
        <p:spPr>
          <a:xfrm>
            <a:off x="2707461" y="3573386"/>
            <a:ext cx="139788" cy="122314"/>
          </a:xfrm>
          <a:custGeom>
            <a:avLst/>
            <a:gdLst/>
            <a:ahLst/>
            <a:cxnLst/>
            <a:rect l="l" t="t" r="r" b="b"/>
            <a:pathLst>
              <a:path w="139788" h="122314">
                <a:moveTo>
                  <a:pt x="0" y="0"/>
                </a:moveTo>
                <a:lnTo>
                  <a:pt x="139787" y="0"/>
                </a:lnTo>
                <a:lnTo>
                  <a:pt x="139787" y="122314"/>
                </a:lnTo>
                <a:lnTo>
                  <a:pt x="0" y="1223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5" name="Freeform 55"/>
          <p:cNvSpPr/>
          <p:nvPr/>
        </p:nvSpPr>
        <p:spPr>
          <a:xfrm>
            <a:off x="4195725" y="3558540"/>
            <a:ext cx="132785" cy="116187"/>
          </a:xfrm>
          <a:custGeom>
            <a:avLst/>
            <a:gdLst/>
            <a:ahLst/>
            <a:cxnLst/>
            <a:rect l="l" t="t" r="r" b="b"/>
            <a:pathLst>
              <a:path w="132785" h="116187">
                <a:moveTo>
                  <a:pt x="0" y="0"/>
                </a:moveTo>
                <a:lnTo>
                  <a:pt x="132785" y="0"/>
                </a:lnTo>
                <a:lnTo>
                  <a:pt x="132785" y="116187"/>
                </a:lnTo>
                <a:lnTo>
                  <a:pt x="0" y="1161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6" name="Freeform 56"/>
          <p:cNvSpPr/>
          <p:nvPr/>
        </p:nvSpPr>
        <p:spPr>
          <a:xfrm>
            <a:off x="2729212" y="5326380"/>
            <a:ext cx="159046" cy="139166"/>
          </a:xfrm>
          <a:custGeom>
            <a:avLst/>
            <a:gdLst/>
            <a:ahLst/>
            <a:cxnLst/>
            <a:rect l="l" t="t" r="r" b="b"/>
            <a:pathLst>
              <a:path w="159046" h="139166">
                <a:moveTo>
                  <a:pt x="0" y="0"/>
                </a:moveTo>
                <a:lnTo>
                  <a:pt x="159047" y="0"/>
                </a:lnTo>
                <a:lnTo>
                  <a:pt x="159047" y="139166"/>
                </a:lnTo>
                <a:lnTo>
                  <a:pt x="0" y="1391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7" name="Freeform 57"/>
          <p:cNvSpPr/>
          <p:nvPr/>
        </p:nvSpPr>
        <p:spPr>
          <a:xfrm>
            <a:off x="4167238" y="6679436"/>
            <a:ext cx="168759" cy="147664"/>
          </a:xfrm>
          <a:custGeom>
            <a:avLst/>
            <a:gdLst/>
            <a:ahLst/>
            <a:cxnLst/>
            <a:rect l="l" t="t" r="r" b="b"/>
            <a:pathLst>
              <a:path w="168759" h="147664">
                <a:moveTo>
                  <a:pt x="0" y="0"/>
                </a:moveTo>
                <a:lnTo>
                  <a:pt x="168759" y="0"/>
                </a:lnTo>
                <a:lnTo>
                  <a:pt x="168759" y="147664"/>
                </a:lnTo>
                <a:lnTo>
                  <a:pt x="0" y="14766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8" name="Freeform 58"/>
          <p:cNvSpPr/>
          <p:nvPr/>
        </p:nvSpPr>
        <p:spPr>
          <a:xfrm>
            <a:off x="4181059" y="6504320"/>
            <a:ext cx="152998" cy="152998"/>
          </a:xfrm>
          <a:custGeom>
            <a:avLst/>
            <a:gdLst/>
            <a:ahLst/>
            <a:cxnLst/>
            <a:rect l="l" t="t" r="r" b="b"/>
            <a:pathLst>
              <a:path w="152998" h="152998">
                <a:moveTo>
                  <a:pt x="0" y="0"/>
                </a:moveTo>
                <a:lnTo>
                  <a:pt x="152998" y="0"/>
                </a:lnTo>
                <a:lnTo>
                  <a:pt x="152998" y="152999"/>
                </a:lnTo>
                <a:lnTo>
                  <a:pt x="0" y="15299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0" name="Freeform 60"/>
          <p:cNvSpPr/>
          <p:nvPr/>
        </p:nvSpPr>
        <p:spPr>
          <a:xfrm>
            <a:off x="5709820" y="3558540"/>
            <a:ext cx="151571" cy="132625"/>
          </a:xfrm>
          <a:custGeom>
            <a:avLst/>
            <a:gdLst/>
            <a:ahLst/>
            <a:cxnLst/>
            <a:rect l="l" t="t" r="r" b="b"/>
            <a:pathLst>
              <a:path w="151571" h="132625">
                <a:moveTo>
                  <a:pt x="0" y="0"/>
                </a:moveTo>
                <a:lnTo>
                  <a:pt x="151571" y="0"/>
                </a:lnTo>
                <a:lnTo>
                  <a:pt x="151571" y="132624"/>
                </a:lnTo>
                <a:lnTo>
                  <a:pt x="0" y="1326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1" name="Freeform 61"/>
          <p:cNvSpPr/>
          <p:nvPr/>
        </p:nvSpPr>
        <p:spPr>
          <a:xfrm>
            <a:off x="5715663" y="2488156"/>
            <a:ext cx="151571" cy="132625"/>
          </a:xfrm>
          <a:custGeom>
            <a:avLst/>
            <a:gdLst/>
            <a:ahLst/>
            <a:cxnLst/>
            <a:rect l="l" t="t" r="r" b="b"/>
            <a:pathLst>
              <a:path w="151571" h="132625">
                <a:moveTo>
                  <a:pt x="0" y="0"/>
                </a:moveTo>
                <a:lnTo>
                  <a:pt x="151571" y="0"/>
                </a:lnTo>
                <a:lnTo>
                  <a:pt x="151571" y="132625"/>
                </a:lnTo>
                <a:lnTo>
                  <a:pt x="0" y="13262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2" name="Freeform 62"/>
          <p:cNvSpPr/>
          <p:nvPr/>
        </p:nvSpPr>
        <p:spPr>
          <a:xfrm>
            <a:off x="7289192" y="3560509"/>
            <a:ext cx="151571" cy="132625"/>
          </a:xfrm>
          <a:custGeom>
            <a:avLst/>
            <a:gdLst/>
            <a:ahLst/>
            <a:cxnLst/>
            <a:rect l="l" t="t" r="r" b="b"/>
            <a:pathLst>
              <a:path w="151571" h="132625">
                <a:moveTo>
                  <a:pt x="0" y="0"/>
                </a:moveTo>
                <a:lnTo>
                  <a:pt x="151571" y="0"/>
                </a:lnTo>
                <a:lnTo>
                  <a:pt x="151571" y="132625"/>
                </a:lnTo>
                <a:lnTo>
                  <a:pt x="0" y="13262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3" name="Freeform 63"/>
          <p:cNvSpPr/>
          <p:nvPr/>
        </p:nvSpPr>
        <p:spPr>
          <a:xfrm>
            <a:off x="7296940" y="6570907"/>
            <a:ext cx="127610" cy="127610"/>
          </a:xfrm>
          <a:custGeom>
            <a:avLst/>
            <a:gdLst/>
            <a:ahLst/>
            <a:cxnLst/>
            <a:rect l="l" t="t" r="r" b="b"/>
            <a:pathLst>
              <a:path w="127610" h="127610">
                <a:moveTo>
                  <a:pt x="0" y="0"/>
                </a:moveTo>
                <a:lnTo>
                  <a:pt x="127610" y="0"/>
                </a:lnTo>
                <a:lnTo>
                  <a:pt x="127610" y="127610"/>
                </a:lnTo>
                <a:lnTo>
                  <a:pt x="0" y="1276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4" name="Freeform 64"/>
          <p:cNvSpPr/>
          <p:nvPr/>
        </p:nvSpPr>
        <p:spPr>
          <a:xfrm>
            <a:off x="7296112" y="6709991"/>
            <a:ext cx="125611" cy="109909"/>
          </a:xfrm>
          <a:custGeom>
            <a:avLst/>
            <a:gdLst/>
            <a:ahLst/>
            <a:cxnLst/>
            <a:rect l="l" t="t" r="r" b="b"/>
            <a:pathLst>
              <a:path w="125611" h="109909">
                <a:moveTo>
                  <a:pt x="0" y="0"/>
                </a:moveTo>
                <a:lnTo>
                  <a:pt x="125610" y="0"/>
                </a:lnTo>
                <a:lnTo>
                  <a:pt x="125610" y="109909"/>
                </a:lnTo>
                <a:lnTo>
                  <a:pt x="0" y="1099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5" name="Freeform 65"/>
          <p:cNvSpPr/>
          <p:nvPr/>
        </p:nvSpPr>
        <p:spPr>
          <a:xfrm>
            <a:off x="8704752" y="6667676"/>
            <a:ext cx="167272" cy="146363"/>
          </a:xfrm>
          <a:custGeom>
            <a:avLst/>
            <a:gdLst/>
            <a:ahLst/>
            <a:cxnLst/>
            <a:rect l="l" t="t" r="r" b="b"/>
            <a:pathLst>
              <a:path w="167272" h="146363">
                <a:moveTo>
                  <a:pt x="0" y="0"/>
                </a:moveTo>
                <a:lnTo>
                  <a:pt x="167272" y="0"/>
                </a:lnTo>
                <a:lnTo>
                  <a:pt x="167272" y="146363"/>
                </a:lnTo>
                <a:lnTo>
                  <a:pt x="0" y="1463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6" name="Freeform 66"/>
          <p:cNvSpPr/>
          <p:nvPr/>
        </p:nvSpPr>
        <p:spPr>
          <a:xfrm>
            <a:off x="8687630" y="5329115"/>
            <a:ext cx="159046" cy="139166"/>
          </a:xfrm>
          <a:custGeom>
            <a:avLst/>
            <a:gdLst/>
            <a:ahLst/>
            <a:cxnLst/>
            <a:rect l="l" t="t" r="r" b="b"/>
            <a:pathLst>
              <a:path w="159046" h="139166">
                <a:moveTo>
                  <a:pt x="0" y="0"/>
                </a:moveTo>
                <a:lnTo>
                  <a:pt x="159046" y="0"/>
                </a:lnTo>
                <a:lnTo>
                  <a:pt x="159046" y="139166"/>
                </a:lnTo>
                <a:lnTo>
                  <a:pt x="0" y="1391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2" name="TextBox 72"/>
          <p:cNvSpPr txBox="1"/>
          <p:nvPr/>
        </p:nvSpPr>
        <p:spPr>
          <a:xfrm>
            <a:off x="8637868" y="2062132"/>
            <a:ext cx="745239" cy="1028657"/>
          </a:xfrm>
          <a:prstGeom prst="rect">
            <a:avLst/>
          </a:prstGeom>
        </p:spPr>
        <p:txBody>
          <a:bodyPr lIns="50318" tIns="50318" rIns="50318" bIns="50318" rtlCol="0" anchor="t"/>
          <a:lstStyle/>
          <a:p>
            <a:pPr algn="ctr">
              <a:lnSpc>
                <a:spcPts val="1220"/>
              </a:lnSpc>
            </a:pPr>
            <a:endParaRPr dirty="0"/>
          </a:p>
          <a:p>
            <a:pPr algn="ctr">
              <a:lnSpc>
                <a:spcPts val="1220"/>
              </a:lnSpc>
            </a:pPr>
            <a:endParaRPr dirty="0"/>
          </a:p>
          <a:p>
            <a:pPr algn="ctr">
              <a:lnSpc>
                <a:spcPts val="1220"/>
              </a:lnSpc>
            </a:pPr>
            <a:r>
              <a:rPr lang="en-US" sz="871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Enrolment Clinic</a:t>
            </a:r>
          </a:p>
          <a:p>
            <a:pPr algn="ctr">
              <a:lnSpc>
                <a:spcPts val="1220"/>
              </a:lnSpc>
            </a:pPr>
            <a:r>
              <a:rPr lang="en-US" sz="871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9:30 - 12</a:t>
            </a:r>
          </a:p>
          <a:p>
            <a:pPr algn="l">
              <a:lnSpc>
                <a:spcPts val="1045"/>
              </a:lnSpc>
            </a:pPr>
            <a:endParaRPr lang="en-US" sz="871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0" name="Freeform 80"/>
          <p:cNvSpPr/>
          <p:nvPr/>
        </p:nvSpPr>
        <p:spPr>
          <a:xfrm>
            <a:off x="8811106" y="2885113"/>
            <a:ext cx="434802" cy="374720"/>
          </a:xfrm>
          <a:custGeom>
            <a:avLst/>
            <a:gdLst/>
            <a:ahLst/>
            <a:cxnLst/>
            <a:rect l="l" t="t" r="r" b="b"/>
            <a:pathLst>
              <a:path w="434802" h="374720">
                <a:moveTo>
                  <a:pt x="0" y="0"/>
                </a:moveTo>
                <a:lnTo>
                  <a:pt x="434802" y="0"/>
                </a:lnTo>
                <a:lnTo>
                  <a:pt x="434802" y="374720"/>
                </a:lnTo>
                <a:lnTo>
                  <a:pt x="0" y="37472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2" name="Freeform 82"/>
          <p:cNvSpPr/>
          <p:nvPr/>
        </p:nvSpPr>
        <p:spPr>
          <a:xfrm>
            <a:off x="7814030" y="2346270"/>
            <a:ext cx="366924" cy="293539"/>
          </a:xfrm>
          <a:custGeom>
            <a:avLst/>
            <a:gdLst/>
            <a:ahLst/>
            <a:cxnLst/>
            <a:rect l="l" t="t" r="r" b="b"/>
            <a:pathLst>
              <a:path w="366924" h="293539">
                <a:moveTo>
                  <a:pt x="0" y="0"/>
                </a:moveTo>
                <a:lnTo>
                  <a:pt x="366924" y="0"/>
                </a:lnTo>
                <a:lnTo>
                  <a:pt x="366924" y="293540"/>
                </a:lnTo>
                <a:lnTo>
                  <a:pt x="0" y="29354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3" name="Freeform 83"/>
          <p:cNvSpPr/>
          <p:nvPr/>
        </p:nvSpPr>
        <p:spPr>
          <a:xfrm>
            <a:off x="7852447" y="3343572"/>
            <a:ext cx="330807" cy="342644"/>
          </a:xfrm>
          <a:custGeom>
            <a:avLst/>
            <a:gdLst/>
            <a:ahLst/>
            <a:cxnLst/>
            <a:rect l="l" t="t" r="r" b="b"/>
            <a:pathLst>
              <a:path w="330807" h="342644">
                <a:moveTo>
                  <a:pt x="0" y="0"/>
                </a:moveTo>
                <a:lnTo>
                  <a:pt x="330807" y="0"/>
                </a:lnTo>
                <a:lnTo>
                  <a:pt x="330807" y="342644"/>
                </a:lnTo>
                <a:lnTo>
                  <a:pt x="0" y="342644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4" name="Freeform 84"/>
          <p:cNvSpPr/>
          <p:nvPr/>
        </p:nvSpPr>
        <p:spPr>
          <a:xfrm>
            <a:off x="4203646" y="2695440"/>
            <a:ext cx="654220" cy="490665"/>
          </a:xfrm>
          <a:custGeom>
            <a:avLst/>
            <a:gdLst/>
            <a:ahLst/>
            <a:cxnLst/>
            <a:rect l="l" t="t" r="r" b="b"/>
            <a:pathLst>
              <a:path w="654220" h="490665">
                <a:moveTo>
                  <a:pt x="0" y="0"/>
                </a:moveTo>
                <a:lnTo>
                  <a:pt x="654220" y="0"/>
                </a:lnTo>
                <a:lnTo>
                  <a:pt x="654220" y="490665"/>
                </a:lnTo>
                <a:lnTo>
                  <a:pt x="0" y="490665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5" name="Freeform 85"/>
          <p:cNvSpPr/>
          <p:nvPr/>
        </p:nvSpPr>
        <p:spPr>
          <a:xfrm>
            <a:off x="3199374" y="5064643"/>
            <a:ext cx="417817" cy="423107"/>
          </a:xfrm>
          <a:custGeom>
            <a:avLst/>
            <a:gdLst/>
            <a:ahLst/>
            <a:cxnLst/>
            <a:rect l="l" t="t" r="r" b="b"/>
            <a:pathLst>
              <a:path w="417817" h="423107">
                <a:moveTo>
                  <a:pt x="0" y="0"/>
                </a:moveTo>
                <a:lnTo>
                  <a:pt x="417817" y="0"/>
                </a:lnTo>
                <a:lnTo>
                  <a:pt x="417817" y="423107"/>
                </a:lnTo>
                <a:lnTo>
                  <a:pt x="0" y="423107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 l="-633" r="-63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7" name="TextBox 87"/>
          <p:cNvSpPr txBox="1"/>
          <p:nvPr/>
        </p:nvSpPr>
        <p:spPr>
          <a:xfrm>
            <a:off x="235446" y="1592124"/>
            <a:ext cx="2283313" cy="4578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0"/>
              </a:lnSpc>
            </a:pPr>
            <a:r>
              <a:rPr lang="en-US" sz="10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 </a:t>
            </a:r>
          </a:p>
          <a:p>
            <a:pPr algn="ctr">
              <a:lnSpc>
                <a:spcPts val="1220"/>
              </a:lnSpc>
            </a:pPr>
            <a:r>
              <a:rPr lang="en-US" sz="1000" b="1" u="sng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Address:</a:t>
            </a:r>
          </a:p>
          <a:p>
            <a:pPr algn="ctr">
              <a:lnSpc>
                <a:spcPts val="1220"/>
              </a:lnSpc>
            </a:pPr>
            <a:r>
              <a:rPr lang="en-US" sz="10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First Floor Offices, Crabtree Street, Furthergate Industrial Estate, Blackburn, BB1 3BD</a:t>
            </a:r>
          </a:p>
          <a:p>
            <a:pPr algn="ctr">
              <a:lnSpc>
                <a:spcPts val="1220"/>
              </a:lnSpc>
            </a:pPr>
            <a:r>
              <a:rPr lang="en-US" sz="1000" b="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 </a:t>
            </a:r>
          </a:p>
          <a:p>
            <a:pPr algn="ctr">
              <a:lnSpc>
                <a:spcPts val="1220"/>
              </a:lnSpc>
            </a:pPr>
            <a:r>
              <a:rPr lang="en-US" sz="1000" b="1" u="sng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Contact Information:</a:t>
            </a:r>
          </a:p>
          <a:p>
            <a:pPr algn="ctr">
              <a:lnSpc>
                <a:spcPts val="1220"/>
              </a:lnSpc>
            </a:pPr>
            <a:r>
              <a:rPr lang="en-US" sz="10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07775 096192 (Gabriella)</a:t>
            </a:r>
          </a:p>
          <a:p>
            <a:pPr algn="ctr">
              <a:lnSpc>
                <a:spcPts val="1220"/>
              </a:lnSpc>
            </a:pPr>
            <a:r>
              <a:rPr lang="en-US" sz="10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07384 119231 (Nadya)</a:t>
            </a:r>
          </a:p>
          <a:p>
            <a:pPr algn="ctr">
              <a:lnSpc>
                <a:spcPts val="1220"/>
              </a:lnSpc>
            </a:pPr>
            <a:r>
              <a:rPr lang="en-US" sz="10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 </a:t>
            </a:r>
          </a:p>
          <a:p>
            <a:pPr algn="ctr">
              <a:lnSpc>
                <a:spcPts val="1220"/>
              </a:lnSpc>
            </a:pPr>
            <a:r>
              <a:rPr lang="en-US" sz="1000" b="1" i="1">
                <a:solidFill>
                  <a:srgbClr val="FFFFFF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Enrolments are needed to do any of the activities.</a:t>
            </a:r>
          </a:p>
          <a:p>
            <a:pPr algn="ctr">
              <a:lnSpc>
                <a:spcPts val="1220"/>
              </a:lnSpc>
            </a:pPr>
            <a:r>
              <a:rPr lang="en-US" sz="10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 </a:t>
            </a:r>
          </a:p>
          <a:p>
            <a:pPr algn="ctr">
              <a:lnSpc>
                <a:spcPts val="1220"/>
              </a:lnSpc>
            </a:pPr>
            <a:r>
              <a:rPr lang="en-US" sz="10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Our 1:1 activities include; Housing, Employment, Training, Money Management, Healthcare and Enrolment, or you can book specific 1-1 support session with your support worker.</a:t>
            </a:r>
          </a:p>
          <a:p>
            <a:pPr algn="ctr">
              <a:lnSpc>
                <a:spcPts val="1220"/>
              </a:lnSpc>
            </a:pPr>
            <a:r>
              <a:rPr lang="en-US" sz="10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 </a:t>
            </a:r>
            <a:r>
              <a:rPr lang="en-US" sz="1000" b="1" u="sng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They are appointment only!</a:t>
            </a:r>
          </a:p>
          <a:p>
            <a:pPr algn="ctr">
              <a:lnSpc>
                <a:spcPts val="1220"/>
              </a:lnSpc>
            </a:pPr>
            <a:r>
              <a:rPr lang="en-US" sz="10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 </a:t>
            </a:r>
          </a:p>
          <a:p>
            <a:pPr algn="ctr">
              <a:lnSpc>
                <a:spcPts val="1220"/>
              </a:lnSpc>
            </a:pPr>
            <a:r>
              <a:rPr lang="en-US" sz="10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We offer group sessions such as Hub Walks around Corporation Park, Coffee &amp; Chat Sessions, a Hub Quiz, various Arts and Craft sessions, and Cooking Sessions. Employment activities included Interview Prep, Completing Application Forms or just simply support with Job Searching/Training.</a:t>
            </a:r>
          </a:p>
          <a:p>
            <a:pPr algn="ctr">
              <a:lnSpc>
                <a:spcPts val="1220"/>
              </a:lnSpc>
            </a:pPr>
            <a:endParaRPr lang="en-US" sz="10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8" name="TextBox 88"/>
          <p:cNvSpPr txBox="1"/>
          <p:nvPr/>
        </p:nvSpPr>
        <p:spPr>
          <a:xfrm>
            <a:off x="2682766" y="234317"/>
            <a:ext cx="4564489" cy="596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8"/>
              </a:lnSpc>
            </a:pPr>
            <a:r>
              <a:rPr lang="en-US" sz="3499" b="1" u="sng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JULY - WEEK 3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658981" y="931724"/>
            <a:ext cx="1826812" cy="546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Society: Activities contributing to the community outside of the CFO Activity Hub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658981" y="99380"/>
            <a:ext cx="1826812" cy="374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Self: Activities that work on the individual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658981" y="516893"/>
            <a:ext cx="1910578" cy="374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Relationships: Activities that work with peers/families/friends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344097" y="7032180"/>
            <a:ext cx="2066012" cy="105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7"/>
              </a:lnSpc>
            </a:pPr>
            <a:r>
              <a:rPr lang="en-US" sz="75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This programme is delivered by HMPPS CFO</a:t>
            </a:r>
          </a:p>
        </p:txBody>
      </p:sp>
      <p:sp>
        <p:nvSpPr>
          <p:cNvPr id="93" name="Freeform 93"/>
          <p:cNvSpPr/>
          <p:nvPr/>
        </p:nvSpPr>
        <p:spPr>
          <a:xfrm>
            <a:off x="4203345" y="3424590"/>
            <a:ext cx="126330" cy="126330"/>
          </a:xfrm>
          <a:custGeom>
            <a:avLst/>
            <a:gdLst/>
            <a:ahLst/>
            <a:cxnLst/>
            <a:rect l="l" t="t" r="r" b="b"/>
            <a:pathLst>
              <a:path w="126330" h="126330">
                <a:moveTo>
                  <a:pt x="0" y="0"/>
                </a:moveTo>
                <a:lnTo>
                  <a:pt x="126330" y="0"/>
                </a:lnTo>
                <a:lnTo>
                  <a:pt x="126330" y="126329"/>
                </a:lnTo>
                <a:lnTo>
                  <a:pt x="0" y="1263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4" name="Freeform 94"/>
          <p:cNvSpPr/>
          <p:nvPr/>
        </p:nvSpPr>
        <p:spPr>
          <a:xfrm>
            <a:off x="7290155" y="2506958"/>
            <a:ext cx="151571" cy="132625"/>
          </a:xfrm>
          <a:custGeom>
            <a:avLst/>
            <a:gdLst/>
            <a:ahLst/>
            <a:cxnLst/>
            <a:rect l="l" t="t" r="r" b="b"/>
            <a:pathLst>
              <a:path w="151571" h="132625">
                <a:moveTo>
                  <a:pt x="0" y="0"/>
                </a:moveTo>
                <a:lnTo>
                  <a:pt x="151571" y="0"/>
                </a:lnTo>
                <a:lnTo>
                  <a:pt x="151571" y="132625"/>
                </a:lnTo>
                <a:lnTo>
                  <a:pt x="0" y="13262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5" name="Freeform 95"/>
          <p:cNvSpPr/>
          <p:nvPr/>
        </p:nvSpPr>
        <p:spPr>
          <a:xfrm>
            <a:off x="8696693" y="3563075"/>
            <a:ext cx="151571" cy="132625"/>
          </a:xfrm>
          <a:custGeom>
            <a:avLst/>
            <a:gdLst/>
            <a:ahLst/>
            <a:cxnLst/>
            <a:rect l="l" t="t" r="r" b="b"/>
            <a:pathLst>
              <a:path w="151571" h="132625">
                <a:moveTo>
                  <a:pt x="0" y="0"/>
                </a:moveTo>
                <a:lnTo>
                  <a:pt x="151571" y="0"/>
                </a:lnTo>
                <a:lnTo>
                  <a:pt x="151571" y="132625"/>
                </a:lnTo>
                <a:lnTo>
                  <a:pt x="0" y="13262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6" name="Freeform 96"/>
          <p:cNvSpPr/>
          <p:nvPr/>
        </p:nvSpPr>
        <p:spPr>
          <a:xfrm>
            <a:off x="9378883" y="3547624"/>
            <a:ext cx="151571" cy="132625"/>
          </a:xfrm>
          <a:custGeom>
            <a:avLst/>
            <a:gdLst/>
            <a:ahLst/>
            <a:cxnLst/>
            <a:rect l="l" t="t" r="r" b="b"/>
            <a:pathLst>
              <a:path w="151571" h="132625">
                <a:moveTo>
                  <a:pt x="0" y="0"/>
                </a:moveTo>
                <a:lnTo>
                  <a:pt x="151571" y="0"/>
                </a:lnTo>
                <a:lnTo>
                  <a:pt x="151571" y="132625"/>
                </a:lnTo>
                <a:lnTo>
                  <a:pt x="0" y="13262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8" name="Freeform 98"/>
          <p:cNvSpPr/>
          <p:nvPr/>
        </p:nvSpPr>
        <p:spPr>
          <a:xfrm>
            <a:off x="9391396" y="3406302"/>
            <a:ext cx="126330" cy="126330"/>
          </a:xfrm>
          <a:custGeom>
            <a:avLst/>
            <a:gdLst/>
            <a:ahLst/>
            <a:cxnLst/>
            <a:rect l="l" t="t" r="r" b="b"/>
            <a:pathLst>
              <a:path w="126330" h="126330">
                <a:moveTo>
                  <a:pt x="0" y="0"/>
                </a:moveTo>
                <a:lnTo>
                  <a:pt x="126330" y="0"/>
                </a:lnTo>
                <a:lnTo>
                  <a:pt x="126330" y="126330"/>
                </a:lnTo>
                <a:lnTo>
                  <a:pt x="0" y="1263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9" name="Freeform 99"/>
          <p:cNvSpPr/>
          <p:nvPr/>
        </p:nvSpPr>
        <p:spPr>
          <a:xfrm>
            <a:off x="8699672" y="5185259"/>
            <a:ext cx="126330" cy="126330"/>
          </a:xfrm>
          <a:custGeom>
            <a:avLst/>
            <a:gdLst/>
            <a:ahLst/>
            <a:cxnLst/>
            <a:rect l="l" t="t" r="r" b="b"/>
            <a:pathLst>
              <a:path w="126330" h="126330">
                <a:moveTo>
                  <a:pt x="0" y="0"/>
                </a:moveTo>
                <a:lnTo>
                  <a:pt x="126330" y="0"/>
                </a:lnTo>
                <a:lnTo>
                  <a:pt x="126330" y="126330"/>
                </a:lnTo>
                <a:lnTo>
                  <a:pt x="0" y="1263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2" name="TextBox 102"/>
          <p:cNvSpPr txBox="1"/>
          <p:nvPr/>
        </p:nvSpPr>
        <p:spPr>
          <a:xfrm>
            <a:off x="4197319" y="5656495"/>
            <a:ext cx="670193" cy="891965"/>
          </a:xfrm>
          <a:prstGeom prst="rect">
            <a:avLst/>
          </a:prstGeom>
        </p:spPr>
        <p:txBody>
          <a:bodyPr lIns="45803" tIns="45803" rIns="45803" bIns="45803" rtlCol="0" anchor="t"/>
          <a:lstStyle/>
          <a:p>
            <a:pPr algn="ctr">
              <a:lnSpc>
                <a:spcPts val="1110"/>
              </a:lnSpc>
            </a:pPr>
            <a:r>
              <a:rPr lang="en-US" sz="793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 Sense of New &amp; </a:t>
            </a:r>
          </a:p>
          <a:p>
            <a:pPr algn="ctr">
              <a:lnSpc>
                <a:spcPts val="1110"/>
              </a:lnSpc>
            </a:pPr>
            <a:r>
              <a:rPr lang="en-US" sz="793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Pro-Social Identity</a:t>
            </a:r>
          </a:p>
          <a:p>
            <a:pPr algn="ctr">
              <a:lnSpc>
                <a:spcPts val="1110"/>
              </a:lnSpc>
            </a:pPr>
            <a:r>
              <a:rPr lang="en-US" sz="793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2:30 - 4</a:t>
            </a:r>
          </a:p>
          <a:p>
            <a:pPr algn="ctr">
              <a:lnSpc>
                <a:spcPts val="1110"/>
              </a:lnSpc>
            </a:pPr>
            <a:endParaRPr lang="en-US" sz="793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3" name="Freeform 103"/>
          <p:cNvSpPr/>
          <p:nvPr/>
        </p:nvSpPr>
        <p:spPr>
          <a:xfrm>
            <a:off x="4358411" y="6414569"/>
            <a:ext cx="362921" cy="347085"/>
          </a:xfrm>
          <a:custGeom>
            <a:avLst/>
            <a:gdLst/>
            <a:ahLst/>
            <a:cxnLst/>
            <a:rect l="l" t="t" r="r" b="b"/>
            <a:pathLst>
              <a:path w="362921" h="347085">
                <a:moveTo>
                  <a:pt x="0" y="0"/>
                </a:moveTo>
                <a:lnTo>
                  <a:pt x="362921" y="0"/>
                </a:lnTo>
                <a:lnTo>
                  <a:pt x="362921" y="347085"/>
                </a:lnTo>
                <a:lnTo>
                  <a:pt x="0" y="347085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6" name="TextBox 106"/>
          <p:cNvSpPr txBox="1"/>
          <p:nvPr/>
        </p:nvSpPr>
        <p:spPr>
          <a:xfrm>
            <a:off x="4195966" y="4471395"/>
            <a:ext cx="692426" cy="940352"/>
          </a:xfrm>
          <a:prstGeom prst="rect">
            <a:avLst/>
          </a:prstGeom>
        </p:spPr>
        <p:txBody>
          <a:bodyPr lIns="48993" tIns="48993" rIns="48993" bIns="48993" rtlCol="0" anchor="t"/>
          <a:lstStyle/>
          <a:p>
            <a:pPr algn="ctr">
              <a:lnSpc>
                <a:spcPts val="1147"/>
              </a:lnSpc>
            </a:pPr>
            <a:r>
              <a:rPr lang="en-US" sz="81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Literacy &amp; Numeracy Assessment </a:t>
            </a:r>
          </a:p>
          <a:p>
            <a:pPr algn="ctr">
              <a:lnSpc>
                <a:spcPts val="1147"/>
              </a:lnSpc>
            </a:pPr>
            <a:r>
              <a:rPr lang="en-US" sz="81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1 - 2:30</a:t>
            </a:r>
          </a:p>
          <a:p>
            <a:pPr algn="l">
              <a:lnSpc>
                <a:spcPts val="1018"/>
              </a:lnSpc>
            </a:pPr>
            <a:endParaRPr lang="en-US" sz="819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7" name="Freeform 107"/>
          <p:cNvSpPr/>
          <p:nvPr/>
        </p:nvSpPr>
        <p:spPr>
          <a:xfrm>
            <a:off x="4361188" y="5120420"/>
            <a:ext cx="336764" cy="265329"/>
          </a:xfrm>
          <a:custGeom>
            <a:avLst/>
            <a:gdLst/>
            <a:ahLst/>
            <a:cxnLst/>
            <a:rect l="l" t="t" r="r" b="b"/>
            <a:pathLst>
              <a:path w="336764" h="265329">
                <a:moveTo>
                  <a:pt x="0" y="0"/>
                </a:moveTo>
                <a:lnTo>
                  <a:pt x="336764" y="0"/>
                </a:lnTo>
                <a:lnTo>
                  <a:pt x="336764" y="265329"/>
                </a:lnTo>
                <a:lnTo>
                  <a:pt x="0" y="265329"/>
                </a:lnTo>
                <a:lnTo>
                  <a:pt x="0" y="0"/>
                </a:lnTo>
                <a:close/>
              </a:path>
            </a:pathLst>
          </a:custGeom>
          <a:blipFill>
            <a:blip r:embed="rId29"/>
            <a:stretch>
              <a:fillRect l="-46591" t="-74040" r="-50284" b="-75840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8" name="Freeform 108"/>
          <p:cNvSpPr/>
          <p:nvPr/>
        </p:nvSpPr>
        <p:spPr>
          <a:xfrm>
            <a:off x="4169464" y="5333753"/>
            <a:ext cx="159046" cy="139166"/>
          </a:xfrm>
          <a:custGeom>
            <a:avLst/>
            <a:gdLst/>
            <a:ahLst/>
            <a:cxnLst/>
            <a:rect l="l" t="t" r="r" b="b"/>
            <a:pathLst>
              <a:path w="159046" h="139166">
                <a:moveTo>
                  <a:pt x="0" y="0"/>
                </a:moveTo>
                <a:lnTo>
                  <a:pt x="159047" y="0"/>
                </a:lnTo>
                <a:lnTo>
                  <a:pt x="159047" y="139165"/>
                </a:lnTo>
                <a:lnTo>
                  <a:pt x="0" y="1391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9" name="Freeform 109"/>
          <p:cNvSpPr/>
          <p:nvPr/>
        </p:nvSpPr>
        <p:spPr>
          <a:xfrm>
            <a:off x="7798521" y="6356439"/>
            <a:ext cx="399317" cy="450040"/>
          </a:xfrm>
          <a:custGeom>
            <a:avLst/>
            <a:gdLst/>
            <a:ahLst/>
            <a:cxnLst/>
            <a:rect l="l" t="t" r="r" b="b"/>
            <a:pathLst>
              <a:path w="399317" h="450040">
                <a:moveTo>
                  <a:pt x="0" y="0"/>
                </a:moveTo>
                <a:lnTo>
                  <a:pt x="399318" y="0"/>
                </a:lnTo>
                <a:lnTo>
                  <a:pt x="399318" y="450040"/>
                </a:lnTo>
                <a:lnTo>
                  <a:pt x="0" y="450040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0" name="Freeform 110"/>
          <p:cNvSpPr/>
          <p:nvPr/>
        </p:nvSpPr>
        <p:spPr>
          <a:xfrm>
            <a:off x="7283252" y="5320604"/>
            <a:ext cx="167272" cy="146363"/>
          </a:xfrm>
          <a:custGeom>
            <a:avLst/>
            <a:gdLst/>
            <a:ahLst/>
            <a:cxnLst/>
            <a:rect l="l" t="t" r="r" b="b"/>
            <a:pathLst>
              <a:path w="167272" h="146363">
                <a:moveTo>
                  <a:pt x="0" y="0"/>
                </a:moveTo>
                <a:lnTo>
                  <a:pt x="167272" y="0"/>
                </a:lnTo>
                <a:lnTo>
                  <a:pt x="167272" y="146363"/>
                </a:lnTo>
                <a:lnTo>
                  <a:pt x="0" y="1463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1" name="Freeform 111"/>
          <p:cNvSpPr/>
          <p:nvPr/>
        </p:nvSpPr>
        <p:spPr>
          <a:xfrm>
            <a:off x="3240363" y="2269817"/>
            <a:ext cx="355453" cy="363381"/>
          </a:xfrm>
          <a:custGeom>
            <a:avLst/>
            <a:gdLst/>
            <a:ahLst/>
            <a:cxnLst/>
            <a:rect l="l" t="t" r="r" b="b"/>
            <a:pathLst>
              <a:path w="355453" h="363381">
                <a:moveTo>
                  <a:pt x="0" y="0"/>
                </a:moveTo>
                <a:lnTo>
                  <a:pt x="355453" y="0"/>
                </a:lnTo>
                <a:lnTo>
                  <a:pt x="355453" y="363381"/>
                </a:lnTo>
                <a:lnTo>
                  <a:pt x="0" y="363381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2" name="Freeform 112"/>
          <p:cNvSpPr/>
          <p:nvPr/>
        </p:nvSpPr>
        <p:spPr>
          <a:xfrm>
            <a:off x="2698338" y="2508761"/>
            <a:ext cx="132785" cy="116187"/>
          </a:xfrm>
          <a:custGeom>
            <a:avLst/>
            <a:gdLst/>
            <a:ahLst/>
            <a:cxnLst/>
            <a:rect l="l" t="t" r="r" b="b"/>
            <a:pathLst>
              <a:path w="132785" h="116187">
                <a:moveTo>
                  <a:pt x="0" y="0"/>
                </a:moveTo>
                <a:lnTo>
                  <a:pt x="132785" y="0"/>
                </a:lnTo>
                <a:lnTo>
                  <a:pt x="132785" y="116187"/>
                </a:lnTo>
                <a:lnTo>
                  <a:pt x="0" y="1161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3" name="Freeform 113"/>
          <p:cNvSpPr/>
          <p:nvPr/>
        </p:nvSpPr>
        <p:spPr>
          <a:xfrm>
            <a:off x="3213100" y="3352560"/>
            <a:ext cx="434717" cy="354812"/>
          </a:xfrm>
          <a:custGeom>
            <a:avLst/>
            <a:gdLst/>
            <a:ahLst/>
            <a:cxnLst/>
            <a:rect l="l" t="t" r="r" b="b"/>
            <a:pathLst>
              <a:path w="445666" h="397289">
                <a:moveTo>
                  <a:pt x="0" y="0"/>
                </a:moveTo>
                <a:lnTo>
                  <a:pt x="445665" y="0"/>
                </a:lnTo>
                <a:lnTo>
                  <a:pt x="445665" y="397288"/>
                </a:lnTo>
                <a:lnTo>
                  <a:pt x="0" y="397288"/>
                </a:lnTo>
                <a:lnTo>
                  <a:pt x="0" y="0"/>
                </a:lnTo>
                <a:close/>
              </a:path>
            </a:pathLst>
          </a:custGeom>
          <a:blipFill>
            <a:blip r:embed="rId34"/>
            <a:stretch>
              <a:fillRect l="-606741" t="-354987" r="-366750" b="-18474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4" name="Freeform 114"/>
          <p:cNvSpPr/>
          <p:nvPr/>
        </p:nvSpPr>
        <p:spPr>
          <a:xfrm>
            <a:off x="6294531" y="3390900"/>
            <a:ext cx="394645" cy="302949"/>
          </a:xfrm>
          <a:custGeom>
            <a:avLst/>
            <a:gdLst/>
            <a:ahLst/>
            <a:cxnLst/>
            <a:rect l="l" t="t" r="r" b="b"/>
            <a:pathLst>
              <a:path w="423671" h="339707">
                <a:moveTo>
                  <a:pt x="0" y="0"/>
                </a:moveTo>
                <a:lnTo>
                  <a:pt x="423672" y="0"/>
                </a:lnTo>
                <a:lnTo>
                  <a:pt x="423672" y="339707"/>
                </a:lnTo>
                <a:lnTo>
                  <a:pt x="0" y="339707"/>
                </a:lnTo>
                <a:lnTo>
                  <a:pt x="0" y="0"/>
                </a:lnTo>
                <a:close/>
              </a:path>
            </a:pathLst>
          </a:custGeom>
          <a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5" name="Freeform 115"/>
          <p:cNvSpPr/>
          <p:nvPr/>
        </p:nvSpPr>
        <p:spPr>
          <a:xfrm>
            <a:off x="6358369" y="2287661"/>
            <a:ext cx="330807" cy="342644"/>
          </a:xfrm>
          <a:custGeom>
            <a:avLst/>
            <a:gdLst/>
            <a:ahLst/>
            <a:cxnLst/>
            <a:rect l="l" t="t" r="r" b="b"/>
            <a:pathLst>
              <a:path w="330807" h="342644">
                <a:moveTo>
                  <a:pt x="0" y="0"/>
                </a:moveTo>
                <a:lnTo>
                  <a:pt x="330807" y="0"/>
                </a:lnTo>
                <a:lnTo>
                  <a:pt x="330807" y="342644"/>
                </a:lnTo>
                <a:lnTo>
                  <a:pt x="0" y="342644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8" name="TextBox 118"/>
          <p:cNvSpPr txBox="1"/>
          <p:nvPr/>
        </p:nvSpPr>
        <p:spPr>
          <a:xfrm>
            <a:off x="9368805" y="1878932"/>
            <a:ext cx="686844" cy="2121568"/>
          </a:xfrm>
          <a:prstGeom prst="rect">
            <a:avLst/>
          </a:prstGeom>
        </p:spPr>
        <p:txBody>
          <a:bodyPr lIns="25445" tIns="25445" rIns="25445" bIns="25445" rtlCol="0" anchor="t"/>
          <a:lstStyle/>
          <a:p>
            <a:pPr algn="ctr">
              <a:lnSpc>
                <a:spcPts val="617"/>
              </a:lnSpc>
            </a:pPr>
            <a:endParaRPr dirty="0"/>
          </a:p>
          <a:p>
            <a:pPr algn="ctr">
              <a:lnSpc>
                <a:spcPts val="617"/>
              </a:lnSpc>
            </a:pPr>
            <a:endParaRPr dirty="0"/>
          </a:p>
          <a:p>
            <a:pPr algn="ctr">
              <a:lnSpc>
                <a:spcPts val="617"/>
              </a:lnSpc>
            </a:pPr>
            <a:endParaRPr dirty="0"/>
          </a:p>
          <a:p>
            <a:pPr algn="ctr">
              <a:lnSpc>
                <a:spcPts val="1037"/>
              </a:lnSpc>
            </a:pPr>
            <a:r>
              <a:rPr lang="en-US" sz="74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Where to Start and an Introduction to Employability</a:t>
            </a:r>
          </a:p>
          <a:p>
            <a:pPr algn="ctr">
              <a:lnSpc>
                <a:spcPts val="1037"/>
              </a:lnSpc>
            </a:pPr>
            <a:r>
              <a:rPr lang="en-US" sz="74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9:30 - 12</a:t>
            </a:r>
          </a:p>
        </p:txBody>
      </p:sp>
      <p:sp>
        <p:nvSpPr>
          <p:cNvPr id="119" name="Freeform 119"/>
          <p:cNvSpPr/>
          <p:nvPr/>
        </p:nvSpPr>
        <p:spPr>
          <a:xfrm>
            <a:off x="9492836" y="2887980"/>
            <a:ext cx="447458" cy="422955"/>
          </a:xfrm>
          <a:custGeom>
            <a:avLst/>
            <a:gdLst/>
            <a:ahLst/>
            <a:cxnLst/>
            <a:rect l="l" t="t" r="r" b="b"/>
            <a:pathLst>
              <a:path w="373788" h="359793">
                <a:moveTo>
                  <a:pt x="0" y="0"/>
                </a:moveTo>
                <a:lnTo>
                  <a:pt x="373788" y="0"/>
                </a:lnTo>
                <a:lnTo>
                  <a:pt x="373788" y="359793"/>
                </a:lnTo>
                <a:lnTo>
                  <a:pt x="0" y="359793"/>
                </a:lnTo>
                <a:lnTo>
                  <a:pt x="0" y="0"/>
                </a:lnTo>
                <a:close/>
              </a:path>
            </a:pathLst>
          </a:custGeom>
          <a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0" name="Freeform 120"/>
          <p:cNvSpPr/>
          <p:nvPr/>
        </p:nvSpPr>
        <p:spPr>
          <a:xfrm>
            <a:off x="9163215" y="6358979"/>
            <a:ext cx="427167" cy="427167"/>
          </a:xfrm>
          <a:custGeom>
            <a:avLst/>
            <a:gdLst/>
            <a:ahLst/>
            <a:cxnLst/>
            <a:rect l="l" t="t" r="r" b="b"/>
            <a:pathLst>
              <a:path w="427167" h="427167">
                <a:moveTo>
                  <a:pt x="0" y="0"/>
                </a:moveTo>
                <a:lnTo>
                  <a:pt x="427167" y="0"/>
                </a:lnTo>
                <a:lnTo>
                  <a:pt x="427167" y="427167"/>
                </a:lnTo>
                <a:lnTo>
                  <a:pt x="0" y="427167"/>
                </a:lnTo>
                <a:lnTo>
                  <a:pt x="0" y="0"/>
                </a:lnTo>
                <a:close/>
              </a:path>
            </a:pathLst>
          </a:custGeom>
          <a:blipFill>
            <a:blip r:embed="rId39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1" name="Freeform 121"/>
          <p:cNvSpPr/>
          <p:nvPr/>
        </p:nvSpPr>
        <p:spPr>
          <a:xfrm>
            <a:off x="9187421" y="5125514"/>
            <a:ext cx="324879" cy="364978"/>
          </a:xfrm>
          <a:custGeom>
            <a:avLst/>
            <a:gdLst/>
            <a:ahLst/>
            <a:cxnLst/>
            <a:rect l="l" t="t" r="r" b="b"/>
            <a:pathLst>
              <a:path w="383007" h="369950">
                <a:moveTo>
                  <a:pt x="0" y="0"/>
                </a:moveTo>
                <a:lnTo>
                  <a:pt x="383007" y="0"/>
                </a:lnTo>
                <a:lnTo>
                  <a:pt x="383007" y="369950"/>
                </a:lnTo>
                <a:lnTo>
                  <a:pt x="0" y="369950"/>
                </a:lnTo>
                <a:lnTo>
                  <a:pt x="0" y="0"/>
                </a:lnTo>
                <a:close/>
              </a:path>
            </a:pathLst>
          </a:custGeom>
          <a:blipFill>
            <a:blip r:embed="rId40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2" name="Freeform 122"/>
          <p:cNvSpPr/>
          <p:nvPr/>
        </p:nvSpPr>
        <p:spPr>
          <a:xfrm>
            <a:off x="7687271" y="5073083"/>
            <a:ext cx="570717" cy="395351"/>
          </a:xfrm>
          <a:custGeom>
            <a:avLst/>
            <a:gdLst/>
            <a:ahLst/>
            <a:cxnLst/>
            <a:rect l="l" t="t" r="r" b="b"/>
            <a:pathLst>
              <a:path w="570717" h="395351">
                <a:moveTo>
                  <a:pt x="0" y="0"/>
                </a:moveTo>
                <a:lnTo>
                  <a:pt x="570717" y="0"/>
                </a:lnTo>
                <a:lnTo>
                  <a:pt x="570717" y="395351"/>
                </a:lnTo>
                <a:lnTo>
                  <a:pt x="0" y="395351"/>
                </a:lnTo>
                <a:lnTo>
                  <a:pt x="0" y="0"/>
                </a:lnTo>
                <a:close/>
              </a:path>
            </a:pathLst>
          </a:custGeom>
          <a:blipFill>
            <a:blip r:embed="rId41">
              <a:extLs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23" name="Group 123"/>
          <p:cNvGrpSpPr/>
          <p:nvPr/>
        </p:nvGrpSpPr>
        <p:grpSpPr>
          <a:xfrm>
            <a:off x="5690352" y="1586677"/>
            <a:ext cx="1571509" cy="5263897"/>
            <a:chOff x="21068" y="0"/>
            <a:chExt cx="2203986" cy="7352583"/>
          </a:xfrm>
        </p:grpSpPr>
        <p:sp>
          <p:nvSpPr>
            <p:cNvPr id="124" name="Freeform 124"/>
            <p:cNvSpPr/>
            <p:nvPr/>
          </p:nvSpPr>
          <p:spPr>
            <a:xfrm>
              <a:off x="23896" y="0"/>
              <a:ext cx="2201158" cy="7352583"/>
            </a:xfrm>
            <a:custGeom>
              <a:avLst/>
              <a:gdLst/>
              <a:ahLst/>
              <a:cxnLst/>
              <a:rect l="l" t="t" r="r" b="b"/>
              <a:pathLst>
                <a:path w="2201157" h="7352583">
                  <a:moveTo>
                    <a:pt x="0" y="0"/>
                  </a:moveTo>
                  <a:lnTo>
                    <a:pt x="2201157" y="0"/>
                  </a:lnTo>
                  <a:lnTo>
                    <a:pt x="2201157" y="7352583"/>
                  </a:lnTo>
                  <a:lnTo>
                    <a:pt x="0" y="7352583"/>
                  </a:lnTo>
                  <a:close/>
                </a:path>
              </a:pathLst>
            </a:custGeom>
            <a:solidFill>
              <a:srgbClr val="FFD6C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5" name="TextBox 125"/>
            <p:cNvSpPr txBox="1"/>
            <p:nvPr/>
          </p:nvSpPr>
          <p:spPr>
            <a:xfrm>
              <a:off x="21068" y="515"/>
              <a:ext cx="2185964" cy="7352015"/>
            </a:xfrm>
            <a:prstGeom prst="rect">
              <a:avLst/>
            </a:prstGeom>
            <a:solidFill>
              <a:srgbClr val="FFD6CE"/>
            </a:solidFill>
          </p:spPr>
          <p:txBody>
            <a:bodyPr lIns="50800" tIns="50800" rIns="50800" bIns="50800" rtlCol="0" anchor="t"/>
            <a:lstStyle/>
            <a:p>
              <a:pPr algn="ctr">
                <a:lnSpc>
                  <a:spcPts val="1231"/>
                </a:lnSpc>
              </a:pPr>
              <a:endParaRPr dirty="0"/>
            </a:p>
            <a:p>
              <a:pPr algn="ctr">
                <a:lnSpc>
                  <a:spcPts val="1231"/>
                </a:lnSpc>
              </a:pPr>
              <a:endParaRPr dirty="0"/>
            </a:p>
            <a:p>
              <a:pPr algn="ctr">
                <a:lnSpc>
                  <a:spcPts val="1231"/>
                </a:lnSpc>
              </a:pPr>
              <a:endParaRPr dirty="0"/>
            </a:p>
            <a:p>
              <a:pPr algn="ctr">
                <a:lnSpc>
                  <a:spcPts val="1231"/>
                </a:lnSpc>
              </a:pPr>
              <a:endParaRPr dirty="0"/>
            </a:p>
            <a:p>
              <a:pPr algn="ctr">
                <a:lnSpc>
                  <a:spcPts val="1231"/>
                </a:lnSpc>
              </a:pPr>
              <a:endParaRPr dirty="0"/>
            </a:p>
            <a:p>
              <a:pPr algn="ctr">
                <a:lnSpc>
                  <a:spcPts val="1231"/>
                </a:lnSpc>
              </a:pPr>
              <a:endParaRPr dirty="0"/>
            </a:p>
            <a:p>
              <a:pPr algn="ctr">
                <a:lnSpc>
                  <a:spcPts val="1231"/>
                </a:lnSpc>
              </a:pPr>
              <a:endParaRPr dirty="0"/>
            </a:p>
            <a:p>
              <a:pPr algn="ctr">
                <a:lnSpc>
                  <a:spcPts val="1231"/>
                </a:lnSpc>
              </a:pPr>
              <a:endParaRPr dirty="0"/>
            </a:p>
            <a:p>
              <a:pPr algn="ctr">
                <a:lnSpc>
                  <a:spcPts val="1231"/>
                </a:lnSpc>
              </a:pPr>
              <a:endParaRPr dirty="0"/>
            </a:p>
            <a:p>
              <a:pPr algn="ctr">
                <a:lnSpc>
                  <a:spcPts val="1231"/>
                </a:lnSpc>
              </a:pPr>
              <a:endParaRPr dirty="0"/>
            </a:p>
            <a:p>
              <a:pPr algn="ctr">
                <a:lnSpc>
                  <a:spcPts val="1231"/>
                </a:lnSpc>
              </a:pPr>
              <a:endParaRPr dirty="0"/>
            </a:p>
            <a:p>
              <a:pPr algn="ctr">
                <a:lnSpc>
                  <a:spcPts val="1231"/>
                </a:lnSpc>
              </a:pPr>
              <a:endParaRPr dirty="0"/>
            </a:p>
            <a:p>
              <a:pPr algn="ctr">
                <a:lnSpc>
                  <a:spcPts val="2351"/>
                </a:lnSpc>
              </a:pPr>
              <a:endParaRPr dirty="0"/>
            </a:p>
            <a:p>
              <a:pPr algn="ctr">
                <a:lnSpc>
                  <a:spcPts val="3074"/>
                </a:lnSpc>
              </a:pPr>
              <a:r>
                <a:rPr lang="en-US" sz="1679" b="1" dirty="0">
                  <a:solidFill>
                    <a:srgbClr val="141414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HUB CLOSED FOR STAFF TRAINING</a:t>
              </a:r>
            </a:p>
          </p:txBody>
        </p:sp>
      </p:grpSp>
      <p:pic>
        <p:nvPicPr>
          <p:cNvPr id="126" name="Picture 125">
            <a:extLst>
              <a:ext uri="{FF2B5EF4-FFF2-40B4-BE49-F238E27FC236}">
                <a16:creationId xmlns:a16="http://schemas.microsoft.com/office/drawing/2014/main" id="{BF15A9A0-A900-937D-D2D2-0D5B4D8A756D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7656428" y="308911"/>
            <a:ext cx="1476482" cy="408513"/>
          </a:xfrm>
          <a:prstGeom prst="rect">
            <a:avLst/>
          </a:prstGeom>
        </p:spPr>
      </p:pic>
      <p:sp>
        <p:nvSpPr>
          <p:cNvPr id="133" name="TextBox 15">
            <a:extLst>
              <a:ext uri="{FF2B5EF4-FFF2-40B4-BE49-F238E27FC236}">
                <a16:creationId xmlns:a16="http://schemas.microsoft.com/office/drawing/2014/main" id="{CACAF91D-DCAE-65CF-BA60-C05E76FD3708}"/>
              </a:ext>
            </a:extLst>
          </p:cNvPr>
          <p:cNvSpPr txBox="1"/>
          <p:nvPr/>
        </p:nvSpPr>
        <p:spPr>
          <a:xfrm>
            <a:off x="4937788" y="4925060"/>
            <a:ext cx="784832" cy="2268682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CBT</a:t>
            </a:r>
          </a:p>
          <a:p>
            <a:pPr algn="ctr">
              <a:lnSpc>
                <a:spcPts val="1231"/>
              </a:lnSpc>
            </a:pPr>
            <a:r>
              <a:rPr lang="en-US" sz="879" b="1" i="1" dirty="0">
                <a:solidFill>
                  <a:srgbClr val="000000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Appt only</a:t>
            </a:r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1 - 4</a:t>
            </a:r>
          </a:p>
          <a:p>
            <a:pPr algn="l">
              <a:lnSpc>
                <a:spcPts val="1055"/>
              </a:lnSpc>
            </a:pPr>
            <a:endParaRPr lang="en-US" sz="879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214878"/>
              </p:ext>
            </p:extLst>
          </p:nvPr>
        </p:nvGraphicFramePr>
        <p:xfrm>
          <a:off x="2679288" y="851256"/>
          <a:ext cx="7364511" cy="6004397"/>
        </p:xfrm>
        <a:graphic>
          <a:graphicData uri="http://schemas.openxmlformats.org/drawingml/2006/table">
            <a:tbl>
              <a:tblPr/>
              <a:tblGrid>
                <a:gridCol w="14729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7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7315">
                  <a:extLst>
                    <a:ext uri="{9D8B030D-6E8A-4147-A177-3AD203B41FA5}">
                      <a16:colId xmlns:a16="http://schemas.microsoft.com/office/drawing/2014/main" val="421355067"/>
                    </a:ext>
                  </a:extLst>
                </a:gridCol>
                <a:gridCol w="1580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20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2004">
                  <a:extLst>
                    <a:ext uri="{9D8B030D-6E8A-4147-A177-3AD203B41FA5}">
                      <a16:colId xmlns:a16="http://schemas.microsoft.com/office/drawing/2014/main" val="2475564005"/>
                    </a:ext>
                  </a:extLst>
                </a:gridCol>
                <a:gridCol w="13721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97551">
                <a:tc>
                  <a:txBody>
                    <a:bodyPr/>
                    <a:lstStyle/>
                    <a:p>
                      <a:pPr algn="ctr">
                        <a:lnSpc>
                          <a:spcPts val="1927"/>
                        </a:lnSpc>
                        <a:defRPr/>
                      </a:pPr>
                      <a:r>
                        <a:rPr lang="en-US" sz="1376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Monday 21st</a:t>
                      </a:r>
                      <a:endParaRPr lang="en-US" sz="110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927"/>
                        </a:lnSpc>
                        <a:defRPr/>
                      </a:pPr>
                      <a:r>
                        <a:rPr lang="en-US" sz="1376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Tuesday 22nd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927"/>
                        </a:lnSpc>
                        <a:defRPr/>
                      </a:pPr>
                      <a:endParaRPr lang="en-US" sz="1100"/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defRPr/>
                      </a:pPr>
                      <a:r>
                        <a:rPr lang="en-US" sz="1299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Wednesday 23rd</a:t>
                      </a:r>
                      <a:endParaRPr lang="en-US" sz="110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defRPr/>
                      </a:pPr>
                      <a:r>
                        <a:rPr lang="en-US" sz="1299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Thursday 24th</a:t>
                      </a:r>
                      <a:endParaRPr lang="en-US" sz="110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defRPr/>
                      </a:pPr>
                      <a:r>
                        <a:rPr lang="en-US" sz="1299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Friday 25th</a:t>
                      </a:r>
                      <a:endParaRPr lang="en-US" sz="110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7995">
                <a:tc rowSpan="2">
                  <a:txBody>
                    <a:bodyPr/>
                    <a:lstStyle/>
                    <a:p>
                      <a:pPr algn="ctr">
                        <a:lnSpc>
                          <a:spcPts val="1225"/>
                        </a:lnSpc>
                        <a:defRPr/>
                      </a:pPr>
                      <a:endParaRPr lang="en-US" sz="849" dirty="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6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26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0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2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1-1 Support Session </a:t>
                      </a:r>
                      <a:r>
                        <a:rPr lang="en-US" sz="882" b="1" i="1">
                          <a:solidFill>
                            <a:srgbClr val="000000"/>
                          </a:solidFill>
                          <a:latin typeface="DM Sans Bold Italics"/>
                          <a:ea typeface="DM Sans Bold Italics"/>
                          <a:cs typeface="DM Sans Bold Italics"/>
                          <a:sym typeface="DM Sans Bold Italics"/>
                        </a:rPr>
                        <a:t>Appt only</a:t>
                      </a:r>
                      <a:r>
                        <a:rPr lang="en-US" sz="882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</a:t>
                      </a:r>
                      <a:endParaRPr lang="en-US" sz="1100"/>
                    </a:p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82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9:30 - 10:30</a:t>
                      </a:r>
                    </a:p>
                    <a:p>
                      <a:pPr algn="ctr">
                        <a:lnSpc>
                          <a:spcPts val="1234"/>
                        </a:lnSpc>
                      </a:pPr>
                      <a:endParaRPr lang="en-US" sz="882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2" b="1" i="1" dirty="0">
                          <a:solidFill>
                            <a:srgbClr val="000000"/>
                          </a:solidFill>
                          <a:latin typeface="DM Sans Bold Italics"/>
                          <a:ea typeface="DM Sans Bold Italics"/>
                          <a:cs typeface="DM Sans Bold Italics"/>
                          <a:sym typeface="DM Sans Bold Italics"/>
                        </a:rPr>
                        <a:t>Women’s Only</a:t>
                      </a:r>
                      <a:endParaRPr lang="en-US" sz="1100" dirty="0"/>
                    </a:p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82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Digital College</a:t>
                      </a:r>
                    </a:p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82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9:30 - 12</a:t>
                      </a:r>
                    </a:p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82" dirty="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F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3348">
                <a:tc vMerge="1">
                  <a:txBody>
                    <a:bodyPr/>
                    <a:lstStyle/>
                    <a:p>
                      <a:pPr algn="ctr">
                        <a:lnSpc>
                          <a:spcPts val="1189"/>
                        </a:lnSpc>
                        <a:defRPr/>
                      </a:pPr>
                      <a:endParaRPr lang="en-US" sz="849" dirty="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82" dirty="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F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635">
                <a:tc>
                  <a:txBody>
                    <a:bodyPr/>
                    <a:lstStyle/>
                    <a:p>
                      <a:pPr algn="ctr">
                        <a:lnSpc>
                          <a:spcPts val="1371"/>
                        </a:lnSpc>
                        <a:defRPr/>
                      </a:pPr>
                      <a:r>
                        <a:rPr lang="en-US" sz="979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1100"/>
                    </a:p>
                    <a:p>
                      <a:pPr algn="ctr">
                        <a:lnSpc>
                          <a:spcPts val="1372"/>
                        </a:lnSpc>
                      </a:pPr>
                      <a:r>
                        <a:rPr lang="en-US" sz="979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12-1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71"/>
                        </a:lnSpc>
                        <a:defRPr/>
                      </a:pPr>
                      <a:r>
                        <a:rPr lang="en-US" sz="979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1100" dirty="0"/>
                    </a:p>
                    <a:p>
                      <a:pPr algn="ctr">
                        <a:lnSpc>
                          <a:spcPts val="1372"/>
                        </a:lnSpc>
                      </a:pPr>
                      <a:r>
                        <a:rPr lang="en-US" sz="979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12-1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1"/>
                        </a:lnSpc>
                        <a:defRPr/>
                      </a:pPr>
                      <a:r>
                        <a:rPr lang="en-US" sz="979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1100"/>
                    </a:p>
                    <a:p>
                      <a:pPr algn="ctr">
                        <a:lnSpc>
                          <a:spcPts val="1372"/>
                        </a:lnSpc>
                      </a:pPr>
                      <a:r>
                        <a:rPr lang="en-US" sz="979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12-1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71"/>
                        </a:lnSpc>
                        <a:defRPr/>
                      </a:pPr>
                      <a:r>
                        <a:rPr lang="en-US" sz="979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1100" dirty="0"/>
                    </a:p>
                    <a:p>
                      <a:pPr algn="ctr">
                        <a:lnSpc>
                          <a:spcPts val="1372"/>
                        </a:lnSpc>
                      </a:pPr>
                      <a:r>
                        <a:rPr lang="en-US" sz="979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12-1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7"/>
                        </a:lnSpc>
                        <a:defRPr/>
                      </a:pPr>
                      <a:r>
                        <a:rPr lang="en-US" sz="976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HUB CLOSED </a:t>
                      </a:r>
                      <a:endParaRPr lang="en-US" sz="1100" dirty="0"/>
                    </a:p>
                    <a:p>
                      <a:pPr algn="ctr">
                        <a:lnSpc>
                          <a:spcPts val="1367"/>
                        </a:lnSpc>
                      </a:pPr>
                      <a:r>
                        <a:rPr lang="en-US" sz="976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12-1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1993"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2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Budgeting Support</a:t>
                      </a:r>
                      <a:endParaRPr lang="en-US" sz="1100" dirty="0"/>
                    </a:p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82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1 - 2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4"/>
                        </a:lnSpc>
                        <a:defRPr/>
                      </a:pPr>
                      <a:endParaRPr lang="en-US" sz="110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65769"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F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/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2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Stress Relief Strategies</a:t>
                      </a:r>
                      <a:endParaRPr lang="en-US" sz="1100" dirty="0"/>
                    </a:p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82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3 - 4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2" b="1" i="1" dirty="0">
                          <a:solidFill>
                            <a:srgbClr val="000000"/>
                          </a:solidFill>
                          <a:latin typeface="DM Sans Bold Italics"/>
                          <a:ea typeface="DM Sans Bold Italics"/>
                          <a:cs typeface="DM Sans Bold Italics"/>
                          <a:sym typeface="DM Sans Bold Italics"/>
                        </a:rPr>
                        <a:t>International Self Care Day:</a:t>
                      </a:r>
                      <a:endParaRPr lang="en-US" sz="1100" dirty="0"/>
                    </a:p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82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Self Care Session</a:t>
                      </a:r>
                    </a:p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82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2 - 4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Freeform 3"/>
          <p:cNvSpPr/>
          <p:nvPr/>
        </p:nvSpPr>
        <p:spPr>
          <a:xfrm>
            <a:off x="171572" y="1511048"/>
            <a:ext cx="2411061" cy="4673987"/>
          </a:xfrm>
          <a:custGeom>
            <a:avLst/>
            <a:gdLst/>
            <a:ahLst/>
            <a:cxnLst/>
            <a:rect l="l" t="t" r="r" b="b"/>
            <a:pathLst>
              <a:path w="2411061" h="4673987">
                <a:moveTo>
                  <a:pt x="0" y="0"/>
                </a:moveTo>
                <a:lnTo>
                  <a:pt x="2411061" y="0"/>
                </a:lnTo>
                <a:lnTo>
                  <a:pt x="2411061" y="4673987"/>
                </a:lnTo>
                <a:lnTo>
                  <a:pt x="0" y="46739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09425" y="988874"/>
            <a:ext cx="415555" cy="415555"/>
          </a:xfrm>
          <a:custGeom>
            <a:avLst/>
            <a:gdLst/>
            <a:ahLst/>
            <a:cxnLst/>
            <a:rect l="l" t="t" r="r" b="b"/>
            <a:pathLst>
              <a:path w="415555" h="415555">
                <a:moveTo>
                  <a:pt x="0" y="0"/>
                </a:moveTo>
                <a:lnTo>
                  <a:pt x="415556" y="0"/>
                </a:lnTo>
                <a:lnTo>
                  <a:pt x="415556" y="415556"/>
                </a:lnTo>
                <a:lnTo>
                  <a:pt x="0" y="4155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195716" y="593502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242972" h="242972">
                <a:moveTo>
                  <a:pt x="0" y="0"/>
                </a:moveTo>
                <a:lnTo>
                  <a:pt x="242972" y="0"/>
                </a:lnTo>
                <a:lnTo>
                  <a:pt x="242972" y="242972"/>
                </a:lnTo>
                <a:lnTo>
                  <a:pt x="0" y="2429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206787" y="181493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220832" h="193228">
                <a:moveTo>
                  <a:pt x="0" y="0"/>
                </a:moveTo>
                <a:lnTo>
                  <a:pt x="220832" y="0"/>
                </a:lnTo>
                <a:lnTo>
                  <a:pt x="220832" y="193228"/>
                </a:lnTo>
                <a:lnTo>
                  <a:pt x="0" y="1932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7" name="Group 7"/>
          <p:cNvGrpSpPr/>
          <p:nvPr/>
        </p:nvGrpSpPr>
        <p:grpSpPr>
          <a:xfrm>
            <a:off x="727303" y="6391036"/>
            <a:ext cx="1306264" cy="510175"/>
            <a:chOff x="0" y="0"/>
            <a:chExt cx="1741685" cy="68023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41678" cy="680212"/>
            </a:xfrm>
            <a:custGeom>
              <a:avLst/>
              <a:gdLst/>
              <a:ahLst/>
              <a:cxnLst/>
              <a:rect l="l" t="t" r="r" b="b"/>
              <a:pathLst>
                <a:path w="1741678" h="680212">
                  <a:moveTo>
                    <a:pt x="0" y="0"/>
                  </a:moveTo>
                  <a:lnTo>
                    <a:pt x="1741678" y="0"/>
                  </a:lnTo>
                  <a:lnTo>
                    <a:pt x="1741678" y="680212"/>
                  </a:lnTo>
                  <a:lnTo>
                    <a:pt x="0" y="6802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1130" b="-1133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" name="Freeform 10" descr="A black and blue logo  Description automatically generated"/>
          <p:cNvSpPr/>
          <p:nvPr/>
        </p:nvSpPr>
        <p:spPr>
          <a:xfrm>
            <a:off x="9254667" y="267065"/>
            <a:ext cx="1222421" cy="521138"/>
          </a:xfrm>
          <a:custGeom>
            <a:avLst/>
            <a:gdLst/>
            <a:ahLst/>
            <a:cxnLst/>
            <a:rect l="l" t="t" r="r" b="b"/>
            <a:pathLst>
              <a:path w="1222421" h="521138">
                <a:moveTo>
                  <a:pt x="0" y="0"/>
                </a:moveTo>
                <a:lnTo>
                  <a:pt x="1222421" y="0"/>
                </a:lnTo>
                <a:lnTo>
                  <a:pt x="1222421" y="521138"/>
                </a:lnTo>
                <a:lnTo>
                  <a:pt x="0" y="52113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>
            <a:off x="8710066" y="6700622"/>
            <a:ext cx="138793" cy="121444"/>
          </a:xfrm>
          <a:custGeom>
            <a:avLst/>
            <a:gdLst/>
            <a:ahLst/>
            <a:cxnLst/>
            <a:rect l="l" t="t" r="r" b="b"/>
            <a:pathLst>
              <a:path w="138793" h="121444">
                <a:moveTo>
                  <a:pt x="0" y="0"/>
                </a:moveTo>
                <a:lnTo>
                  <a:pt x="138793" y="0"/>
                </a:lnTo>
                <a:lnTo>
                  <a:pt x="138793" y="121444"/>
                </a:lnTo>
                <a:lnTo>
                  <a:pt x="0" y="1214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4"/>
          <p:cNvSpPr/>
          <p:nvPr/>
        </p:nvSpPr>
        <p:spPr>
          <a:xfrm>
            <a:off x="8721329" y="6554232"/>
            <a:ext cx="126042" cy="126042"/>
          </a:xfrm>
          <a:custGeom>
            <a:avLst/>
            <a:gdLst/>
            <a:ahLst/>
            <a:cxnLst/>
            <a:rect l="l" t="t" r="r" b="b"/>
            <a:pathLst>
              <a:path w="126042" h="126042">
                <a:moveTo>
                  <a:pt x="0" y="0"/>
                </a:moveTo>
                <a:lnTo>
                  <a:pt x="126042" y="0"/>
                </a:lnTo>
                <a:lnTo>
                  <a:pt x="126042" y="126042"/>
                </a:lnTo>
                <a:lnTo>
                  <a:pt x="0" y="1260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5"/>
          <p:cNvSpPr/>
          <p:nvPr/>
        </p:nvSpPr>
        <p:spPr>
          <a:xfrm>
            <a:off x="2714701" y="3528060"/>
            <a:ext cx="173898" cy="152161"/>
          </a:xfrm>
          <a:custGeom>
            <a:avLst/>
            <a:gdLst/>
            <a:ahLst/>
            <a:cxnLst/>
            <a:rect l="l" t="t" r="r" b="b"/>
            <a:pathLst>
              <a:path w="173898" h="152161">
                <a:moveTo>
                  <a:pt x="0" y="0"/>
                </a:moveTo>
                <a:lnTo>
                  <a:pt x="173898" y="0"/>
                </a:lnTo>
                <a:lnTo>
                  <a:pt x="173898" y="152160"/>
                </a:lnTo>
                <a:lnTo>
                  <a:pt x="0" y="1521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6"/>
          <p:cNvSpPr/>
          <p:nvPr/>
        </p:nvSpPr>
        <p:spPr>
          <a:xfrm>
            <a:off x="5725783" y="3530512"/>
            <a:ext cx="158698" cy="138861"/>
          </a:xfrm>
          <a:custGeom>
            <a:avLst/>
            <a:gdLst/>
            <a:ahLst/>
            <a:cxnLst/>
            <a:rect l="l" t="t" r="r" b="b"/>
            <a:pathLst>
              <a:path w="158698" h="138861">
                <a:moveTo>
                  <a:pt x="0" y="0"/>
                </a:moveTo>
                <a:lnTo>
                  <a:pt x="158697" y="0"/>
                </a:lnTo>
                <a:lnTo>
                  <a:pt x="158697" y="138860"/>
                </a:lnTo>
                <a:lnTo>
                  <a:pt x="0" y="1388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7"/>
          <p:cNvSpPr/>
          <p:nvPr/>
        </p:nvSpPr>
        <p:spPr>
          <a:xfrm>
            <a:off x="7298428" y="2520071"/>
            <a:ext cx="134565" cy="117744"/>
          </a:xfrm>
          <a:custGeom>
            <a:avLst/>
            <a:gdLst/>
            <a:ahLst/>
            <a:cxnLst/>
            <a:rect l="l" t="t" r="r" b="b"/>
            <a:pathLst>
              <a:path w="134565" h="117744">
                <a:moveTo>
                  <a:pt x="0" y="0"/>
                </a:moveTo>
                <a:lnTo>
                  <a:pt x="134565" y="0"/>
                </a:lnTo>
                <a:lnTo>
                  <a:pt x="134565" y="117744"/>
                </a:lnTo>
                <a:lnTo>
                  <a:pt x="0" y="1177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Freeform 20"/>
          <p:cNvSpPr/>
          <p:nvPr/>
        </p:nvSpPr>
        <p:spPr>
          <a:xfrm>
            <a:off x="7295776" y="5335091"/>
            <a:ext cx="144551" cy="126482"/>
          </a:xfrm>
          <a:custGeom>
            <a:avLst/>
            <a:gdLst/>
            <a:ahLst/>
            <a:cxnLst/>
            <a:rect l="l" t="t" r="r" b="b"/>
            <a:pathLst>
              <a:path w="144551" h="126482">
                <a:moveTo>
                  <a:pt x="0" y="0"/>
                </a:moveTo>
                <a:lnTo>
                  <a:pt x="144551" y="0"/>
                </a:lnTo>
                <a:lnTo>
                  <a:pt x="144551" y="126482"/>
                </a:lnTo>
                <a:lnTo>
                  <a:pt x="0" y="12648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3" name="TextBox 23"/>
          <p:cNvSpPr txBox="1"/>
          <p:nvPr/>
        </p:nvSpPr>
        <p:spPr>
          <a:xfrm>
            <a:off x="8862152" y="4490185"/>
            <a:ext cx="1001446" cy="559086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Unpaid Work Support</a:t>
            </a:r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1 - 3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4936294" y="2085348"/>
            <a:ext cx="759555" cy="838619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CBT</a:t>
            </a:r>
          </a:p>
          <a:p>
            <a:pPr algn="ctr">
              <a:lnSpc>
                <a:spcPts val="1231"/>
              </a:lnSpc>
            </a:pPr>
            <a:r>
              <a:rPr lang="en-US" sz="879" b="1" i="1" dirty="0">
                <a:solidFill>
                  <a:srgbClr val="000000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Appt only</a:t>
            </a:r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10 - 12</a:t>
            </a:r>
          </a:p>
          <a:p>
            <a:pPr algn="l">
              <a:lnSpc>
                <a:spcPts val="1055"/>
              </a:lnSpc>
            </a:pPr>
            <a:endParaRPr lang="en-US" sz="879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0" name="Freeform 30"/>
          <p:cNvSpPr/>
          <p:nvPr/>
        </p:nvSpPr>
        <p:spPr>
          <a:xfrm>
            <a:off x="4954627" y="3563451"/>
            <a:ext cx="151753" cy="132784"/>
          </a:xfrm>
          <a:custGeom>
            <a:avLst/>
            <a:gdLst/>
            <a:ahLst/>
            <a:cxnLst/>
            <a:rect l="l" t="t" r="r" b="b"/>
            <a:pathLst>
              <a:path w="151753" h="132784">
                <a:moveTo>
                  <a:pt x="0" y="0"/>
                </a:moveTo>
                <a:lnTo>
                  <a:pt x="151753" y="0"/>
                </a:lnTo>
                <a:lnTo>
                  <a:pt x="151753" y="132784"/>
                </a:lnTo>
                <a:lnTo>
                  <a:pt x="0" y="1327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1" name="Freeform 31"/>
          <p:cNvSpPr/>
          <p:nvPr/>
        </p:nvSpPr>
        <p:spPr>
          <a:xfrm>
            <a:off x="4954396" y="3250630"/>
            <a:ext cx="158775" cy="158775"/>
          </a:xfrm>
          <a:custGeom>
            <a:avLst/>
            <a:gdLst/>
            <a:ahLst/>
            <a:cxnLst/>
            <a:rect l="l" t="t" r="r" b="b"/>
            <a:pathLst>
              <a:path w="158775" h="158775">
                <a:moveTo>
                  <a:pt x="0" y="0"/>
                </a:moveTo>
                <a:lnTo>
                  <a:pt x="158775" y="0"/>
                </a:lnTo>
                <a:lnTo>
                  <a:pt x="158775" y="158775"/>
                </a:lnTo>
                <a:lnTo>
                  <a:pt x="0" y="1587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2" name="Freeform 32"/>
          <p:cNvSpPr/>
          <p:nvPr/>
        </p:nvSpPr>
        <p:spPr>
          <a:xfrm>
            <a:off x="4911783" y="3381485"/>
            <a:ext cx="239443" cy="239443"/>
          </a:xfrm>
          <a:custGeom>
            <a:avLst/>
            <a:gdLst/>
            <a:ahLst/>
            <a:cxnLst/>
            <a:rect l="l" t="t" r="r" b="b"/>
            <a:pathLst>
              <a:path w="239443" h="239443">
                <a:moveTo>
                  <a:pt x="0" y="0"/>
                </a:moveTo>
                <a:lnTo>
                  <a:pt x="239442" y="0"/>
                </a:lnTo>
                <a:lnTo>
                  <a:pt x="239442" y="239442"/>
                </a:lnTo>
                <a:lnTo>
                  <a:pt x="0" y="2394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3" name="TextBox 43"/>
          <p:cNvSpPr txBox="1"/>
          <p:nvPr/>
        </p:nvSpPr>
        <p:spPr>
          <a:xfrm>
            <a:off x="4952658" y="4894626"/>
            <a:ext cx="703773" cy="1396082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081"/>
              </a:lnSpc>
            </a:pPr>
            <a:endParaRPr dirty="0"/>
          </a:p>
          <a:p>
            <a:pPr algn="ctr">
              <a:lnSpc>
                <a:spcPts val="1081"/>
              </a:lnSpc>
            </a:pPr>
            <a:endParaRPr dirty="0"/>
          </a:p>
          <a:p>
            <a:pPr algn="ctr">
              <a:lnSpc>
                <a:spcPts val="1081"/>
              </a:lnSpc>
            </a:pPr>
            <a:r>
              <a:rPr lang="en-US" sz="75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CBT Therapy</a:t>
            </a:r>
          </a:p>
          <a:p>
            <a:pPr algn="ctr">
              <a:lnSpc>
                <a:spcPts val="1081"/>
              </a:lnSpc>
            </a:pPr>
            <a:r>
              <a:rPr lang="en-US" sz="750" b="1" i="1" dirty="0">
                <a:solidFill>
                  <a:srgbClr val="000000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Appt only</a:t>
            </a:r>
          </a:p>
          <a:p>
            <a:pPr algn="ctr">
              <a:lnSpc>
                <a:spcPts val="1081"/>
              </a:lnSpc>
            </a:pPr>
            <a:r>
              <a:rPr lang="en-US" sz="75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1 - 4</a:t>
            </a:r>
          </a:p>
          <a:p>
            <a:pPr algn="ctr">
              <a:lnSpc>
                <a:spcPts val="1081"/>
              </a:lnSpc>
            </a:pPr>
            <a:endParaRPr lang="en-US" sz="75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2680030" y="5371836"/>
            <a:ext cx="1527302" cy="1504905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r>
              <a:rPr lang="en-US" sz="879" b="1" dirty="0" err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TiPP</a:t>
            </a:r>
            <a:endParaRPr lang="en-US" sz="879" b="1" dirty="0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Drama</a:t>
            </a:r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Music </a:t>
            </a:r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2 - 4</a:t>
            </a:r>
          </a:p>
          <a:p>
            <a:pPr algn="l">
              <a:lnSpc>
                <a:spcPts val="1055"/>
              </a:lnSpc>
            </a:pPr>
            <a:endParaRPr lang="en-US" sz="879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0" name="Freeform 50"/>
          <p:cNvSpPr/>
          <p:nvPr/>
        </p:nvSpPr>
        <p:spPr>
          <a:xfrm>
            <a:off x="2726486" y="6686148"/>
            <a:ext cx="156433" cy="136879"/>
          </a:xfrm>
          <a:custGeom>
            <a:avLst/>
            <a:gdLst/>
            <a:ahLst/>
            <a:cxnLst/>
            <a:rect l="l" t="t" r="r" b="b"/>
            <a:pathLst>
              <a:path w="156433" h="136879">
                <a:moveTo>
                  <a:pt x="0" y="0"/>
                </a:moveTo>
                <a:lnTo>
                  <a:pt x="156433" y="0"/>
                </a:lnTo>
                <a:lnTo>
                  <a:pt x="156433" y="136879"/>
                </a:lnTo>
                <a:lnTo>
                  <a:pt x="0" y="1368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1" name="Freeform 51"/>
          <p:cNvSpPr/>
          <p:nvPr/>
        </p:nvSpPr>
        <p:spPr>
          <a:xfrm>
            <a:off x="3033698" y="6309438"/>
            <a:ext cx="394693" cy="444839"/>
          </a:xfrm>
          <a:custGeom>
            <a:avLst/>
            <a:gdLst/>
            <a:ahLst/>
            <a:cxnLst/>
            <a:rect l="l" t="t" r="r" b="b"/>
            <a:pathLst>
              <a:path w="394693" h="444839">
                <a:moveTo>
                  <a:pt x="0" y="0"/>
                </a:moveTo>
                <a:lnTo>
                  <a:pt x="394694" y="0"/>
                </a:lnTo>
                <a:lnTo>
                  <a:pt x="394694" y="444839"/>
                </a:lnTo>
                <a:lnTo>
                  <a:pt x="0" y="44483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2" name="Freeform 52"/>
          <p:cNvSpPr/>
          <p:nvPr/>
        </p:nvSpPr>
        <p:spPr>
          <a:xfrm>
            <a:off x="3563437" y="6365954"/>
            <a:ext cx="263310" cy="372289"/>
          </a:xfrm>
          <a:custGeom>
            <a:avLst/>
            <a:gdLst/>
            <a:ahLst/>
            <a:cxnLst/>
            <a:rect l="l" t="t" r="r" b="b"/>
            <a:pathLst>
              <a:path w="263310" h="372289">
                <a:moveTo>
                  <a:pt x="0" y="0"/>
                </a:moveTo>
                <a:lnTo>
                  <a:pt x="263310" y="0"/>
                </a:lnTo>
                <a:lnTo>
                  <a:pt x="263310" y="372289"/>
                </a:lnTo>
                <a:lnTo>
                  <a:pt x="0" y="37228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4" name="Freeform 54"/>
          <p:cNvSpPr/>
          <p:nvPr/>
        </p:nvSpPr>
        <p:spPr>
          <a:xfrm>
            <a:off x="8717961" y="3562364"/>
            <a:ext cx="133861" cy="117128"/>
          </a:xfrm>
          <a:custGeom>
            <a:avLst/>
            <a:gdLst/>
            <a:ahLst/>
            <a:cxnLst/>
            <a:rect l="l" t="t" r="r" b="b"/>
            <a:pathLst>
              <a:path w="133861" h="117128">
                <a:moveTo>
                  <a:pt x="0" y="0"/>
                </a:moveTo>
                <a:lnTo>
                  <a:pt x="133861" y="0"/>
                </a:lnTo>
                <a:lnTo>
                  <a:pt x="133861" y="117128"/>
                </a:lnTo>
                <a:lnTo>
                  <a:pt x="0" y="1171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5" name="Freeform 55"/>
          <p:cNvSpPr/>
          <p:nvPr/>
        </p:nvSpPr>
        <p:spPr>
          <a:xfrm>
            <a:off x="2708653" y="5318132"/>
            <a:ext cx="157489" cy="137803"/>
          </a:xfrm>
          <a:custGeom>
            <a:avLst/>
            <a:gdLst/>
            <a:ahLst/>
            <a:cxnLst/>
            <a:rect l="l" t="t" r="r" b="b"/>
            <a:pathLst>
              <a:path w="157489" h="137803">
                <a:moveTo>
                  <a:pt x="0" y="0"/>
                </a:moveTo>
                <a:lnTo>
                  <a:pt x="157490" y="0"/>
                </a:lnTo>
                <a:lnTo>
                  <a:pt x="157490" y="137803"/>
                </a:lnTo>
                <a:lnTo>
                  <a:pt x="0" y="1378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0" name="Freeform 60"/>
          <p:cNvSpPr/>
          <p:nvPr/>
        </p:nvSpPr>
        <p:spPr>
          <a:xfrm>
            <a:off x="2718603" y="6515301"/>
            <a:ext cx="167014" cy="167014"/>
          </a:xfrm>
          <a:custGeom>
            <a:avLst/>
            <a:gdLst/>
            <a:ahLst/>
            <a:cxnLst/>
            <a:rect l="l" t="t" r="r" b="b"/>
            <a:pathLst>
              <a:path w="167014" h="167014">
                <a:moveTo>
                  <a:pt x="0" y="0"/>
                </a:moveTo>
                <a:lnTo>
                  <a:pt x="167015" y="0"/>
                </a:lnTo>
                <a:lnTo>
                  <a:pt x="167015" y="167014"/>
                </a:lnTo>
                <a:lnTo>
                  <a:pt x="0" y="1670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3" name="Freeform 63"/>
          <p:cNvSpPr/>
          <p:nvPr/>
        </p:nvSpPr>
        <p:spPr>
          <a:xfrm>
            <a:off x="8705630" y="5343189"/>
            <a:ext cx="126042" cy="110287"/>
          </a:xfrm>
          <a:custGeom>
            <a:avLst/>
            <a:gdLst/>
            <a:ahLst/>
            <a:cxnLst/>
            <a:rect l="l" t="t" r="r" b="b"/>
            <a:pathLst>
              <a:path w="126042" h="110287">
                <a:moveTo>
                  <a:pt x="0" y="0"/>
                </a:moveTo>
                <a:lnTo>
                  <a:pt x="126042" y="0"/>
                </a:lnTo>
                <a:lnTo>
                  <a:pt x="126042" y="110287"/>
                </a:lnTo>
                <a:lnTo>
                  <a:pt x="0" y="1102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6" name="TextBox 66"/>
          <p:cNvSpPr txBox="1"/>
          <p:nvPr/>
        </p:nvSpPr>
        <p:spPr>
          <a:xfrm>
            <a:off x="5651631" y="4419568"/>
            <a:ext cx="1650869" cy="1008412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r>
              <a:rPr lang="en-US" sz="879" b="1" dirty="0" err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TiPP</a:t>
            </a:r>
            <a:endParaRPr lang="en-US" sz="879" b="1" dirty="0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Art Session</a:t>
            </a:r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1 - 3</a:t>
            </a:r>
          </a:p>
          <a:p>
            <a:pPr algn="l">
              <a:lnSpc>
                <a:spcPts val="1055"/>
              </a:lnSpc>
            </a:pPr>
            <a:endParaRPr lang="en-US" sz="879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7" name="Freeform 67"/>
          <p:cNvSpPr/>
          <p:nvPr/>
        </p:nvSpPr>
        <p:spPr>
          <a:xfrm>
            <a:off x="6246040" y="5096174"/>
            <a:ext cx="437285" cy="380836"/>
          </a:xfrm>
          <a:custGeom>
            <a:avLst/>
            <a:gdLst/>
            <a:ahLst/>
            <a:cxnLst/>
            <a:rect l="l" t="t" r="r" b="b"/>
            <a:pathLst>
              <a:path w="437285" h="380836">
                <a:moveTo>
                  <a:pt x="0" y="0"/>
                </a:moveTo>
                <a:lnTo>
                  <a:pt x="437286" y="0"/>
                </a:lnTo>
                <a:lnTo>
                  <a:pt x="437286" y="380835"/>
                </a:lnTo>
                <a:lnTo>
                  <a:pt x="0" y="38083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8" name="Freeform 68"/>
          <p:cNvSpPr/>
          <p:nvPr/>
        </p:nvSpPr>
        <p:spPr>
          <a:xfrm>
            <a:off x="5710397" y="5310290"/>
            <a:ext cx="166451" cy="145645"/>
          </a:xfrm>
          <a:custGeom>
            <a:avLst/>
            <a:gdLst/>
            <a:ahLst/>
            <a:cxnLst/>
            <a:rect l="l" t="t" r="r" b="b"/>
            <a:pathLst>
              <a:path w="166451" h="145645">
                <a:moveTo>
                  <a:pt x="0" y="0"/>
                </a:moveTo>
                <a:lnTo>
                  <a:pt x="166451" y="0"/>
                </a:lnTo>
                <a:lnTo>
                  <a:pt x="166451" y="145645"/>
                </a:lnTo>
                <a:lnTo>
                  <a:pt x="0" y="1456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9" name="Freeform 69"/>
          <p:cNvSpPr/>
          <p:nvPr/>
        </p:nvSpPr>
        <p:spPr>
          <a:xfrm>
            <a:off x="5710397" y="5132770"/>
            <a:ext cx="161464" cy="161464"/>
          </a:xfrm>
          <a:custGeom>
            <a:avLst/>
            <a:gdLst/>
            <a:ahLst/>
            <a:cxnLst/>
            <a:rect l="l" t="t" r="r" b="b"/>
            <a:pathLst>
              <a:path w="161464" h="161464">
                <a:moveTo>
                  <a:pt x="0" y="0"/>
                </a:moveTo>
                <a:lnTo>
                  <a:pt x="161464" y="0"/>
                </a:lnTo>
                <a:lnTo>
                  <a:pt x="161464" y="161464"/>
                </a:lnTo>
                <a:lnTo>
                  <a:pt x="0" y="1614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0" name="Freeform 70"/>
          <p:cNvSpPr/>
          <p:nvPr/>
        </p:nvSpPr>
        <p:spPr>
          <a:xfrm>
            <a:off x="5647044" y="4882402"/>
            <a:ext cx="283140" cy="283140"/>
          </a:xfrm>
          <a:custGeom>
            <a:avLst/>
            <a:gdLst/>
            <a:ahLst/>
            <a:cxnLst/>
            <a:rect l="l" t="t" r="r" b="b"/>
            <a:pathLst>
              <a:path w="283140" h="283140">
                <a:moveTo>
                  <a:pt x="0" y="0"/>
                </a:moveTo>
                <a:lnTo>
                  <a:pt x="283140" y="0"/>
                </a:lnTo>
                <a:lnTo>
                  <a:pt x="283140" y="283140"/>
                </a:lnTo>
                <a:lnTo>
                  <a:pt x="0" y="2831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1" name="Freeform 71"/>
          <p:cNvSpPr/>
          <p:nvPr/>
        </p:nvSpPr>
        <p:spPr>
          <a:xfrm>
            <a:off x="4967842" y="5669717"/>
            <a:ext cx="677457" cy="368537"/>
          </a:xfrm>
          <a:custGeom>
            <a:avLst/>
            <a:gdLst/>
            <a:ahLst/>
            <a:cxnLst/>
            <a:rect l="l" t="t" r="r" b="b"/>
            <a:pathLst>
              <a:path w="677457" h="368537">
                <a:moveTo>
                  <a:pt x="0" y="0"/>
                </a:moveTo>
                <a:lnTo>
                  <a:pt x="677457" y="0"/>
                </a:lnTo>
                <a:lnTo>
                  <a:pt x="677457" y="368537"/>
                </a:lnTo>
                <a:lnTo>
                  <a:pt x="0" y="368537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-466822" t="-188753" r="-52942" b="-31648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2" name="Freeform 72"/>
          <p:cNvSpPr/>
          <p:nvPr/>
        </p:nvSpPr>
        <p:spPr>
          <a:xfrm>
            <a:off x="4960843" y="2609022"/>
            <a:ext cx="677457" cy="368537"/>
          </a:xfrm>
          <a:custGeom>
            <a:avLst/>
            <a:gdLst/>
            <a:ahLst/>
            <a:cxnLst/>
            <a:rect l="l" t="t" r="r" b="b"/>
            <a:pathLst>
              <a:path w="677457" h="368537">
                <a:moveTo>
                  <a:pt x="0" y="0"/>
                </a:moveTo>
                <a:lnTo>
                  <a:pt x="677457" y="0"/>
                </a:lnTo>
                <a:lnTo>
                  <a:pt x="677457" y="368537"/>
                </a:lnTo>
                <a:lnTo>
                  <a:pt x="0" y="368537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-466822" t="-188753" r="-52942" b="-31648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5" name="TextBox 75"/>
          <p:cNvSpPr txBox="1"/>
          <p:nvPr/>
        </p:nvSpPr>
        <p:spPr>
          <a:xfrm>
            <a:off x="4126367" y="1562990"/>
            <a:ext cx="797366" cy="1136434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Job Applications: </a:t>
            </a:r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Cover Letter Support</a:t>
            </a:r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9:30 - 11</a:t>
            </a:r>
          </a:p>
          <a:p>
            <a:pPr algn="ctr">
              <a:lnSpc>
                <a:spcPts val="1231"/>
              </a:lnSpc>
            </a:pPr>
            <a:endParaRPr lang="en-US" sz="879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6" name="Freeform 76"/>
          <p:cNvSpPr/>
          <p:nvPr/>
        </p:nvSpPr>
        <p:spPr>
          <a:xfrm>
            <a:off x="4173220" y="2487143"/>
            <a:ext cx="164105" cy="143591"/>
          </a:xfrm>
          <a:custGeom>
            <a:avLst/>
            <a:gdLst/>
            <a:ahLst/>
            <a:cxnLst/>
            <a:rect l="l" t="t" r="r" b="b"/>
            <a:pathLst>
              <a:path w="164105" h="143591">
                <a:moveTo>
                  <a:pt x="0" y="0"/>
                </a:moveTo>
                <a:lnTo>
                  <a:pt x="164104" y="0"/>
                </a:lnTo>
                <a:lnTo>
                  <a:pt x="164104" y="143591"/>
                </a:lnTo>
                <a:lnTo>
                  <a:pt x="0" y="1435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9" name="TextBox 79"/>
          <p:cNvSpPr txBox="1"/>
          <p:nvPr/>
        </p:nvSpPr>
        <p:spPr>
          <a:xfrm>
            <a:off x="4140209" y="2654461"/>
            <a:ext cx="797366" cy="1110893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Job Search</a:t>
            </a:r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11 - 12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8866015" y="5776728"/>
            <a:ext cx="1001446" cy="551213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Sports: Ping Pong</a:t>
            </a:r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3 - 4</a:t>
            </a:r>
          </a:p>
        </p:txBody>
      </p:sp>
      <p:sp>
        <p:nvSpPr>
          <p:cNvPr id="84" name="Freeform 84"/>
          <p:cNvSpPr/>
          <p:nvPr/>
        </p:nvSpPr>
        <p:spPr>
          <a:xfrm>
            <a:off x="4194635" y="3541962"/>
            <a:ext cx="171019" cy="149642"/>
          </a:xfrm>
          <a:custGeom>
            <a:avLst/>
            <a:gdLst/>
            <a:ahLst/>
            <a:cxnLst/>
            <a:rect l="l" t="t" r="r" b="b"/>
            <a:pathLst>
              <a:path w="171019" h="149642">
                <a:moveTo>
                  <a:pt x="0" y="0"/>
                </a:moveTo>
                <a:lnTo>
                  <a:pt x="171019" y="0"/>
                </a:lnTo>
                <a:lnTo>
                  <a:pt x="171019" y="149641"/>
                </a:lnTo>
                <a:lnTo>
                  <a:pt x="0" y="14964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7" name="Freeform 87"/>
          <p:cNvSpPr/>
          <p:nvPr/>
        </p:nvSpPr>
        <p:spPr>
          <a:xfrm>
            <a:off x="7252029" y="3426552"/>
            <a:ext cx="202871" cy="202871"/>
          </a:xfrm>
          <a:custGeom>
            <a:avLst/>
            <a:gdLst/>
            <a:ahLst/>
            <a:cxnLst/>
            <a:rect l="l" t="t" r="r" b="b"/>
            <a:pathLst>
              <a:path w="202871" h="202871">
                <a:moveTo>
                  <a:pt x="0" y="0"/>
                </a:moveTo>
                <a:lnTo>
                  <a:pt x="202870" y="0"/>
                </a:lnTo>
                <a:lnTo>
                  <a:pt x="202870" y="202870"/>
                </a:lnTo>
                <a:lnTo>
                  <a:pt x="0" y="2028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8" name="Freeform 88"/>
          <p:cNvSpPr/>
          <p:nvPr/>
        </p:nvSpPr>
        <p:spPr>
          <a:xfrm>
            <a:off x="2710289" y="3328161"/>
            <a:ext cx="180913" cy="180913"/>
          </a:xfrm>
          <a:custGeom>
            <a:avLst/>
            <a:gdLst/>
            <a:ahLst/>
            <a:cxnLst/>
            <a:rect l="l" t="t" r="r" b="b"/>
            <a:pathLst>
              <a:path w="180913" h="180913">
                <a:moveTo>
                  <a:pt x="0" y="0"/>
                </a:moveTo>
                <a:lnTo>
                  <a:pt x="180913" y="0"/>
                </a:lnTo>
                <a:lnTo>
                  <a:pt x="180913" y="180912"/>
                </a:lnTo>
                <a:lnTo>
                  <a:pt x="0" y="1809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89" name="Group 89"/>
          <p:cNvGrpSpPr/>
          <p:nvPr/>
        </p:nvGrpSpPr>
        <p:grpSpPr>
          <a:xfrm>
            <a:off x="3043777" y="4657300"/>
            <a:ext cx="832711" cy="584567"/>
            <a:chOff x="0" y="0"/>
            <a:chExt cx="1110281" cy="779423"/>
          </a:xfrm>
        </p:grpSpPr>
        <p:sp>
          <p:nvSpPr>
            <p:cNvPr id="90" name="Freeform 90"/>
            <p:cNvSpPr/>
            <p:nvPr/>
          </p:nvSpPr>
          <p:spPr>
            <a:xfrm>
              <a:off x="0" y="0"/>
              <a:ext cx="1110280" cy="779478"/>
            </a:xfrm>
            <a:custGeom>
              <a:avLst/>
              <a:gdLst/>
              <a:ahLst/>
              <a:cxnLst/>
              <a:rect l="l" t="t" r="r" b="b"/>
              <a:pathLst>
                <a:path w="1110280" h="779478">
                  <a:moveTo>
                    <a:pt x="0" y="0"/>
                  </a:moveTo>
                  <a:lnTo>
                    <a:pt x="1110280" y="0"/>
                  </a:lnTo>
                  <a:lnTo>
                    <a:pt x="1110280" y="779478"/>
                  </a:lnTo>
                  <a:lnTo>
                    <a:pt x="0" y="7794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1" name="TextBox 91"/>
            <p:cNvSpPr txBox="1"/>
            <p:nvPr/>
          </p:nvSpPr>
          <p:spPr>
            <a:xfrm>
              <a:off x="0" y="-19050"/>
              <a:ext cx="1110281" cy="798473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1231"/>
                </a:lnSpc>
              </a:pPr>
              <a:r>
                <a:rPr lang="en-US" sz="879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Debt Advice</a:t>
              </a:r>
            </a:p>
            <a:p>
              <a:pPr algn="ctr">
                <a:lnSpc>
                  <a:spcPts val="1231"/>
                </a:lnSpc>
              </a:pPr>
              <a:r>
                <a:rPr lang="en-US" sz="879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1 - 2</a:t>
              </a:r>
            </a:p>
          </p:txBody>
        </p:sp>
      </p:grpSp>
      <p:sp>
        <p:nvSpPr>
          <p:cNvPr id="94" name="TextBox 94"/>
          <p:cNvSpPr txBox="1"/>
          <p:nvPr/>
        </p:nvSpPr>
        <p:spPr>
          <a:xfrm>
            <a:off x="5794069" y="2095446"/>
            <a:ext cx="1401708" cy="1125731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Intro to Customer Service</a:t>
            </a:r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9:30 - 12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7257321" y="2534937"/>
            <a:ext cx="749741" cy="1102851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Enrolment Clinic</a:t>
            </a:r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10:30 - 12</a:t>
            </a:r>
          </a:p>
        </p:txBody>
      </p:sp>
      <p:sp>
        <p:nvSpPr>
          <p:cNvPr id="101" name="TextBox 101"/>
          <p:cNvSpPr txBox="1"/>
          <p:nvPr/>
        </p:nvSpPr>
        <p:spPr>
          <a:xfrm>
            <a:off x="7993631" y="2561780"/>
            <a:ext cx="646682" cy="979020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In Work Support</a:t>
            </a:r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10:30 - 12</a:t>
            </a:r>
          </a:p>
        </p:txBody>
      </p:sp>
      <p:sp>
        <p:nvSpPr>
          <p:cNvPr id="102" name="Freeform 102"/>
          <p:cNvSpPr/>
          <p:nvPr/>
        </p:nvSpPr>
        <p:spPr>
          <a:xfrm>
            <a:off x="7413666" y="3218652"/>
            <a:ext cx="434802" cy="374720"/>
          </a:xfrm>
          <a:custGeom>
            <a:avLst/>
            <a:gdLst/>
            <a:ahLst/>
            <a:cxnLst/>
            <a:rect l="l" t="t" r="r" b="b"/>
            <a:pathLst>
              <a:path w="434802" h="374720">
                <a:moveTo>
                  <a:pt x="0" y="0"/>
                </a:moveTo>
                <a:lnTo>
                  <a:pt x="434802" y="0"/>
                </a:lnTo>
                <a:lnTo>
                  <a:pt x="434802" y="374720"/>
                </a:lnTo>
                <a:lnTo>
                  <a:pt x="0" y="37472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3" name="Freeform 103"/>
          <p:cNvSpPr/>
          <p:nvPr/>
        </p:nvSpPr>
        <p:spPr>
          <a:xfrm>
            <a:off x="8132754" y="3245924"/>
            <a:ext cx="359344" cy="359344"/>
          </a:xfrm>
          <a:custGeom>
            <a:avLst/>
            <a:gdLst/>
            <a:ahLst/>
            <a:cxnLst/>
            <a:rect l="l" t="t" r="r" b="b"/>
            <a:pathLst>
              <a:path w="359344" h="359344">
                <a:moveTo>
                  <a:pt x="0" y="0"/>
                </a:moveTo>
                <a:lnTo>
                  <a:pt x="359344" y="0"/>
                </a:lnTo>
                <a:lnTo>
                  <a:pt x="359344" y="359344"/>
                </a:lnTo>
                <a:lnTo>
                  <a:pt x="0" y="359344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4" name="Freeform 104"/>
          <p:cNvSpPr/>
          <p:nvPr/>
        </p:nvSpPr>
        <p:spPr>
          <a:xfrm>
            <a:off x="7815509" y="5088695"/>
            <a:ext cx="340616" cy="367692"/>
          </a:xfrm>
          <a:custGeom>
            <a:avLst/>
            <a:gdLst/>
            <a:ahLst/>
            <a:cxnLst/>
            <a:rect l="l" t="t" r="r" b="b"/>
            <a:pathLst>
              <a:path w="328635" h="382134">
                <a:moveTo>
                  <a:pt x="0" y="0"/>
                </a:moveTo>
                <a:lnTo>
                  <a:pt x="328635" y="0"/>
                </a:lnTo>
                <a:lnTo>
                  <a:pt x="328635" y="382134"/>
                </a:lnTo>
                <a:lnTo>
                  <a:pt x="0" y="382134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5" name="Freeform 105"/>
          <p:cNvSpPr/>
          <p:nvPr/>
        </p:nvSpPr>
        <p:spPr>
          <a:xfrm>
            <a:off x="7987977" y="3484217"/>
            <a:ext cx="101185" cy="101185"/>
          </a:xfrm>
          <a:custGeom>
            <a:avLst/>
            <a:gdLst/>
            <a:ahLst/>
            <a:cxnLst/>
            <a:rect l="l" t="t" r="r" b="b"/>
            <a:pathLst>
              <a:path w="101185" h="101185">
                <a:moveTo>
                  <a:pt x="0" y="0"/>
                </a:moveTo>
                <a:lnTo>
                  <a:pt x="101185" y="0"/>
                </a:lnTo>
                <a:lnTo>
                  <a:pt x="101185" y="101185"/>
                </a:lnTo>
                <a:lnTo>
                  <a:pt x="0" y="1011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6" name="Freeform 106"/>
          <p:cNvSpPr/>
          <p:nvPr/>
        </p:nvSpPr>
        <p:spPr>
          <a:xfrm>
            <a:off x="7951418" y="3335611"/>
            <a:ext cx="181583" cy="181583"/>
          </a:xfrm>
          <a:custGeom>
            <a:avLst/>
            <a:gdLst/>
            <a:ahLst/>
            <a:cxnLst/>
            <a:rect l="l" t="t" r="r" b="b"/>
            <a:pathLst>
              <a:path w="181583" h="181583">
                <a:moveTo>
                  <a:pt x="0" y="0"/>
                </a:moveTo>
                <a:lnTo>
                  <a:pt x="181583" y="0"/>
                </a:lnTo>
                <a:lnTo>
                  <a:pt x="181583" y="181584"/>
                </a:lnTo>
                <a:lnTo>
                  <a:pt x="0" y="1815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7" name="Freeform 107"/>
          <p:cNvSpPr/>
          <p:nvPr/>
        </p:nvSpPr>
        <p:spPr>
          <a:xfrm>
            <a:off x="5725783" y="3351510"/>
            <a:ext cx="160248" cy="160248"/>
          </a:xfrm>
          <a:custGeom>
            <a:avLst/>
            <a:gdLst/>
            <a:ahLst/>
            <a:cxnLst/>
            <a:rect l="l" t="t" r="r" b="b"/>
            <a:pathLst>
              <a:path w="160248" h="160248">
                <a:moveTo>
                  <a:pt x="0" y="0"/>
                </a:moveTo>
                <a:lnTo>
                  <a:pt x="160247" y="0"/>
                </a:lnTo>
                <a:lnTo>
                  <a:pt x="160247" y="160248"/>
                </a:lnTo>
                <a:lnTo>
                  <a:pt x="0" y="1602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8" name="Freeform 108"/>
          <p:cNvSpPr/>
          <p:nvPr/>
        </p:nvSpPr>
        <p:spPr>
          <a:xfrm>
            <a:off x="7286716" y="3586684"/>
            <a:ext cx="134565" cy="117744"/>
          </a:xfrm>
          <a:custGeom>
            <a:avLst/>
            <a:gdLst/>
            <a:ahLst/>
            <a:cxnLst/>
            <a:rect l="l" t="t" r="r" b="b"/>
            <a:pathLst>
              <a:path w="134565" h="117744">
                <a:moveTo>
                  <a:pt x="0" y="0"/>
                </a:moveTo>
                <a:lnTo>
                  <a:pt x="134564" y="0"/>
                </a:lnTo>
                <a:lnTo>
                  <a:pt x="134564" y="117745"/>
                </a:lnTo>
                <a:lnTo>
                  <a:pt x="0" y="1177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9" name="Freeform 109"/>
          <p:cNvSpPr/>
          <p:nvPr/>
        </p:nvSpPr>
        <p:spPr>
          <a:xfrm>
            <a:off x="7982129" y="3592636"/>
            <a:ext cx="117340" cy="102672"/>
          </a:xfrm>
          <a:custGeom>
            <a:avLst/>
            <a:gdLst/>
            <a:ahLst/>
            <a:cxnLst/>
            <a:rect l="l" t="t" r="r" b="b"/>
            <a:pathLst>
              <a:path w="117340" h="102672">
                <a:moveTo>
                  <a:pt x="0" y="0"/>
                </a:moveTo>
                <a:lnTo>
                  <a:pt x="117340" y="0"/>
                </a:lnTo>
                <a:lnTo>
                  <a:pt x="117340" y="102673"/>
                </a:lnTo>
                <a:lnTo>
                  <a:pt x="0" y="1026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0" name="Freeform 110"/>
          <p:cNvSpPr/>
          <p:nvPr/>
        </p:nvSpPr>
        <p:spPr>
          <a:xfrm>
            <a:off x="7286716" y="6680274"/>
            <a:ext cx="166451" cy="145645"/>
          </a:xfrm>
          <a:custGeom>
            <a:avLst/>
            <a:gdLst/>
            <a:ahLst/>
            <a:cxnLst/>
            <a:rect l="l" t="t" r="r" b="b"/>
            <a:pathLst>
              <a:path w="166451" h="145645">
                <a:moveTo>
                  <a:pt x="0" y="0"/>
                </a:moveTo>
                <a:lnTo>
                  <a:pt x="166451" y="0"/>
                </a:lnTo>
                <a:lnTo>
                  <a:pt x="166451" y="145644"/>
                </a:lnTo>
                <a:lnTo>
                  <a:pt x="0" y="1456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1" name="Freeform 111"/>
          <p:cNvSpPr/>
          <p:nvPr/>
        </p:nvSpPr>
        <p:spPr>
          <a:xfrm>
            <a:off x="7288356" y="6499236"/>
            <a:ext cx="161464" cy="161464"/>
          </a:xfrm>
          <a:custGeom>
            <a:avLst/>
            <a:gdLst/>
            <a:ahLst/>
            <a:cxnLst/>
            <a:rect l="l" t="t" r="r" b="b"/>
            <a:pathLst>
              <a:path w="161464" h="161464">
                <a:moveTo>
                  <a:pt x="0" y="0"/>
                </a:moveTo>
                <a:lnTo>
                  <a:pt x="161463" y="0"/>
                </a:lnTo>
                <a:lnTo>
                  <a:pt x="161463" y="161464"/>
                </a:lnTo>
                <a:lnTo>
                  <a:pt x="0" y="1614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4" name="TextBox 114"/>
          <p:cNvSpPr txBox="1"/>
          <p:nvPr/>
        </p:nvSpPr>
        <p:spPr>
          <a:xfrm>
            <a:off x="2641600" y="1402581"/>
            <a:ext cx="1526796" cy="2015053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081"/>
              </a:lnSpc>
            </a:pPr>
            <a:endParaRPr dirty="0"/>
          </a:p>
          <a:p>
            <a:pPr algn="ctr">
              <a:lnSpc>
                <a:spcPts val="1081"/>
              </a:lnSpc>
            </a:pPr>
            <a:endParaRPr dirty="0"/>
          </a:p>
          <a:p>
            <a:pPr algn="ctr">
              <a:lnSpc>
                <a:spcPts val="1081"/>
              </a:lnSpc>
            </a:pPr>
            <a:endParaRPr dirty="0"/>
          </a:p>
          <a:p>
            <a:pPr algn="ctr">
              <a:lnSpc>
                <a:spcPts val="1081"/>
              </a:lnSpc>
            </a:pPr>
            <a:endParaRPr dirty="0"/>
          </a:p>
          <a:p>
            <a:pPr algn="ctr">
              <a:lnSpc>
                <a:spcPts val="1081"/>
              </a:lnSpc>
            </a:pPr>
            <a:endParaRPr dirty="0"/>
          </a:p>
          <a:p>
            <a:pPr algn="ctr">
              <a:lnSpc>
                <a:spcPts val="1081"/>
              </a:lnSpc>
            </a:pPr>
            <a:endParaRPr dirty="0"/>
          </a:p>
          <a:p>
            <a:pPr algn="ctr">
              <a:lnSpc>
                <a:spcPts val="1081"/>
              </a:lnSpc>
            </a:pPr>
            <a:r>
              <a:rPr lang="en-US" sz="750" b="1" i="1" dirty="0">
                <a:solidFill>
                  <a:srgbClr val="000000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National Be Someone Day:</a:t>
            </a:r>
          </a:p>
          <a:p>
            <a:pPr algn="ctr">
              <a:lnSpc>
                <a:spcPts val="1081"/>
              </a:lnSpc>
            </a:pPr>
            <a:r>
              <a:rPr lang="en-US" sz="75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Future Focusing on Professional and Personal Development Session</a:t>
            </a:r>
          </a:p>
          <a:p>
            <a:pPr algn="ctr">
              <a:lnSpc>
                <a:spcPts val="1081"/>
              </a:lnSpc>
            </a:pPr>
            <a:r>
              <a:rPr lang="en-US" sz="75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9:30 - 12</a:t>
            </a:r>
          </a:p>
        </p:txBody>
      </p:sp>
      <p:sp>
        <p:nvSpPr>
          <p:cNvPr id="115" name="Freeform 115"/>
          <p:cNvSpPr/>
          <p:nvPr/>
        </p:nvSpPr>
        <p:spPr>
          <a:xfrm>
            <a:off x="7764502" y="6481728"/>
            <a:ext cx="403000" cy="313767"/>
          </a:xfrm>
          <a:custGeom>
            <a:avLst/>
            <a:gdLst/>
            <a:ahLst/>
            <a:cxnLst/>
            <a:rect l="l" t="t" r="r" b="b"/>
            <a:pathLst>
              <a:path w="462770" h="367692">
                <a:moveTo>
                  <a:pt x="0" y="0"/>
                </a:moveTo>
                <a:lnTo>
                  <a:pt x="462770" y="0"/>
                </a:lnTo>
                <a:lnTo>
                  <a:pt x="462770" y="367692"/>
                </a:lnTo>
                <a:lnTo>
                  <a:pt x="0" y="367692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6" name="Freeform 116"/>
          <p:cNvSpPr/>
          <p:nvPr/>
        </p:nvSpPr>
        <p:spPr>
          <a:xfrm>
            <a:off x="3150221" y="3011704"/>
            <a:ext cx="579499" cy="647814"/>
          </a:xfrm>
          <a:custGeom>
            <a:avLst/>
            <a:gdLst/>
            <a:ahLst/>
            <a:cxnLst/>
            <a:rect l="l" t="t" r="r" b="b"/>
            <a:pathLst>
              <a:path w="579499" h="647814">
                <a:moveTo>
                  <a:pt x="0" y="0"/>
                </a:moveTo>
                <a:lnTo>
                  <a:pt x="579499" y="0"/>
                </a:lnTo>
                <a:lnTo>
                  <a:pt x="579499" y="647813"/>
                </a:lnTo>
                <a:lnTo>
                  <a:pt x="0" y="647813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7" name="Freeform 117"/>
          <p:cNvSpPr/>
          <p:nvPr/>
        </p:nvSpPr>
        <p:spPr>
          <a:xfrm>
            <a:off x="3245713" y="4998766"/>
            <a:ext cx="445200" cy="381279"/>
          </a:xfrm>
          <a:custGeom>
            <a:avLst/>
            <a:gdLst/>
            <a:ahLst/>
            <a:cxnLst/>
            <a:rect l="l" t="t" r="r" b="b"/>
            <a:pathLst>
              <a:path w="445200" h="381279">
                <a:moveTo>
                  <a:pt x="0" y="0"/>
                </a:moveTo>
                <a:lnTo>
                  <a:pt x="445200" y="0"/>
                </a:lnTo>
                <a:lnTo>
                  <a:pt x="445200" y="381278"/>
                </a:lnTo>
                <a:lnTo>
                  <a:pt x="0" y="381278"/>
                </a:lnTo>
                <a:lnTo>
                  <a:pt x="0" y="0"/>
                </a:lnTo>
                <a:close/>
              </a:path>
            </a:pathLst>
          </a:custGeom>
          <a:blipFill>
            <a:blip r:embed="rId28"/>
            <a:stretch>
              <a:fillRect l="-636487" t="-537407" r="-340698" b="-3078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8" name="Freeform 118"/>
          <p:cNvSpPr/>
          <p:nvPr/>
        </p:nvSpPr>
        <p:spPr>
          <a:xfrm>
            <a:off x="7803529" y="2280790"/>
            <a:ext cx="352596" cy="355831"/>
          </a:xfrm>
          <a:custGeom>
            <a:avLst/>
            <a:gdLst/>
            <a:ahLst/>
            <a:cxnLst/>
            <a:rect l="l" t="t" r="r" b="b"/>
            <a:pathLst>
              <a:path w="352596" h="355831">
                <a:moveTo>
                  <a:pt x="0" y="0"/>
                </a:moveTo>
                <a:lnTo>
                  <a:pt x="352596" y="0"/>
                </a:lnTo>
                <a:lnTo>
                  <a:pt x="352596" y="355831"/>
                </a:lnTo>
                <a:lnTo>
                  <a:pt x="0" y="355831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9" name="Freeform 119"/>
          <p:cNvSpPr/>
          <p:nvPr/>
        </p:nvSpPr>
        <p:spPr>
          <a:xfrm>
            <a:off x="4406522" y="2373135"/>
            <a:ext cx="292731" cy="264680"/>
          </a:xfrm>
          <a:custGeom>
            <a:avLst/>
            <a:gdLst/>
            <a:ahLst/>
            <a:cxnLst/>
            <a:rect l="l" t="t" r="r" b="b"/>
            <a:pathLst>
              <a:path w="295493" h="291016">
                <a:moveTo>
                  <a:pt x="0" y="0"/>
                </a:moveTo>
                <a:lnTo>
                  <a:pt x="295494" y="0"/>
                </a:lnTo>
                <a:lnTo>
                  <a:pt x="295494" y="291016"/>
                </a:lnTo>
                <a:lnTo>
                  <a:pt x="0" y="291016"/>
                </a:lnTo>
                <a:lnTo>
                  <a:pt x="0" y="0"/>
                </a:lnTo>
                <a:close/>
              </a:path>
            </a:pathLst>
          </a:custGeom>
          <a:blipFill>
            <a:blip r:embed="rId31"/>
            <a:stretch>
              <a:fillRect l="-42323" t="-42132" r="-42172" b="-45202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0" name="Freeform 120"/>
          <p:cNvSpPr/>
          <p:nvPr/>
        </p:nvSpPr>
        <p:spPr>
          <a:xfrm>
            <a:off x="6247281" y="2821896"/>
            <a:ext cx="581719" cy="577488"/>
          </a:xfrm>
          <a:custGeom>
            <a:avLst/>
            <a:gdLst/>
            <a:ahLst/>
            <a:cxnLst/>
            <a:rect l="l" t="t" r="r" b="b"/>
            <a:pathLst>
              <a:path w="581719" h="577488">
                <a:moveTo>
                  <a:pt x="0" y="0"/>
                </a:moveTo>
                <a:lnTo>
                  <a:pt x="581718" y="0"/>
                </a:lnTo>
                <a:lnTo>
                  <a:pt x="581718" y="577488"/>
                </a:lnTo>
                <a:lnTo>
                  <a:pt x="0" y="577488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1" name="Freeform 121"/>
          <p:cNvSpPr/>
          <p:nvPr/>
        </p:nvSpPr>
        <p:spPr>
          <a:xfrm>
            <a:off x="4324119" y="3177463"/>
            <a:ext cx="446367" cy="392495"/>
          </a:xfrm>
          <a:custGeom>
            <a:avLst/>
            <a:gdLst/>
            <a:ahLst/>
            <a:cxnLst/>
            <a:rect l="l" t="t" r="r" b="b"/>
            <a:pathLst>
              <a:path w="446367" h="392495">
                <a:moveTo>
                  <a:pt x="0" y="0"/>
                </a:moveTo>
                <a:lnTo>
                  <a:pt x="446368" y="0"/>
                </a:lnTo>
                <a:lnTo>
                  <a:pt x="446368" y="392495"/>
                </a:lnTo>
                <a:lnTo>
                  <a:pt x="0" y="392495"/>
                </a:lnTo>
                <a:lnTo>
                  <a:pt x="0" y="0"/>
                </a:lnTo>
                <a:close/>
              </a:path>
            </a:pathLst>
          </a:custGeom>
          <a:blipFill>
            <a:blip r:embed="rId34"/>
            <a:stretch>
              <a:fillRect l="-146331" t="-131391" r="-256374" b="-7232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2" name="Freeform 122"/>
          <p:cNvSpPr/>
          <p:nvPr/>
        </p:nvSpPr>
        <p:spPr>
          <a:xfrm>
            <a:off x="9004938" y="2703146"/>
            <a:ext cx="715875" cy="536907"/>
          </a:xfrm>
          <a:custGeom>
            <a:avLst/>
            <a:gdLst/>
            <a:ahLst/>
            <a:cxnLst/>
            <a:rect l="l" t="t" r="r" b="b"/>
            <a:pathLst>
              <a:path w="715875" h="536907">
                <a:moveTo>
                  <a:pt x="0" y="0"/>
                </a:moveTo>
                <a:lnTo>
                  <a:pt x="715876" y="0"/>
                </a:lnTo>
                <a:lnTo>
                  <a:pt x="715876" y="536907"/>
                </a:lnTo>
                <a:lnTo>
                  <a:pt x="0" y="536907"/>
                </a:lnTo>
                <a:lnTo>
                  <a:pt x="0" y="0"/>
                </a:lnTo>
                <a:close/>
              </a:path>
            </a:pathLst>
          </a:custGeom>
          <a:blipFill>
            <a:blip r:embed="rId3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5" name="TextBox 125"/>
          <p:cNvSpPr txBox="1"/>
          <p:nvPr/>
        </p:nvSpPr>
        <p:spPr>
          <a:xfrm>
            <a:off x="4196208" y="4329430"/>
            <a:ext cx="685368" cy="979019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Motivation Workshop</a:t>
            </a:r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1 - 2:30</a:t>
            </a:r>
          </a:p>
        </p:txBody>
      </p:sp>
      <p:sp>
        <p:nvSpPr>
          <p:cNvPr id="126" name="Freeform 126"/>
          <p:cNvSpPr/>
          <p:nvPr/>
        </p:nvSpPr>
        <p:spPr>
          <a:xfrm>
            <a:off x="4179827" y="5306716"/>
            <a:ext cx="174111" cy="152347"/>
          </a:xfrm>
          <a:custGeom>
            <a:avLst/>
            <a:gdLst/>
            <a:ahLst/>
            <a:cxnLst/>
            <a:rect l="l" t="t" r="r" b="b"/>
            <a:pathLst>
              <a:path w="174111" h="152347">
                <a:moveTo>
                  <a:pt x="0" y="0"/>
                </a:moveTo>
                <a:lnTo>
                  <a:pt x="174111" y="0"/>
                </a:lnTo>
                <a:lnTo>
                  <a:pt x="174111" y="152348"/>
                </a:lnTo>
                <a:lnTo>
                  <a:pt x="0" y="1523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9" name="TextBox 129"/>
          <p:cNvSpPr txBox="1"/>
          <p:nvPr/>
        </p:nvSpPr>
        <p:spPr>
          <a:xfrm>
            <a:off x="4183821" y="5536282"/>
            <a:ext cx="726035" cy="979019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Healthy Eating &amp; Living Techniques</a:t>
            </a:r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2:30 - 4</a:t>
            </a:r>
          </a:p>
        </p:txBody>
      </p:sp>
      <p:sp>
        <p:nvSpPr>
          <p:cNvPr id="130" name="Freeform 130"/>
          <p:cNvSpPr/>
          <p:nvPr/>
        </p:nvSpPr>
        <p:spPr>
          <a:xfrm>
            <a:off x="4351960" y="6368796"/>
            <a:ext cx="415201" cy="326581"/>
          </a:xfrm>
          <a:custGeom>
            <a:avLst/>
            <a:gdLst/>
            <a:ahLst/>
            <a:cxnLst/>
            <a:rect l="l" t="t" r="r" b="b"/>
            <a:pathLst>
              <a:path w="415201" h="326581">
                <a:moveTo>
                  <a:pt x="0" y="0"/>
                </a:moveTo>
                <a:lnTo>
                  <a:pt x="415201" y="0"/>
                </a:lnTo>
                <a:lnTo>
                  <a:pt x="415201" y="326581"/>
                </a:lnTo>
                <a:lnTo>
                  <a:pt x="0" y="326581"/>
                </a:lnTo>
                <a:lnTo>
                  <a:pt x="0" y="0"/>
                </a:lnTo>
                <a:close/>
              </a:path>
            </a:pathLst>
          </a:custGeom>
          <a:blipFill>
            <a:blip r:embed="rId3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1" name="Freeform 131"/>
          <p:cNvSpPr/>
          <p:nvPr/>
        </p:nvSpPr>
        <p:spPr>
          <a:xfrm>
            <a:off x="4372782" y="5032991"/>
            <a:ext cx="336763" cy="353473"/>
          </a:xfrm>
          <a:custGeom>
            <a:avLst/>
            <a:gdLst/>
            <a:ahLst/>
            <a:cxnLst/>
            <a:rect l="l" t="t" r="r" b="b"/>
            <a:pathLst>
              <a:path w="336763" h="353473">
                <a:moveTo>
                  <a:pt x="0" y="0"/>
                </a:moveTo>
                <a:lnTo>
                  <a:pt x="336763" y="0"/>
                </a:lnTo>
                <a:lnTo>
                  <a:pt x="336763" y="353473"/>
                </a:lnTo>
                <a:lnTo>
                  <a:pt x="0" y="353473"/>
                </a:lnTo>
                <a:lnTo>
                  <a:pt x="0" y="0"/>
                </a:lnTo>
                <a:close/>
              </a:path>
            </a:pathLst>
          </a:custGeom>
          <a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2" name="Freeform 132"/>
          <p:cNvSpPr/>
          <p:nvPr/>
        </p:nvSpPr>
        <p:spPr>
          <a:xfrm>
            <a:off x="6265596" y="6334209"/>
            <a:ext cx="385486" cy="391074"/>
          </a:xfrm>
          <a:custGeom>
            <a:avLst/>
            <a:gdLst/>
            <a:ahLst/>
            <a:cxnLst/>
            <a:rect l="l" t="t" r="r" b="b"/>
            <a:pathLst>
              <a:path w="385486" h="391074">
                <a:moveTo>
                  <a:pt x="0" y="0"/>
                </a:moveTo>
                <a:lnTo>
                  <a:pt x="385486" y="0"/>
                </a:lnTo>
                <a:lnTo>
                  <a:pt x="385486" y="391075"/>
                </a:lnTo>
                <a:lnTo>
                  <a:pt x="0" y="391075"/>
                </a:lnTo>
                <a:lnTo>
                  <a:pt x="0" y="0"/>
                </a:lnTo>
                <a:close/>
              </a:path>
            </a:pathLst>
          </a:custGeom>
          <a:blipFill>
            <a:blip r:embed="rId39"/>
            <a:stretch>
              <a:fillRect l="-503085" t="-222231" r="-535359" b="-27392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3" name="TextBox 133"/>
          <p:cNvSpPr txBox="1"/>
          <p:nvPr/>
        </p:nvSpPr>
        <p:spPr>
          <a:xfrm>
            <a:off x="344097" y="7032180"/>
            <a:ext cx="2066012" cy="105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7"/>
              </a:lnSpc>
            </a:pPr>
            <a:r>
              <a:rPr lang="en-US" sz="75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This programme is delivered by HMPPS CFO</a:t>
            </a:r>
          </a:p>
        </p:txBody>
      </p:sp>
      <p:sp>
        <p:nvSpPr>
          <p:cNvPr id="134" name="TextBox 134"/>
          <p:cNvSpPr txBox="1"/>
          <p:nvPr/>
        </p:nvSpPr>
        <p:spPr>
          <a:xfrm>
            <a:off x="2682766" y="234317"/>
            <a:ext cx="4564489" cy="596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8"/>
              </a:lnSpc>
            </a:pPr>
            <a:r>
              <a:rPr lang="en-US" sz="3499" b="1" u="sng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JULY - WEEK 4</a:t>
            </a:r>
          </a:p>
        </p:txBody>
      </p:sp>
      <p:sp>
        <p:nvSpPr>
          <p:cNvPr id="135" name="TextBox 135"/>
          <p:cNvSpPr txBox="1"/>
          <p:nvPr/>
        </p:nvSpPr>
        <p:spPr>
          <a:xfrm>
            <a:off x="658981" y="931724"/>
            <a:ext cx="1826812" cy="546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Society: Activities contributing to the community outside of the CFO Activity Hub</a:t>
            </a:r>
          </a:p>
        </p:txBody>
      </p:sp>
      <p:sp>
        <p:nvSpPr>
          <p:cNvPr id="136" name="TextBox 136"/>
          <p:cNvSpPr txBox="1"/>
          <p:nvPr/>
        </p:nvSpPr>
        <p:spPr>
          <a:xfrm>
            <a:off x="235446" y="1592124"/>
            <a:ext cx="2283313" cy="4578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0"/>
              </a:lnSpc>
            </a:pPr>
            <a:r>
              <a:rPr lang="en-US" sz="10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 </a:t>
            </a:r>
          </a:p>
          <a:p>
            <a:pPr algn="ctr">
              <a:lnSpc>
                <a:spcPts val="1220"/>
              </a:lnSpc>
            </a:pPr>
            <a:r>
              <a:rPr lang="en-US" sz="1000" b="1" u="sng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Address:</a:t>
            </a:r>
          </a:p>
          <a:p>
            <a:pPr algn="ctr">
              <a:lnSpc>
                <a:spcPts val="1220"/>
              </a:lnSpc>
            </a:pPr>
            <a:r>
              <a:rPr lang="en-US" sz="10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First Floor Offices, Crabtree Street, Furthergate Industrial Estate, Blackburn, BB1 3BD</a:t>
            </a:r>
          </a:p>
          <a:p>
            <a:pPr algn="ctr">
              <a:lnSpc>
                <a:spcPts val="1220"/>
              </a:lnSpc>
            </a:pPr>
            <a:r>
              <a:rPr lang="en-US" sz="1000" b="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 </a:t>
            </a:r>
          </a:p>
          <a:p>
            <a:pPr algn="ctr">
              <a:lnSpc>
                <a:spcPts val="1220"/>
              </a:lnSpc>
            </a:pPr>
            <a:r>
              <a:rPr lang="en-US" sz="1000" b="1" u="sng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Contact Information:</a:t>
            </a:r>
          </a:p>
          <a:p>
            <a:pPr algn="ctr">
              <a:lnSpc>
                <a:spcPts val="1220"/>
              </a:lnSpc>
            </a:pPr>
            <a:r>
              <a:rPr lang="en-US" sz="10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07775 096192 (Gabriella)</a:t>
            </a:r>
          </a:p>
          <a:p>
            <a:pPr algn="ctr">
              <a:lnSpc>
                <a:spcPts val="1220"/>
              </a:lnSpc>
            </a:pPr>
            <a:r>
              <a:rPr lang="en-US" sz="10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07384 119231 (Nadya)</a:t>
            </a:r>
          </a:p>
          <a:p>
            <a:pPr algn="ctr">
              <a:lnSpc>
                <a:spcPts val="1220"/>
              </a:lnSpc>
            </a:pPr>
            <a:r>
              <a:rPr lang="en-US" sz="10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 </a:t>
            </a:r>
          </a:p>
          <a:p>
            <a:pPr algn="ctr">
              <a:lnSpc>
                <a:spcPts val="1220"/>
              </a:lnSpc>
            </a:pPr>
            <a:r>
              <a:rPr lang="en-US" sz="1000" b="1" i="1">
                <a:solidFill>
                  <a:srgbClr val="FFFFFF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Enrolments are needed to do any of the activities.</a:t>
            </a:r>
          </a:p>
          <a:p>
            <a:pPr algn="ctr">
              <a:lnSpc>
                <a:spcPts val="1220"/>
              </a:lnSpc>
            </a:pPr>
            <a:r>
              <a:rPr lang="en-US" sz="10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 </a:t>
            </a:r>
          </a:p>
          <a:p>
            <a:pPr algn="ctr">
              <a:lnSpc>
                <a:spcPts val="1220"/>
              </a:lnSpc>
            </a:pPr>
            <a:r>
              <a:rPr lang="en-US" sz="10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Our 1:1 activities include; Housing, Employment, Training, Money Management, Healthcare and Enrolment, or you can book specific 1-1 support session with your support worker.</a:t>
            </a:r>
          </a:p>
          <a:p>
            <a:pPr algn="ctr">
              <a:lnSpc>
                <a:spcPts val="1220"/>
              </a:lnSpc>
            </a:pPr>
            <a:r>
              <a:rPr lang="en-US" sz="10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 </a:t>
            </a:r>
            <a:r>
              <a:rPr lang="en-US" sz="1000" b="1" u="sng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They are appointment only!</a:t>
            </a:r>
          </a:p>
          <a:p>
            <a:pPr algn="ctr">
              <a:lnSpc>
                <a:spcPts val="1220"/>
              </a:lnSpc>
            </a:pPr>
            <a:r>
              <a:rPr lang="en-US" sz="10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 </a:t>
            </a:r>
          </a:p>
          <a:p>
            <a:pPr algn="ctr">
              <a:lnSpc>
                <a:spcPts val="1220"/>
              </a:lnSpc>
            </a:pPr>
            <a:r>
              <a:rPr lang="en-US" sz="10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We offer group sessions such as Hub Walks around Corporation Park, Coffee &amp; Chat Sessions, a Hub Quiz, various Arts and Craft sessions, and Cooking Sessions. Employment activities included Interview Prep, Completing Application Forms or just simply support with Job Searching/Training.</a:t>
            </a:r>
          </a:p>
          <a:p>
            <a:pPr algn="ctr">
              <a:lnSpc>
                <a:spcPts val="1220"/>
              </a:lnSpc>
            </a:pPr>
            <a:endParaRPr lang="en-US" sz="10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37" name="TextBox 137"/>
          <p:cNvSpPr txBox="1"/>
          <p:nvPr/>
        </p:nvSpPr>
        <p:spPr>
          <a:xfrm>
            <a:off x="658981" y="99380"/>
            <a:ext cx="1826812" cy="374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Self: Activities that work on the individual</a:t>
            </a:r>
          </a:p>
        </p:txBody>
      </p:sp>
      <p:sp>
        <p:nvSpPr>
          <p:cNvPr id="138" name="TextBox 138"/>
          <p:cNvSpPr txBox="1"/>
          <p:nvPr/>
        </p:nvSpPr>
        <p:spPr>
          <a:xfrm>
            <a:off x="658981" y="516893"/>
            <a:ext cx="1910578" cy="374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Relationships: Activities that work with peers/families/friends</a:t>
            </a:r>
          </a:p>
        </p:txBody>
      </p:sp>
      <p:sp>
        <p:nvSpPr>
          <p:cNvPr id="139" name="Freeform 139"/>
          <p:cNvSpPr/>
          <p:nvPr/>
        </p:nvSpPr>
        <p:spPr>
          <a:xfrm>
            <a:off x="9186652" y="6232080"/>
            <a:ext cx="463045" cy="458748"/>
          </a:xfrm>
          <a:custGeom>
            <a:avLst/>
            <a:gdLst/>
            <a:ahLst/>
            <a:cxnLst/>
            <a:rect l="l" t="t" r="r" b="b"/>
            <a:pathLst>
              <a:path w="463045" h="458748">
                <a:moveTo>
                  <a:pt x="0" y="0"/>
                </a:moveTo>
                <a:lnTo>
                  <a:pt x="463045" y="0"/>
                </a:lnTo>
                <a:lnTo>
                  <a:pt x="463045" y="458747"/>
                </a:lnTo>
                <a:lnTo>
                  <a:pt x="0" y="458747"/>
                </a:lnTo>
                <a:lnTo>
                  <a:pt x="0" y="0"/>
                </a:lnTo>
                <a:close/>
              </a:path>
            </a:pathLst>
          </a:custGeom>
          <a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0" name="Freeform 140"/>
          <p:cNvSpPr/>
          <p:nvPr/>
        </p:nvSpPr>
        <p:spPr>
          <a:xfrm>
            <a:off x="9198336" y="5030659"/>
            <a:ext cx="381021" cy="419719"/>
          </a:xfrm>
          <a:custGeom>
            <a:avLst/>
            <a:gdLst/>
            <a:ahLst/>
            <a:cxnLst/>
            <a:rect l="l" t="t" r="r" b="b"/>
            <a:pathLst>
              <a:path w="381021" h="419719">
                <a:moveTo>
                  <a:pt x="0" y="0"/>
                </a:moveTo>
                <a:lnTo>
                  <a:pt x="381021" y="0"/>
                </a:lnTo>
                <a:lnTo>
                  <a:pt x="381021" y="419719"/>
                </a:lnTo>
                <a:lnTo>
                  <a:pt x="0" y="419719"/>
                </a:lnTo>
                <a:lnTo>
                  <a:pt x="0" y="0"/>
                </a:lnTo>
                <a:close/>
              </a:path>
            </a:pathLst>
          </a:custGeom>
          <a:blipFill>
            <a:blip r:embed="rId42"/>
            <a:stretch>
              <a:fillRect l="-35087" t="-20495" r="-36703" b="-35456"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141" name="Picture 140">
            <a:extLst>
              <a:ext uri="{FF2B5EF4-FFF2-40B4-BE49-F238E27FC236}">
                <a16:creationId xmlns:a16="http://schemas.microsoft.com/office/drawing/2014/main" id="{786CD458-2703-0D84-08A3-2ACE4D0042BE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7707394" y="287763"/>
            <a:ext cx="1476482" cy="408513"/>
          </a:xfrm>
          <a:prstGeom prst="rect">
            <a:avLst/>
          </a:prstGeom>
        </p:spPr>
      </p:pic>
      <p:sp>
        <p:nvSpPr>
          <p:cNvPr id="142" name="Freeform 105">
            <a:extLst>
              <a:ext uri="{FF2B5EF4-FFF2-40B4-BE49-F238E27FC236}">
                <a16:creationId xmlns:a16="http://schemas.microsoft.com/office/drawing/2014/main" id="{4D99B3BA-434E-BE41-1ECE-3AFD02E73E95}"/>
              </a:ext>
            </a:extLst>
          </p:cNvPr>
          <p:cNvSpPr/>
          <p:nvPr/>
        </p:nvSpPr>
        <p:spPr>
          <a:xfrm>
            <a:off x="7297656" y="3360119"/>
            <a:ext cx="101185" cy="101185"/>
          </a:xfrm>
          <a:custGeom>
            <a:avLst/>
            <a:gdLst/>
            <a:ahLst/>
            <a:cxnLst/>
            <a:rect l="l" t="t" r="r" b="b"/>
            <a:pathLst>
              <a:path w="101185" h="101185">
                <a:moveTo>
                  <a:pt x="0" y="0"/>
                </a:moveTo>
                <a:lnTo>
                  <a:pt x="101185" y="0"/>
                </a:lnTo>
                <a:lnTo>
                  <a:pt x="101185" y="101185"/>
                </a:lnTo>
                <a:lnTo>
                  <a:pt x="0" y="1011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3" name="Freeform 68">
            <a:extLst>
              <a:ext uri="{FF2B5EF4-FFF2-40B4-BE49-F238E27FC236}">
                <a16:creationId xmlns:a16="http://schemas.microsoft.com/office/drawing/2014/main" id="{B56928F9-0A4C-38ED-A114-BFCBC7A58AF3}"/>
              </a:ext>
            </a:extLst>
          </p:cNvPr>
          <p:cNvSpPr/>
          <p:nvPr/>
        </p:nvSpPr>
        <p:spPr>
          <a:xfrm>
            <a:off x="4949113" y="6688303"/>
            <a:ext cx="166451" cy="145645"/>
          </a:xfrm>
          <a:custGeom>
            <a:avLst/>
            <a:gdLst/>
            <a:ahLst/>
            <a:cxnLst/>
            <a:rect l="l" t="t" r="r" b="b"/>
            <a:pathLst>
              <a:path w="166451" h="145645">
                <a:moveTo>
                  <a:pt x="0" y="0"/>
                </a:moveTo>
                <a:lnTo>
                  <a:pt x="166451" y="0"/>
                </a:lnTo>
                <a:lnTo>
                  <a:pt x="166451" y="145645"/>
                </a:lnTo>
                <a:lnTo>
                  <a:pt x="0" y="1456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4" name="Freeform 69">
            <a:extLst>
              <a:ext uri="{FF2B5EF4-FFF2-40B4-BE49-F238E27FC236}">
                <a16:creationId xmlns:a16="http://schemas.microsoft.com/office/drawing/2014/main" id="{F61DCB97-3429-4574-665D-20084624A7E0}"/>
              </a:ext>
            </a:extLst>
          </p:cNvPr>
          <p:cNvSpPr/>
          <p:nvPr/>
        </p:nvSpPr>
        <p:spPr>
          <a:xfrm>
            <a:off x="4949113" y="6510783"/>
            <a:ext cx="161464" cy="161464"/>
          </a:xfrm>
          <a:custGeom>
            <a:avLst/>
            <a:gdLst/>
            <a:ahLst/>
            <a:cxnLst/>
            <a:rect l="l" t="t" r="r" b="b"/>
            <a:pathLst>
              <a:path w="161464" h="161464">
                <a:moveTo>
                  <a:pt x="0" y="0"/>
                </a:moveTo>
                <a:lnTo>
                  <a:pt x="161464" y="0"/>
                </a:lnTo>
                <a:lnTo>
                  <a:pt x="161464" y="161464"/>
                </a:lnTo>
                <a:lnTo>
                  <a:pt x="0" y="1614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5" name="Freeform 70">
            <a:extLst>
              <a:ext uri="{FF2B5EF4-FFF2-40B4-BE49-F238E27FC236}">
                <a16:creationId xmlns:a16="http://schemas.microsoft.com/office/drawing/2014/main" id="{73768493-D174-B617-E5B3-A34D0C49EFF3}"/>
              </a:ext>
            </a:extLst>
          </p:cNvPr>
          <p:cNvSpPr/>
          <p:nvPr/>
        </p:nvSpPr>
        <p:spPr>
          <a:xfrm>
            <a:off x="4885760" y="6260415"/>
            <a:ext cx="283140" cy="283140"/>
          </a:xfrm>
          <a:custGeom>
            <a:avLst/>
            <a:gdLst/>
            <a:ahLst/>
            <a:cxnLst/>
            <a:rect l="l" t="t" r="r" b="b"/>
            <a:pathLst>
              <a:path w="283140" h="283140">
                <a:moveTo>
                  <a:pt x="0" y="0"/>
                </a:moveTo>
                <a:lnTo>
                  <a:pt x="283140" y="0"/>
                </a:lnTo>
                <a:lnTo>
                  <a:pt x="283140" y="283140"/>
                </a:lnTo>
                <a:lnTo>
                  <a:pt x="0" y="2831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6" name="Freeform 68">
            <a:extLst>
              <a:ext uri="{FF2B5EF4-FFF2-40B4-BE49-F238E27FC236}">
                <a16:creationId xmlns:a16="http://schemas.microsoft.com/office/drawing/2014/main" id="{C7664D99-A4B2-74CA-1500-DF7931536319}"/>
              </a:ext>
            </a:extLst>
          </p:cNvPr>
          <p:cNvSpPr/>
          <p:nvPr/>
        </p:nvSpPr>
        <p:spPr>
          <a:xfrm>
            <a:off x="4170874" y="6685607"/>
            <a:ext cx="166451" cy="145645"/>
          </a:xfrm>
          <a:custGeom>
            <a:avLst/>
            <a:gdLst/>
            <a:ahLst/>
            <a:cxnLst/>
            <a:rect l="l" t="t" r="r" b="b"/>
            <a:pathLst>
              <a:path w="166451" h="145645">
                <a:moveTo>
                  <a:pt x="0" y="0"/>
                </a:moveTo>
                <a:lnTo>
                  <a:pt x="166451" y="0"/>
                </a:lnTo>
                <a:lnTo>
                  <a:pt x="166451" y="145645"/>
                </a:lnTo>
                <a:lnTo>
                  <a:pt x="0" y="1456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7" name="Freeform 68">
            <a:extLst>
              <a:ext uri="{FF2B5EF4-FFF2-40B4-BE49-F238E27FC236}">
                <a16:creationId xmlns:a16="http://schemas.microsoft.com/office/drawing/2014/main" id="{27045414-CE3E-9D82-E296-465D5D8D0709}"/>
              </a:ext>
            </a:extLst>
          </p:cNvPr>
          <p:cNvSpPr/>
          <p:nvPr/>
        </p:nvSpPr>
        <p:spPr>
          <a:xfrm>
            <a:off x="5714130" y="6688521"/>
            <a:ext cx="166451" cy="145645"/>
          </a:xfrm>
          <a:custGeom>
            <a:avLst/>
            <a:gdLst/>
            <a:ahLst/>
            <a:cxnLst/>
            <a:rect l="l" t="t" r="r" b="b"/>
            <a:pathLst>
              <a:path w="166451" h="145645">
                <a:moveTo>
                  <a:pt x="0" y="0"/>
                </a:moveTo>
                <a:lnTo>
                  <a:pt x="166451" y="0"/>
                </a:lnTo>
                <a:lnTo>
                  <a:pt x="166451" y="145645"/>
                </a:lnTo>
                <a:lnTo>
                  <a:pt x="0" y="1456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282653"/>
              </p:ext>
            </p:extLst>
          </p:nvPr>
        </p:nvGraphicFramePr>
        <p:xfrm>
          <a:off x="2668174" y="851256"/>
          <a:ext cx="7364632" cy="6002697"/>
        </p:xfrm>
        <a:graphic>
          <a:graphicData uri="http://schemas.openxmlformats.org/drawingml/2006/table">
            <a:tbl>
              <a:tblPr/>
              <a:tblGrid>
                <a:gridCol w="1472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7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7328">
                  <a:extLst>
                    <a:ext uri="{9D8B030D-6E8A-4147-A177-3AD203B41FA5}">
                      <a16:colId xmlns:a16="http://schemas.microsoft.com/office/drawing/2014/main" val="2237179916"/>
                    </a:ext>
                  </a:extLst>
                </a:gridCol>
                <a:gridCol w="15808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20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2015">
                  <a:extLst>
                    <a:ext uri="{9D8B030D-6E8A-4147-A177-3AD203B41FA5}">
                      <a16:colId xmlns:a16="http://schemas.microsoft.com/office/drawing/2014/main" val="2342636793"/>
                    </a:ext>
                  </a:extLst>
                </a:gridCol>
                <a:gridCol w="13721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97560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Monday 28th</a:t>
                      </a:r>
                      <a:endParaRPr lang="en-US" sz="110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Tuesday 29th</a:t>
                      </a:r>
                      <a:endParaRPr lang="en-US" sz="110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50"/>
                        </a:lnSpc>
                        <a:defRPr/>
                      </a:pPr>
                      <a:r>
                        <a:rPr lang="en-US" sz="125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Wednesday 30th</a:t>
                      </a:r>
                      <a:endParaRPr lang="en-US" sz="110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defRPr/>
                      </a:pPr>
                      <a:r>
                        <a:rPr lang="en-US" sz="1299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Thursday 31st</a:t>
                      </a:r>
                      <a:endParaRPr lang="en-US" sz="110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defRPr/>
                      </a:pPr>
                      <a:r>
                        <a:rPr lang="en-US" sz="1299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Friday 1st</a:t>
                      </a:r>
                      <a:endParaRPr lang="en-US" sz="110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80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882" b="1" i="1" dirty="0">
                          <a:solidFill>
                            <a:srgbClr val="000000"/>
                          </a:solidFill>
                          <a:latin typeface="DM Sans Bold Italics"/>
                          <a:ea typeface="DM Sans Bold Italics"/>
                          <a:cs typeface="DM Sans Bold Italics"/>
                          <a:sym typeface="DM Sans Bold Italics"/>
                        </a:rPr>
                        <a:t>Women’s Only</a:t>
                      </a:r>
                      <a:endParaRPr lang="en-US" sz="1100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882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Relationship Advice &amp; Support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882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9:30 - 11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F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6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26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0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GB" sz="880" b="1" i="1" dirty="0">
                          <a:latin typeface="DM Sans" pitchFamily="2" charset="0"/>
                        </a:rPr>
                        <a:t>International Friendship Day:</a:t>
                      </a:r>
                    </a:p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GB" sz="880" dirty="0">
                          <a:latin typeface="DM Sans" pitchFamily="2" charset="0"/>
                        </a:rPr>
                        <a:t>Building Healthy Friendships within the Community Advice &amp; Guidance Session</a:t>
                      </a:r>
                    </a:p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GB" sz="880" dirty="0">
                          <a:latin typeface="DM Sans" pitchFamily="2" charset="0"/>
                        </a:rPr>
                        <a:t>9:30 - 12</a:t>
                      </a:r>
                      <a:endParaRPr lang="en-US" sz="88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3366"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2" b="1" i="1" dirty="0">
                          <a:solidFill>
                            <a:srgbClr val="000000"/>
                          </a:solidFill>
                          <a:latin typeface="DM Sans Bold Italics"/>
                          <a:ea typeface="DM Sans Bold Italics"/>
                          <a:cs typeface="DM Sans Bold Italics"/>
                          <a:sym typeface="DM Sans Bold Italics"/>
                        </a:rPr>
                        <a:t>Women’s Only</a:t>
                      </a:r>
                      <a:endParaRPr lang="en-US" sz="1100" dirty="0"/>
                    </a:p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82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Accessing Health Support</a:t>
                      </a:r>
                    </a:p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82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11 - 12</a:t>
                      </a:r>
                    </a:p>
                    <a:p>
                      <a:pPr algn="ctr">
                        <a:lnSpc>
                          <a:spcPts val="1234"/>
                        </a:lnSpc>
                      </a:pPr>
                      <a:endParaRPr lang="en-US" sz="882" dirty="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F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646">
                <a:tc>
                  <a:txBody>
                    <a:bodyPr/>
                    <a:lstStyle/>
                    <a:p>
                      <a:pPr algn="ctr">
                        <a:lnSpc>
                          <a:spcPts val="1371"/>
                        </a:lnSpc>
                        <a:defRPr/>
                      </a:pPr>
                      <a:r>
                        <a:rPr lang="en-US" sz="979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1100" dirty="0"/>
                    </a:p>
                    <a:p>
                      <a:pPr algn="ctr">
                        <a:lnSpc>
                          <a:spcPts val="1372"/>
                        </a:lnSpc>
                      </a:pPr>
                      <a:r>
                        <a:rPr lang="en-US" sz="979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12-1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71"/>
                        </a:lnSpc>
                        <a:defRPr/>
                      </a:pPr>
                      <a:r>
                        <a:rPr lang="en-US" sz="979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1100"/>
                    </a:p>
                    <a:p>
                      <a:pPr algn="ctr">
                        <a:lnSpc>
                          <a:spcPts val="1372"/>
                        </a:lnSpc>
                      </a:pPr>
                      <a:r>
                        <a:rPr lang="en-US" sz="979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12-1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1"/>
                        </a:lnSpc>
                        <a:defRPr/>
                      </a:pPr>
                      <a:r>
                        <a:rPr lang="en-US" sz="979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1100" dirty="0"/>
                    </a:p>
                    <a:p>
                      <a:pPr algn="ctr">
                        <a:lnSpc>
                          <a:spcPts val="1372"/>
                        </a:lnSpc>
                      </a:pPr>
                      <a:r>
                        <a:rPr lang="en-US" sz="979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12-1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71"/>
                        </a:lnSpc>
                        <a:defRPr/>
                      </a:pPr>
                      <a:r>
                        <a:rPr lang="en-US" sz="979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1100" dirty="0"/>
                    </a:p>
                    <a:p>
                      <a:pPr algn="ctr">
                        <a:lnSpc>
                          <a:spcPts val="1372"/>
                        </a:lnSpc>
                      </a:pPr>
                      <a:r>
                        <a:rPr lang="en-US" sz="979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12-1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7"/>
                        </a:lnSpc>
                        <a:defRPr/>
                      </a:pPr>
                      <a:r>
                        <a:rPr lang="en-US" sz="976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HUB CLOSED </a:t>
                      </a:r>
                      <a:endParaRPr lang="en-US" sz="1100"/>
                    </a:p>
                    <a:p>
                      <a:pPr algn="ctr">
                        <a:lnSpc>
                          <a:spcPts val="1367"/>
                        </a:lnSpc>
                      </a:pPr>
                      <a:r>
                        <a:rPr lang="en-US" sz="976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12-1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1022"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2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CV Support</a:t>
                      </a:r>
                      <a:endParaRPr lang="en-US" sz="1100"/>
                    </a:p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82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1 - 2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0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86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2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Digital College </a:t>
                      </a:r>
                      <a:endParaRPr lang="en-US" sz="1100" dirty="0"/>
                    </a:p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82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1 - 2:30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2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Confidence Building</a:t>
                      </a:r>
                      <a:endParaRPr lang="en-US" sz="1100"/>
                    </a:p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82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1 - 2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56782"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2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Problem Solving Techniques</a:t>
                      </a:r>
                      <a:endParaRPr lang="en-US" sz="1100" dirty="0"/>
                    </a:p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82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3 - 4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2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Digital Skills Support</a:t>
                      </a:r>
                      <a:endParaRPr lang="en-US" sz="1100" dirty="0"/>
                    </a:p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82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2 - 4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Freeform 3"/>
          <p:cNvSpPr/>
          <p:nvPr/>
        </p:nvSpPr>
        <p:spPr>
          <a:xfrm>
            <a:off x="171572" y="1511048"/>
            <a:ext cx="2411061" cy="4673987"/>
          </a:xfrm>
          <a:custGeom>
            <a:avLst/>
            <a:gdLst/>
            <a:ahLst/>
            <a:cxnLst/>
            <a:rect l="l" t="t" r="r" b="b"/>
            <a:pathLst>
              <a:path w="2411061" h="4673987">
                <a:moveTo>
                  <a:pt x="0" y="0"/>
                </a:moveTo>
                <a:lnTo>
                  <a:pt x="2411061" y="0"/>
                </a:lnTo>
                <a:lnTo>
                  <a:pt x="2411061" y="4673987"/>
                </a:lnTo>
                <a:lnTo>
                  <a:pt x="0" y="46739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09425" y="988874"/>
            <a:ext cx="415555" cy="415555"/>
          </a:xfrm>
          <a:custGeom>
            <a:avLst/>
            <a:gdLst/>
            <a:ahLst/>
            <a:cxnLst/>
            <a:rect l="l" t="t" r="r" b="b"/>
            <a:pathLst>
              <a:path w="415555" h="415555">
                <a:moveTo>
                  <a:pt x="0" y="0"/>
                </a:moveTo>
                <a:lnTo>
                  <a:pt x="415556" y="0"/>
                </a:lnTo>
                <a:lnTo>
                  <a:pt x="415556" y="415556"/>
                </a:lnTo>
                <a:lnTo>
                  <a:pt x="0" y="4155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195716" y="593502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242972" h="242972">
                <a:moveTo>
                  <a:pt x="0" y="0"/>
                </a:moveTo>
                <a:lnTo>
                  <a:pt x="242972" y="0"/>
                </a:lnTo>
                <a:lnTo>
                  <a:pt x="242972" y="242972"/>
                </a:lnTo>
                <a:lnTo>
                  <a:pt x="0" y="2429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206787" y="181493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220832" h="193228">
                <a:moveTo>
                  <a:pt x="0" y="0"/>
                </a:moveTo>
                <a:lnTo>
                  <a:pt x="220832" y="0"/>
                </a:lnTo>
                <a:lnTo>
                  <a:pt x="220832" y="193228"/>
                </a:lnTo>
                <a:lnTo>
                  <a:pt x="0" y="1932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7" name="Group 7"/>
          <p:cNvGrpSpPr/>
          <p:nvPr/>
        </p:nvGrpSpPr>
        <p:grpSpPr>
          <a:xfrm>
            <a:off x="727303" y="6391036"/>
            <a:ext cx="1306264" cy="510175"/>
            <a:chOff x="0" y="0"/>
            <a:chExt cx="1741685" cy="68023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41678" cy="680212"/>
            </a:xfrm>
            <a:custGeom>
              <a:avLst/>
              <a:gdLst/>
              <a:ahLst/>
              <a:cxnLst/>
              <a:rect l="l" t="t" r="r" b="b"/>
              <a:pathLst>
                <a:path w="1741678" h="680212">
                  <a:moveTo>
                    <a:pt x="0" y="0"/>
                  </a:moveTo>
                  <a:lnTo>
                    <a:pt x="1741678" y="0"/>
                  </a:lnTo>
                  <a:lnTo>
                    <a:pt x="1741678" y="680212"/>
                  </a:lnTo>
                  <a:lnTo>
                    <a:pt x="0" y="6802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1130" b="-1133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" name="Freeform 9" descr="A black and blue logo  Description automatically generated"/>
          <p:cNvSpPr/>
          <p:nvPr/>
        </p:nvSpPr>
        <p:spPr>
          <a:xfrm>
            <a:off x="9254667" y="267065"/>
            <a:ext cx="1222421" cy="521138"/>
          </a:xfrm>
          <a:custGeom>
            <a:avLst/>
            <a:gdLst/>
            <a:ahLst/>
            <a:cxnLst/>
            <a:rect l="l" t="t" r="r" b="b"/>
            <a:pathLst>
              <a:path w="1222421" h="521138">
                <a:moveTo>
                  <a:pt x="0" y="0"/>
                </a:moveTo>
                <a:lnTo>
                  <a:pt x="1222421" y="0"/>
                </a:lnTo>
                <a:lnTo>
                  <a:pt x="1222421" y="521138"/>
                </a:lnTo>
                <a:lnTo>
                  <a:pt x="0" y="52113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8680638" y="3494675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220832" h="193228">
                <a:moveTo>
                  <a:pt x="0" y="0"/>
                </a:moveTo>
                <a:lnTo>
                  <a:pt x="220832" y="0"/>
                </a:lnTo>
                <a:lnTo>
                  <a:pt x="220832" y="193228"/>
                </a:lnTo>
                <a:lnTo>
                  <a:pt x="0" y="1932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6"/>
          <p:cNvSpPr/>
          <p:nvPr/>
        </p:nvSpPr>
        <p:spPr>
          <a:xfrm>
            <a:off x="4937487" y="3545335"/>
            <a:ext cx="164340" cy="143797"/>
          </a:xfrm>
          <a:custGeom>
            <a:avLst/>
            <a:gdLst/>
            <a:ahLst/>
            <a:cxnLst/>
            <a:rect l="l" t="t" r="r" b="b"/>
            <a:pathLst>
              <a:path w="164340" h="143797">
                <a:moveTo>
                  <a:pt x="0" y="0"/>
                </a:moveTo>
                <a:lnTo>
                  <a:pt x="164339" y="0"/>
                </a:lnTo>
                <a:lnTo>
                  <a:pt x="164339" y="143798"/>
                </a:lnTo>
                <a:lnTo>
                  <a:pt x="0" y="1437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7"/>
          <p:cNvSpPr/>
          <p:nvPr/>
        </p:nvSpPr>
        <p:spPr>
          <a:xfrm>
            <a:off x="4940916" y="3382055"/>
            <a:ext cx="154815" cy="154815"/>
          </a:xfrm>
          <a:custGeom>
            <a:avLst/>
            <a:gdLst/>
            <a:ahLst/>
            <a:cxnLst/>
            <a:rect l="l" t="t" r="r" b="b"/>
            <a:pathLst>
              <a:path w="154815" h="154815">
                <a:moveTo>
                  <a:pt x="0" y="0"/>
                </a:moveTo>
                <a:lnTo>
                  <a:pt x="154815" y="0"/>
                </a:lnTo>
                <a:lnTo>
                  <a:pt x="154815" y="154814"/>
                </a:lnTo>
                <a:lnTo>
                  <a:pt x="0" y="1548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Freeform 18"/>
          <p:cNvSpPr/>
          <p:nvPr/>
        </p:nvSpPr>
        <p:spPr>
          <a:xfrm>
            <a:off x="4896178" y="3165364"/>
            <a:ext cx="263685" cy="263685"/>
          </a:xfrm>
          <a:custGeom>
            <a:avLst/>
            <a:gdLst/>
            <a:ahLst/>
            <a:cxnLst/>
            <a:rect l="l" t="t" r="r" b="b"/>
            <a:pathLst>
              <a:path w="263685" h="263685">
                <a:moveTo>
                  <a:pt x="0" y="0"/>
                </a:moveTo>
                <a:lnTo>
                  <a:pt x="263686" y="0"/>
                </a:lnTo>
                <a:lnTo>
                  <a:pt x="263686" y="263685"/>
                </a:lnTo>
                <a:lnTo>
                  <a:pt x="0" y="2636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9" name="TextBox 29"/>
          <p:cNvSpPr txBox="1"/>
          <p:nvPr/>
        </p:nvSpPr>
        <p:spPr>
          <a:xfrm>
            <a:off x="4929617" y="4909813"/>
            <a:ext cx="715449" cy="2325661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081"/>
              </a:lnSpc>
            </a:pPr>
            <a:endParaRPr dirty="0"/>
          </a:p>
          <a:p>
            <a:pPr algn="ctr">
              <a:lnSpc>
                <a:spcPts val="1081"/>
              </a:lnSpc>
            </a:pPr>
            <a:endParaRPr dirty="0"/>
          </a:p>
          <a:p>
            <a:pPr algn="ctr">
              <a:lnSpc>
                <a:spcPts val="1081"/>
              </a:lnSpc>
            </a:pPr>
            <a:r>
              <a:rPr lang="en-US" sz="75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CBT Therapy</a:t>
            </a:r>
          </a:p>
          <a:p>
            <a:pPr algn="ctr">
              <a:lnSpc>
                <a:spcPts val="1081"/>
              </a:lnSpc>
            </a:pPr>
            <a:r>
              <a:rPr lang="en-US" sz="750" b="1" i="1" dirty="0">
                <a:solidFill>
                  <a:srgbClr val="000000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Appt only</a:t>
            </a:r>
          </a:p>
          <a:p>
            <a:pPr algn="ctr">
              <a:lnSpc>
                <a:spcPts val="1081"/>
              </a:lnSpc>
            </a:pPr>
            <a:r>
              <a:rPr lang="en-US" sz="75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2 - 4</a:t>
            </a:r>
          </a:p>
          <a:p>
            <a:pPr algn="ctr">
              <a:lnSpc>
                <a:spcPts val="1081"/>
              </a:lnSpc>
            </a:pPr>
            <a:endParaRPr lang="en-US" sz="75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0" name="Freeform 30"/>
          <p:cNvSpPr/>
          <p:nvPr/>
        </p:nvSpPr>
        <p:spPr>
          <a:xfrm>
            <a:off x="4954075" y="5687648"/>
            <a:ext cx="677457" cy="368537"/>
          </a:xfrm>
          <a:custGeom>
            <a:avLst/>
            <a:gdLst/>
            <a:ahLst/>
            <a:cxnLst/>
            <a:rect l="l" t="t" r="r" b="b"/>
            <a:pathLst>
              <a:path w="677457" h="368537">
                <a:moveTo>
                  <a:pt x="0" y="0"/>
                </a:moveTo>
                <a:lnTo>
                  <a:pt x="677457" y="0"/>
                </a:lnTo>
                <a:lnTo>
                  <a:pt x="677457" y="368537"/>
                </a:lnTo>
                <a:lnTo>
                  <a:pt x="0" y="36853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466822" t="-188753" r="-52942" b="-31648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1" name="Freeform 31"/>
          <p:cNvSpPr/>
          <p:nvPr/>
        </p:nvSpPr>
        <p:spPr>
          <a:xfrm>
            <a:off x="4927305" y="6663586"/>
            <a:ext cx="173962" cy="152216"/>
          </a:xfrm>
          <a:custGeom>
            <a:avLst/>
            <a:gdLst/>
            <a:ahLst/>
            <a:cxnLst/>
            <a:rect l="l" t="t" r="r" b="b"/>
            <a:pathLst>
              <a:path w="173962" h="152216">
                <a:moveTo>
                  <a:pt x="0" y="0"/>
                </a:moveTo>
                <a:lnTo>
                  <a:pt x="173962" y="0"/>
                </a:lnTo>
                <a:lnTo>
                  <a:pt x="173962" y="152216"/>
                </a:lnTo>
                <a:lnTo>
                  <a:pt x="0" y="1522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2" name="Freeform 32"/>
          <p:cNvSpPr/>
          <p:nvPr/>
        </p:nvSpPr>
        <p:spPr>
          <a:xfrm>
            <a:off x="4886018" y="6279001"/>
            <a:ext cx="255511" cy="255511"/>
          </a:xfrm>
          <a:custGeom>
            <a:avLst/>
            <a:gdLst/>
            <a:ahLst/>
            <a:cxnLst/>
            <a:rect l="l" t="t" r="r" b="b"/>
            <a:pathLst>
              <a:path w="255511" h="255511">
                <a:moveTo>
                  <a:pt x="0" y="0"/>
                </a:moveTo>
                <a:lnTo>
                  <a:pt x="255511" y="0"/>
                </a:lnTo>
                <a:lnTo>
                  <a:pt x="255511" y="255512"/>
                </a:lnTo>
                <a:lnTo>
                  <a:pt x="0" y="2555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3" name="Freeform 33"/>
          <p:cNvSpPr/>
          <p:nvPr/>
        </p:nvSpPr>
        <p:spPr>
          <a:xfrm>
            <a:off x="4932323" y="6486448"/>
            <a:ext cx="166176" cy="166176"/>
          </a:xfrm>
          <a:custGeom>
            <a:avLst/>
            <a:gdLst/>
            <a:ahLst/>
            <a:cxnLst/>
            <a:rect l="l" t="t" r="r" b="b"/>
            <a:pathLst>
              <a:path w="166176" h="166176">
                <a:moveTo>
                  <a:pt x="0" y="0"/>
                </a:moveTo>
                <a:lnTo>
                  <a:pt x="166177" y="0"/>
                </a:lnTo>
                <a:lnTo>
                  <a:pt x="166177" y="166176"/>
                </a:lnTo>
                <a:lnTo>
                  <a:pt x="0" y="1661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5" name="Group 35"/>
          <p:cNvGrpSpPr/>
          <p:nvPr/>
        </p:nvGrpSpPr>
        <p:grpSpPr>
          <a:xfrm>
            <a:off x="2892745" y="5733403"/>
            <a:ext cx="1158244" cy="1082728"/>
            <a:chOff x="0" y="0"/>
            <a:chExt cx="1544325" cy="1443638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544324" cy="1443693"/>
            </a:xfrm>
            <a:custGeom>
              <a:avLst/>
              <a:gdLst/>
              <a:ahLst/>
              <a:cxnLst/>
              <a:rect l="l" t="t" r="r" b="b"/>
              <a:pathLst>
                <a:path w="1544324" h="1443693">
                  <a:moveTo>
                    <a:pt x="0" y="0"/>
                  </a:moveTo>
                  <a:lnTo>
                    <a:pt x="1544324" y="0"/>
                  </a:lnTo>
                  <a:lnTo>
                    <a:pt x="1544324" y="1443693"/>
                  </a:lnTo>
                  <a:lnTo>
                    <a:pt x="0" y="1443693"/>
                  </a:lnTo>
                  <a:close/>
                </a:path>
              </a:pathLst>
            </a:custGeom>
            <a:solidFill>
              <a:srgbClr val="FFD8E8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19050"/>
              <a:ext cx="1544325" cy="1462688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1231"/>
                </a:lnSpc>
              </a:pPr>
              <a:r>
                <a:rPr lang="en-US" sz="879" b="1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TiPP</a:t>
              </a:r>
            </a:p>
            <a:p>
              <a:pPr algn="ctr">
                <a:lnSpc>
                  <a:spcPts val="1231"/>
                </a:lnSpc>
              </a:pPr>
              <a:r>
                <a:rPr lang="en-US" sz="879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Drama</a:t>
              </a:r>
            </a:p>
            <a:p>
              <a:pPr algn="ctr">
                <a:lnSpc>
                  <a:spcPts val="1231"/>
                </a:lnSpc>
              </a:pPr>
              <a:r>
                <a:rPr lang="en-US" sz="879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Music </a:t>
              </a:r>
            </a:p>
            <a:p>
              <a:pPr algn="ctr">
                <a:lnSpc>
                  <a:spcPts val="1231"/>
                </a:lnSpc>
              </a:pPr>
              <a:r>
                <a:rPr lang="en-US" sz="879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2 - 4</a:t>
              </a:r>
            </a:p>
            <a:p>
              <a:pPr algn="l">
                <a:lnSpc>
                  <a:spcPts val="1055"/>
                </a:lnSpc>
              </a:pPr>
              <a:endParaRPr lang="en-US" sz="87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sp>
        <p:nvSpPr>
          <p:cNvPr id="38" name="Freeform 38"/>
          <p:cNvSpPr/>
          <p:nvPr/>
        </p:nvSpPr>
        <p:spPr>
          <a:xfrm>
            <a:off x="3095079" y="6387429"/>
            <a:ext cx="394693" cy="444839"/>
          </a:xfrm>
          <a:custGeom>
            <a:avLst/>
            <a:gdLst/>
            <a:ahLst/>
            <a:cxnLst/>
            <a:rect l="l" t="t" r="r" b="b"/>
            <a:pathLst>
              <a:path w="394693" h="444839">
                <a:moveTo>
                  <a:pt x="0" y="0"/>
                </a:moveTo>
                <a:lnTo>
                  <a:pt x="394694" y="0"/>
                </a:lnTo>
                <a:lnTo>
                  <a:pt x="394694" y="444839"/>
                </a:lnTo>
                <a:lnTo>
                  <a:pt x="0" y="44483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9" name="Freeform 39"/>
          <p:cNvSpPr/>
          <p:nvPr/>
        </p:nvSpPr>
        <p:spPr>
          <a:xfrm>
            <a:off x="3605341" y="6392024"/>
            <a:ext cx="263310" cy="372289"/>
          </a:xfrm>
          <a:custGeom>
            <a:avLst/>
            <a:gdLst/>
            <a:ahLst/>
            <a:cxnLst/>
            <a:rect l="l" t="t" r="r" b="b"/>
            <a:pathLst>
              <a:path w="263310" h="372289">
                <a:moveTo>
                  <a:pt x="0" y="0"/>
                </a:moveTo>
                <a:lnTo>
                  <a:pt x="263309" y="0"/>
                </a:lnTo>
                <a:lnTo>
                  <a:pt x="263309" y="372289"/>
                </a:lnTo>
                <a:lnTo>
                  <a:pt x="0" y="37228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0" name="Freeform 40"/>
          <p:cNvSpPr/>
          <p:nvPr/>
        </p:nvSpPr>
        <p:spPr>
          <a:xfrm>
            <a:off x="2688681" y="6493256"/>
            <a:ext cx="164771" cy="164771"/>
          </a:xfrm>
          <a:custGeom>
            <a:avLst/>
            <a:gdLst/>
            <a:ahLst/>
            <a:cxnLst/>
            <a:rect l="l" t="t" r="r" b="b"/>
            <a:pathLst>
              <a:path w="164771" h="164771">
                <a:moveTo>
                  <a:pt x="0" y="0"/>
                </a:moveTo>
                <a:lnTo>
                  <a:pt x="164770" y="0"/>
                </a:lnTo>
                <a:lnTo>
                  <a:pt x="164770" y="164770"/>
                </a:lnTo>
                <a:lnTo>
                  <a:pt x="0" y="1647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1" name="Freeform 41"/>
          <p:cNvSpPr/>
          <p:nvPr/>
        </p:nvSpPr>
        <p:spPr>
          <a:xfrm>
            <a:off x="2679700" y="6667500"/>
            <a:ext cx="165810" cy="145084"/>
          </a:xfrm>
          <a:custGeom>
            <a:avLst/>
            <a:gdLst/>
            <a:ahLst/>
            <a:cxnLst/>
            <a:rect l="l" t="t" r="r" b="b"/>
            <a:pathLst>
              <a:path w="165810" h="145084">
                <a:moveTo>
                  <a:pt x="0" y="0"/>
                </a:moveTo>
                <a:lnTo>
                  <a:pt x="165811" y="0"/>
                </a:lnTo>
                <a:lnTo>
                  <a:pt x="165811" y="145084"/>
                </a:lnTo>
                <a:lnTo>
                  <a:pt x="0" y="1450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4" name="TextBox 44"/>
          <p:cNvSpPr txBox="1"/>
          <p:nvPr/>
        </p:nvSpPr>
        <p:spPr>
          <a:xfrm>
            <a:off x="5635943" y="4355200"/>
            <a:ext cx="1650869" cy="1196102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r>
              <a:rPr lang="en-US" sz="879" b="1" dirty="0" err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TiPP</a:t>
            </a:r>
            <a:endParaRPr lang="en-US" sz="879" b="1" dirty="0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Art Session</a:t>
            </a:r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1 - 3</a:t>
            </a:r>
          </a:p>
          <a:p>
            <a:pPr algn="l">
              <a:lnSpc>
                <a:spcPts val="1055"/>
              </a:lnSpc>
            </a:pPr>
            <a:endParaRPr lang="en-US" sz="879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968288" y="2105990"/>
            <a:ext cx="645060" cy="1376768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CBT</a:t>
            </a:r>
          </a:p>
          <a:p>
            <a:pPr algn="ctr">
              <a:lnSpc>
                <a:spcPts val="1231"/>
              </a:lnSpc>
            </a:pPr>
            <a:r>
              <a:rPr lang="en-US" sz="879" b="1" i="1" dirty="0">
                <a:solidFill>
                  <a:srgbClr val="000000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Appt only</a:t>
            </a:r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10 - 12</a:t>
            </a:r>
          </a:p>
          <a:p>
            <a:pPr algn="l">
              <a:lnSpc>
                <a:spcPts val="1055"/>
              </a:lnSpc>
            </a:pPr>
            <a:endParaRPr lang="en-US" sz="879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5" name="Freeform 45"/>
          <p:cNvSpPr/>
          <p:nvPr/>
        </p:nvSpPr>
        <p:spPr>
          <a:xfrm>
            <a:off x="6237135" y="5065361"/>
            <a:ext cx="437285" cy="380836"/>
          </a:xfrm>
          <a:custGeom>
            <a:avLst/>
            <a:gdLst/>
            <a:ahLst/>
            <a:cxnLst/>
            <a:rect l="l" t="t" r="r" b="b"/>
            <a:pathLst>
              <a:path w="437285" h="380836">
                <a:moveTo>
                  <a:pt x="0" y="0"/>
                </a:moveTo>
                <a:lnTo>
                  <a:pt x="437286" y="0"/>
                </a:lnTo>
                <a:lnTo>
                  <a:pt x="437286" y="380835"/>
                </a:lnTo>
                <a:lnTo>
                  <a:pt x="0" y="38083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6" name="Freeform 46"/>
          <p:cNvSpPr/>
          <p:nvPr/>
        </p:nvSpPr>
        <p:spPr>
          <a:xfrm>
            <a:off x="5694759" y="5154004"/>
            <a:ext cx="162445" cy="162445"/>
          </a:xfrm>
          <a:custGeom>
            <a:avLst/>
            <a:gdLst/>
            <a:ahLst/>
            <a:cxnLst/>
            <a:rect l="l" t="t" r="r" b="b"/>
            <a:pathLst>
              <a:path w="162445" h="162445">
                <a:moveTo>
                  <a:pt x="0" y="0"/>
                </a:moveTo>
                <a:lnTo>
                  <a:pt x="162445" y="0"/>
                </a:lnTo>
                <a:lnTo>
                  <a:pt x="162445" y="162446"/>
                </a:lnTo>
                <a:lnTo>
                  <a:pt x="0" y="1624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3" name="TextBox 53"/>
          <p:cNvSpPr txBox="1"/>
          <p:nvPr/>
        </p:nvSpPr>
        <p:spPr>
          <a:xfrm>
            <a:off x="4148164" y="1655286"/>
            <a:ext cx="764712" cy="863886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Disclosure Session</a:t>
            </a:r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9:30 - 11</a:t>
            </a:r>
          </a:p>
          <a:p>
            <a:pPr algn="ctr">
              <a:lnSpc>
                <a:spcPts val="1231"/>
              </a:lnSpc>
            </a:pPr>
            <a:endParaRPr lang="en-US" sz="879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7" name="Freeform 47"/>
          <p:cNvSpPr/>
          <p:nvPr/>
        </p:nvSpPr>
        <p:spPr>
          <a:xfrm>
            <a:off x="5699367" y="5335768"/>
            <a:ext cx="156499" cy="136936"/>
          </a:xfrm>
          <a:custGeom>
            <a:avLst/>
            <a:gdLst/>
            <a:ahLst/>
            <a:cxnLst/>
            <a:rect l="l" t="t" r="r" b="b"/>
            <a:pathLst>
              <a:path w="156499" h="136936">
                <a:moveTo>
                  <a:pt x="0" y="0"/>
                </a:moveTo>
                <a:lnTo>
                  <a:pt x="156498" y="0"/>
                </a:lnTo>
                <a:lnTo>
                  <a:pt x="156498" y="136937"/>
                </a:lnTo>
                <a:lnTo>
                  <a:pt x="0" y="13693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8" name="Freeform 48"/>
          <p:cNvSpPr/>
          <p:nvPr/>
        </p:nvSpPr>
        <p:spPr>
          <a:xfrm>
            <a:off x="5635715" y="4911305"/>
            <a:ext cx="280532" cy="280532"/>
          </a:xfrm>
          <a:custGeom>
            <a:avLst/>
            <a:gdLst/>
            <a:ahLst/>
            <a:cxnLst/>
            <a:rect l="l" t="t" r="r" b="b"/>
            <a:pathLst>
              <a:path w="280532" h="280532">
                <a:moveTo>
                  <a:pt x="0" y="0"/>
                </a:moveTo>
                <a:lnTo>
                  <a:pt x="280532" y="0"/>
                </a:lnTo>
                <a:lnTo>
                  <a:pt x="280532" y="280532"/>
                </a:lnTo>
                <a:lnTo>
                  <a:pt x="0" y="2805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0" name="Freeform 50"/>
          <p:cNvSpPr/>
          <p:nvPr/>
        </p:nvSpPr>
        <p:spPr>
          <a:xfrm>
            <a:off x="4940635" y="2641605"/>
            <a:ext cx="677457" cy="368537"/>
          </a:xfrm>
          <a:custGeom>
            <a:avLst/>
            <a:gdLst/>
            <a:ahLst/>
            <a:cxnLst/>
            <a:rect l="l" t="t" r="r" b="b"/>
            <a:pathLst>
              <a:path w="677457" h="368537">
                <a:moveTo>
                  <a:pt x="0" y="0"/>
                </a:moveTo>
                <a:lnTo>
                  <a:pt x="677457" y="0"/>
                </a:lnTo>
                <a:lnTo>
                  <a:pt x="677457" y="368537"/>
                </a:lnTo>
                <a:lnTo>
                  <a:pt x="0" y="36853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466822" t="-188753" r="-52942" b="-31648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6" name="TextBox 56"/>
          <p:cNvSpPr txBox="1"/>
          <p:nvPr/>
        </p:nvSpPr>
        <p:spPr>
          <a:xfrm>
            <a:off x="4168499" y="2683886"/>
            <a:ext cx="733489" cy="798744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Obtaining National Insurance</a:t>
            </a:r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11 - 12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7212336" y="1591644"/>
            <a:ext cx="794602" cy="863885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r>
              <a:rPr lang="en-US" sz="85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1-1 Support Session</a:t>
            </a:r>
          </a:p>
          <a:p>
            <a:pPr algn="ctr">
              <a:lnSpc>
                <a:spcPts val="1231"/>
              </a:lnSpc>
            </a:pPr>
            <a:r>
              <a:rPr lang="en-US" sz="850" b="1" i="1" dirty="0">
                <a:solidFill>
                  <a:srgbClr val="000000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Appt only</a:t>
            </a:r>
          </a:p>
          <a:p>
            <a:pPr algn="ctr">
              <a:lnSpc>
                <a:spcPts val="1231"/>
              </a:lnSpc>
            </a:pPr>
            <a:r>
              <a:rPr lang="en-US" sz="85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9:30 - 10:30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7294889" y="2708606"/>
            <a:ext cx="666359" cy="863886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Enrolment Clinic</a:t>
            </a:r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10:30 - 12</a:t>
            </a:r>
          </a:p>
        </p:txBody>
      </p:sp>
      <p:sp>
        <p:nvSpPr>
          <p:cNvPr id="63" name="Freeform 63"/>
          <p:cNvSpPr/>
          <p:nvPr/>
        </p:nvSpPr>
        <p:spPr>
          <a:xfrm>
            <a:off x="4203700" y="3561746"/>
            <a:ext cx="153091" cy="133954"/>
          </a:xfrm>
          <a:custGeom>
            <a:avLst/>
            <a:gdLst/>
            <a:ahLst/>
            <a:cxnLst/>
            <a:rect l="l" t="t" r="r" b="b"/>
            <a:pathLst>
              <a:path w="153091" h="133954">
                <a:moveTo>
                  <a:pt x="0" y="0"/>
                </a:moveTo>
                <a:lnTo>
                  <a:pt x="153091" y="0"/>
                </a:lnTo>
                <a:lnTo>
                  <a:pt x="153091" y="133955"/>
                </a:lnTo>
                <a:lnTo>
                  <a:pt x="0" y="13395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4" name="Freeform 64"/>
          <p:cNvSpPr/>
          <p:nvPr/>
        </p:nvSpPr>
        <p:spPr>
          <a:xfrm>
            <a:off x="4167380" y="2490875"/>
            <a:ext cx="163725" cy="143259"/>
          </a:xfrm>
          <a:custGeom>
            <a:avLst/>
            <a:gdLst/>
            <a:ahLst/>
            <a:cxnLst/>
            <a:rect l="l" t="t" r="r" b="b"/>
            <a:pathLst>
              <a:path w="163725" h="143259">
                <a:moveTo>
                  <a:pt x="0" y="0"/>
                </a:moveTo>
                <a:lnTo>
                  <a:pt x="163725" y="0"/>
                </a:lnTo>
                <a:lnTo>
                  <a:pt x="163725" y="143260"/>
                </a:lnTo>
                <a:lnTo>
                  <a:pt x="0" y="1432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5" name="Freeform 65"/>
          <p:cNvSpPr/>
          <p:nvPr/>
        </p:nvSpPr>
        <p:spPr>
          <a:xfrm>
            <a:off x="2713570" y="2488024"/>
            <a:ext cx="166983" cy="146110"/>
          </a:xfrm>
          <a:custGeom>
            <a:avLst/>
            <a:gdLst/>
            <a:ahLst/>
            <a:cxnLst/>
            <a:rect l="l" t="t" r="r" b="b"/>
            <a:pathLst>
              <a:path w="166983" h="146110">
                <a:moveTo>
                  <a:pt x="0" y="0"/>
                </a:moveTo>
                <a:lnTo>
                  <a:pt x="166983" y="0"/>
                </a:lnTo>
                <a:lnTo>
                  <a:pt x="166983" y="146110"/>
                </a:lnTo>
                <a:lnTo>
                  <a:pt x="0" y="14611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6" name="Freeform 66"/>
          <p:cNvSpPr/>
          <p:nvPr/>
        </p:nvSpPr>
        <p:spPr>
          <a:xfrm>
            <a:off x="2715104" y="3540264"/>
            <a:ext cx="177641" cy="155436"/>
          </a:xfrm>
          <a:custGeom>
            <a:avLst/>
            <a:gdLst/>
            <a:ahLst/>
            <a:cxnLst/>
            <a:rect l="l" t="t" r="r" b="b"/>
            <a:pathLst>
              <a:path w="177641" h="155436">
                <a:moveTo>
                  <a:pt x="0" y="0"/>
                </a:moveTo>
                <a:lnTo>
                  <a:pt x="177641" y="0"/>
                </a:lnTo>
                <a:lnTo>
                  <a:pt x="177641" y="155436"/>
                </a:lnTo>
                <a:lnTo>
                  <a:pt x="0" y="1554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7" name="Freeform 67"/>
          <p:cNvSpPr/>
          <p:nvPr/>
        </p:nvSpPr>
        <p:spPr>
          <a:xfrm>
            <a:off x="2679700" y="5295900"/>
            <a:ext cx="173217" cy="151565"/>
          </a:xfrm>
          <a:custGeom>
            <a:avLst/>
            <a:gdLst/>
            <a:ahLst/>
            <a:cxnLst/>
            <a:rect l="l" t="t" r="r" b="b"/>
            <a:pathLst>
              <a:path w="173217" h="151565">
                <a:moveTo>
                  <a:pt x="0" y="0"/>
                </a:moveTo>
                <a:lnTo>
                  <a:pt x="173217" y="0"/>
                </a:lnTo>
                <a:lnTo>
                  <a:pt x="173217" y="151565"/>
                </a:lnTo>
                <a:lnTo>
                  <a:pt x="0" y="1515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8" name="Freeform 68"/>
          <p:cNvSpPr/>
          <p:nvPr/>
        </p:nvSpPr>
        <p:spPr>
          <a:xfrm>
            <a:off x="4162678" y="6712469"/>
            <a:ext cx="124003" cy="108503"/>
          </a:xfrm>
          <a:custGeom>
            <a:avLst/>
            <a:gdLst/>
            <a:ahLst/>
            <a:cxnLst/>
            <a:rect l="l" t="t" r="r" b="b"/>
            <a:pathLst>
              <a:path w="124003" h="108503">
                <a:moveTo>
                  <a:pt x="0" y="0"/>
                </a:moveTo>
                <a:lnTo>
                  <a:pt x="124003" y="0"/>
                </a:lnTo>
                <a:lnTo>
                  <a:pt x="124003" y="108503"/>
                </a:lnTo>
                <a:lnTo>
                  <a:pt x="0" y="1085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9" name="Freeform 69"/>
          <p:cNvSpPr/>
          <p:nvPr/>
        </p:nvSpPr>
        <p:spPr>
          <a:xfrm>
            <a:off x="4171956" y="5352579"/>
            <a:ext cx="138424" cy="121121"/>
          </a:xfrm>
          <a:custGeom>
            <a:avLst/>
            <a:gdLst/>
            <a:ahLst/>
            <a:cxnLst/>
            <a:rect l="l" t="t" r="r" b="b"/>
            <a:pathLst>
              <a:path w="138424" h="121121">
                <a:moveTo>
                  <a:pt x="0" y="0"/>
                </a:moveTo>
                <a:lnTo>
                  <a:pt x="138424" y="0"/>
                </a:lnTo>
                <a:lnTo>
                  <a:pt x="138424" y="121121"/>
                </a:lnTo>
                <a:lnTo>
                  <a:pt x="0" y="12112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0" name="Freeform 70"/>
          <p:cNvSpPr/>
          <p:nvPr/>
        </p:nvSpPr>
        <p:spPr>
          <a:xfrm>
            <a:off x="5698795" y="6680195"/>
            <a:ext cx="167569" cy="146623"/>
          </a:xfrm>
          <a:custGeom>
            <a:avLst/>
            <a:gdLst/>
            <a:ahLst/>
            <a:cxnLst/>
            <a:rect l="l" t="t" r="r" b="b"/>
            <a:pathLst>
              <a:path w="167569" h="146623">
                <a:moveTo>
                  <a:pt x="0" y="0"/>
                </a:moveTo>
                <a:lnTo>
                  <a:pt x="167568" y="0"/>
                </a:lnTo>
                <a:lnTo>
                  <a:pt x="167568" y="146622"/>
                </a:lnTo>
                <a:lnTo>
                  <a:pt x="0" y="1466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1" name="Freeform 71"/>
          <p:cNvSpPr/>
          <p:nvPr/>
        </p:nvSpPr>
        <p:spPr>
          <a:xfrm>
            <a:off x="5700718" y="3558764"/>
            <a:ext cx="156499" cy="136936"/>
          </a:xfrm>
          <a:custGeom>
            <a:avLst/>
            <a:gdLst/>
            <a:ahLst/>
            <a:cxnLst/>
            <a:rect l="l" t="t" r="r" b="b"/>
            <a:pathLst>
              <a:path w="156499" h="136936">
                <a:moveTo>
                  <a:pt x="0" y="0"/>
                </a:moveTo>
                <a:lnTo>
                  <a:pt x="156498" y="0"/>
                </a:lnTo>
                <a:lnTo>
                  <a:pt x="156498" y="136937"/>
                </a:lnTo>
                <a:lnTo>
                  <a:pt x="0" y="13693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4" name="Freeform 74"/>
          <p:cNvSpPr/>
          <p:nvPr/>
        </p:nvSpPr>
        <p:spPr>
          <a:xfrm>
            <a:off x="8681793" y="5320881"/>
            <a:ext cx="178025" cy="155772"/>
          </a:xfrm>
          <a:custGeom>
            <a:avLst/>
            <a:gdLst/>
            <a:ahLst/>
            <a:cxnLst/>
            <a:rect l="l" t="t" r="r" b="b"/>
            <a:pathLst>
              <a:path w="178025" h="155772">
                <a:moveTo>
                  <a:pt x="0" y="0"/>
                </a:moveTo>
                <a:lnTo>
                  <a:pt x="178025" y="0"/>
                </a:lnTo>
                <a:lnTo>
                  <a:pt x="178025" y="155772"/>
                </a:lnTo>
                <a:lnTo>
                  <a:pt x="0" y="1557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5" name="Freeform 75"/>
          <p:cNvSpPr/>
          <p:nvPr/>
        </p:nvSpPr>
        <p:spPr>
          <a:xfrm>
            <a:off x="7267459" y="3558764"/>
            <a:ext cx="163439" cy="143009"/>
          </a:xfrm>
          <a:custGeom>
            <a:avLst/>
            <a:gdLst/>
            <a:ahLst/>
            <a:cxnLst/>
            <a:rect l="l" t="t" r="r" b="b"/>
            <a:pathLst>
              <a:path w="163439" h="143009">
                <a:moveTo>
                  <a:pt x="0" y="0"/>
                </a:moveTo>
                <a:lnTo>
                  <a:pt x="163439" y="0"/>
                </a:lnTo>
                <a:lnTo>
                  <a:pt x="163439" y="143009"/>
                </a:lnTo>
                <a:lnTo>
                  <a:pt x="0" y="1430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6" name="Freeform 76"/>
          <p:cNvSpPr/>
          <p:nvPr/>
        </p:nvSpPr>
        <p:spPr>
          <a:xfrm>
            <a:off x="7286427" y="2537816"/>
            <a:ext cx="124568" cy="108997"/>
          </a:xfrm>
          <a:custGeom>
            <a:avLst/>
            <a:gdLst/>
            <a:ahLst/>
            <a:cxnLst/>
            <a:rect l="l" t="t" r="r" b="b"/>
            <a:pathLst>
              <a:path w="124568" h="108997">
                <a:moveTo>
                  <a:pt x="0" y="0"/>
                </a:moveTo>
                <a:lnTo>
                  <a:pt x="124568" y="0"/>
                </a:lnTo>
                <a:lnTo>
                  <a:pt x="124568" y="108997"/>
                </a:lnTo>
                <a:lnTo>
                  <a:pt x="0" y="1089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7" name="Freeform 77"/>
          <p:cNvSpPr/>
          <p:nvPr/>
        </p:nvSpPr>
        <p:spPr>
          <a:xfrm>
            <a:off x="7286427" y="5344318"/>
            <a:ext cx="145474" cy="127290"/>
          </a:xfrm>
          <a:custGeom>
            <a:avLst/>
            <a:gdLst/>
            <a:ahLst/>
            <a:cxnLst/>
            <a:rect l="l" t="t" r="r" b="b"/>
            <a:pathLst>
              <a:path w="145474" h="127290">
                <a:moveTo>
                  <a:pt x="0" y="0"/>
                </a:moveTo>
                <a:lnTo>
                  <a:pt x="145474" y="0"/>
                </a:lnTo>
                <a:lnTo>
                  <a:pt x="145474" y="127290"/>
                </a:lnTo>
                <a:lnTo>
                  <a:pt x="0" y="12729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1" name="Freeform 81"/>
          <p:cNvSpPr/>
          <p:nvPr/>
        </p:nvSpPr>
        <p:spPr>
          <a:xfrm>
            <a:off x="7390883" y="3236683"/>
            <a:ext cx="434802" cy="374720"/>
          </a:xfrm>
          <a:custGeom>
            <a:avLst/>
            <a:gdLst/>
            <a:ahLst/>
            <a:cxnLst/>
            <a:rect l="l" t="t" r="r" b="b"/>
            <a:pathLst>
              <a:path w="434802" h="374720">
                <a:moveTo>
                  <a:pt x="0" y="0"/>
                </a:moveTo>
                <a:lnTo>
                  <a:pt x="434802" y="0"/>
                </a:lnTo>
                <a:lnTo>
                  <a:pt x="434802" y="374720"/>
                </a:lnTo>
                <a:lnTo>
                  <a:pt x="0" y="37472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2" name="Freeform 82"/>
          <p:cNvSpPr/>
          <p:nvPr/>
        </p:nvSpPr>
        <p:spPr>
          <a:xfrm>
            <a:off x="7425051" y="2255600"/>
            <a:ext cx="320409" cy="323348"/>
          </a:xfrm>
          <a:custGeom>
            <a:avLst/>
            <a:gdLst/>
            <a:ahLst/>
            <a:cxnLst/>
            <a:rect l="l" t="t" r="r" b="b"/>
            <a:pathLst>
              <a:path w="320409" h="323348">
                <a:moveTo>
                  <a:pt x="0" y="0"/>
                </a:moveTo>
                <a:lnTo>
                  <a:pt x="320409" y="0"/>
                </a:lnTo>
                <a:lnTo>
                  <a:pt x="320409" y="323348"/>
                </a:lnTo>
                <a:lnTo>
                  <a:pt x="0" y="323348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3" name="Freeform 83"/>
          <p:cNvSpPr/>
          <p:nvPr/>
        </p:nvSpPr>
        <p:spPr>
          <a:xfrm>
            <a:off x="2727288" y="2319816"/>
            <a:ext cx="154815" cy="154815"/>
          </a:xfrm>
          <a:custGeom>
            <a:avLst/>
            <a:gdLst/>
            <a:ahLst/>
            <a:cxnLst/>
            <a:rect l="l" t="t" r="r" b="b"/>
            <a:pathLst>
              <a:path w="154815" h="154815">
                <a:moveTo>
                  <a:pt x="0" y="0"/>
                </a:moveTo>
                <a:lnTo>
                  <a:pt x="154815" y="0"/>
                </a:lnTo>
                <a:lnTo>
                  <a:pt x="154815" y="154814"/>
                </a:lnTo>
                <a:lnTo>
                  <a:pt x="0" y="1548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6" name="Freeform 86"/>
          <p:cNvSpPr/>
          <p:nvPr/>
        </p:nvSpPr>
        <p:spPr>
          <a:xfrm>
            <a:off x="7220017" y="6468372"/>
            <a:ext cx="280532" cy="280532"/>
          </a:xfrm>
          <a:custGeom>
            <a:avLst/>
            <a:gdLst/>
            <a:ahLst/>
            <a:cxnLst/>
            <a:rect l="l" t="t" r="r" b="b"/>
            <a:pathLst>
              <a:path w="280532" h="280532">
                <a:moveTo>
                  <a:pt x="0" y="0"/>
                </a:moveTo>
                <a:lnTo>
                  <a:pt x="280532" y="0"/>
                </a:lnTo>
                <a:lnTo>
                  <a:pt x="280532" y="280531"/>
                </a:lnTo>
                <a:lnTo>
                  <a:pt x="0" y="2805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7" name="Freeform 87"/>
          <p:cNvSpPr/>
          <p:nvPr/>
        </p:nvSpPr>
        <p:spPr>
          <a:xfrm>
            <a:off x="8685127" y="6676121"/>
            <a:ext cx="167569" cy="146623"/>
          </a:xfrm>
          <a:custGeom>
            <a:avLst/>
            <a:gdLst/>
            <a:ahLst/>
            <a:cxnLst/>
            <a:rect l="l" t="t" r="r" b="b"/>
            <a:pathLst>
              <a:path w="167569" h="146623">
                <a:moveTo>
                  <a:pt x="0" y="0"/>
                </a:moveTo>
                <a:lnTo>
                  <a:pt x="167569" y="0"/>
                </a:lnTo>
                <a:lnTo>
                  <a:pt x="167569" y="146622"/>
                </a:lnTo>
                <a:lnTo>
                  <a:pt x="0" y="1466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8" name="Freeform 88"/>
          <p:cNvSpPr/>
          <p:nvPr/>
        </p:nvSpPr>
        <p:spPr>
          <a:xfrm>
            <a:off x="4163875" y="6568935"/>
            <a:ext cx="121607" cy="121607"/>
          </a:xfrm>
          <a:custGeom>
            <a:avLst/>
            <a:gdLst/>
            <a:ahLst/>
            <a:cxnLst/>
            <a:rect l="l" t="t" r="r" b="b"/>
            <a:pathLst>
              <a:path w="121607" h="121607">
                <a:moveTo>
                  <a:pt x="0" y="0"/>
                </a:moveTo>
                <a:lnTo>
                  <a:pt x="121607" y="0"/>
                </a:lnTo>
                <a:lnTo>
                  <a:pt x="121607" y="121608"/>
                </a:lnTo>
                <a:lnTo>
                  <a:pt x="0" y="1216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2" name="Freeform 92"/>
          <p:cNvSpPr/>
          <p:nvPr/>
        </p:nvSpPr>
        <p:spPr>
          <a:xfrm>
            <a:off x="3259203" y="2374658"/>
            <a:ext cx="284631" cy="287770"/>
          </a:xfrm>
          <a:custGeom>
            <a:avLst/>
            <a:gdLst/>
            <a:ahLst/>
            <a:cxnLst/>
            <a:rect l="l" t="t" r="r" b="b"/>
            <a:pathLst>
              <a:path w="284631" h="287770">
                <a:moveTo>
                  <a:pt x="0" y="0"/>
                </a:moveTo>
                <a:lnTo>
                  <a:pt x="284631" y="0"/>
                </a:lnTo>
                <a:lnTo>
                  <a:pt x="284631" y="287771"/>
                </a:lnTo>
                <a:lnTo>
                  <a:pt x="0" y="287771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3" name="Freeform 93"/>
          <p:cNvSpPr/>
          <p:nvPr/>
        </p:nvSpPr>
        <p:spPr>
          <a:xfrm>
            <a:off x="3235074" y="3408055"/>
            <a:ext cx="322450" cy="287770"/>
          </a:xfrm>
          <a:custGeom>
            <a:avLst/>
            <a:gdLst/>
            <a:ahLst/>
            <a:cxnLst/>
            <a:rect l="l" t="t" r="r" b="b"/>
            <a:pathLst>
              <a:path w="328920" h="318155">
                <a:moveTo>
                  <a:pt x="0" y="0"/>
                </a:moveTo>
                <a:lnTo>
                  <a:pt x="328920" y="0"/>
                </a:lnTo>
                <a:lnTo>
                  <a:pt x="328920" y="318155"/>
                </a:lnTo>
                <a:lnTo>
                  <a:pt x="0" y="318155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4" name="Freeform 94"/>
          <p:cNvSpPr/>
          <p:nvPr/>
        </p:nvSpPr>
        <p:spPr>
          <a:xfrm>
            <a:off x="4173927" y="2303522"/>
            <a:ext cx="164771" cy="164771"/>
          </a:xfrm>
          <a:custGeom>
            <a:avLst/>
            <a:gdLst/>
            <a:ahLst/>
            <a:cxnLst/>
            <a:rect l="l" t="t" r="r" b="b"/>
            <a:pathLst>
              <a:path w="164771" h="164771">
                <a:moveTo>
                  <a:pt x="0" y="0"/>
                </a:moveTo>
                <a:lnTo>
                  <a:pt x="164771" y="0"/>
                </a:lnTo>
                <a:lnTo>
                  <a:pt x="164771" y="164770"/>
                </a:lnTo>
                <a:lnTo>
                  <a:pt x="0" y="1647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5" name="Freeform 95"/>
          <p:cNvSpPr/>
          <p:nvPr/>
        </p:nvSpPr>
        <p:spPr>
          <a:xfrm>
            <a:off x="4386357" y="2180499"/>
            <a:ext cx="286968" cy="353192"/>
          </a:xfrm>
          <a:custGeom>
            <a:avLst/>
            <a:gdLst/>
            <a:ahLst/>
            <a:cxnLst/>
            <a:rect l="l" t="t" r="r" b="b"/>
            <a:pathLst>
              <a:path w="286968" h="353192">
                <a:moveTo>
                  <a:pt x="0" y="0"/>
                </a:moveTo>
                <a:lnTo>
                  <a:pt x="286968" y="0"/>
                </a:lnTo>
                <a:lnTo>
                  <a:pt x="286968" y="353192"/>
                </a:lnTo>
                <a:lnTo>
                  <a:pt x="0" y="353192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 l="-326431" t="-204093" r="-694988" b="-17995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6" name="Freeform 96"/>
          <p:cNvSpPr/>
          <p:nvPr/>
        </p:nvSpPr>
        <p:spPr>
          <a:xfrm>
            <a:off x="4371284" y="3335844"/>
            <a:ext cx="337948" cy="334023"/>
          </a:xfrm>
          <a:custGeom>
            <a:avLst/>
            <a:gdLst/>
            <a:ahLst/>
            <a:cxnLst/>
            <a:rect l="l" t="t" r="r" b="b"/>
            <a:pathLst>
              <a:path w="337948" h="334023">
                <a:moveTo>
                  <a:pt x="0" y="0"/>
                </a:moveTo>
                <a:lnTo>
                  <a:pt x="337948" y="0"/>
                </a:lnTo>
                <a:lnTo>
                  <a:pt x="337948" y="334023"/>
                </a:lnTo>
                <a:lnTo>
                  <a:pt x="0" y="334023"/>
                </a:lnTo>
                <a:lnTo>
                  <a:pt x="0" y="0"/>
                </a:lnTo>
                <a:close/>
              </a:path>
            </a:pathLst>
          </a:custGeom>
          <a:blipFill>
            <a:blip r:embed="rId28"/>
            <a:stretch>
              <a:fillRect l="-180862" t="-127060" r="-627574" b="-26121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9" name="TextBox 99"/>
          <p:cNvSpPr txBox="1"/>
          <p:nvPr/>
        </p:nvSpPr>
        <p:spPr>
          <a:xfrm>
            <a:off x="8643384" y="1568835"/>
            <a:ext cx="1422272" cy="1981978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Job Club</a:t>
            </a:r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9:30 - 12</a:t>
            </a:r>
          </a:p>
        </p:txBody>
      </p:sp>
      <p:sp>
        <p:nvSpPr>
          <p:cNvPr id="100" name="Freeform 100"/>
          <p:cNvSpPr/>
          <p:nvPr/>
        </p:nvSpPr>
        <p:spPr>
          <a:xfrm>
            <a:off x="9004300" y="2717021"/>
            <a:ext cx="680360" cy="500993"/>
          </a:xfrm>
          <a:custGeom>
            <a:avLst/>
            <a:gdLst/>
            <a:ahLst/>
            <a:cxnLst/>
            <a:rect l="l" t="t" r="r" b="b"/>
            <a:pathLst>
              <a:path w="680360" h="500993">
                <a:moveTo>
                  <a:pt x="0" y="0"/>
                </a:moveTo>
                <a:lnTo>
                  <a:pt x="680360" y="0"/>
                </a:lnTo>
                <a:lnTo>
                  <a:pt x="680360" y="500993"/>
                </a:lnTo>
                <a:lnTo>
                  <a:pt x="0" y="500993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1" name="Freeform 101"/>
          <p:cNvSpPr/>
          <p:nvPr/>
        </p:nvSpPr>
        <p:spPr>
          <a:xfrm>
            <a:off x="8676162" y="3258396"/>
            <a:ext cx="220490" cy="220490"/>
          </a:xfrm>
          <a:custGeom>
            <a:avLst/>
            <a:gdLst/>
            <a:ahLst/>
            <a:cxnLst/>
            <a:rect l="l" t="t" r="r" b="b"/>
            <a:pathLst>
              <a:path w="220490" h="220490">
                <a:moveTo>
                  <a:pt x="0" y="0"/>
                </a:moveTo>
                <a:lnTo>
                  <a:pt x="220490" y="0"/>
                </a:lnTo>
                <a:lnTo>
                  <a:pt x="220490" y="220490"/>
                </a:lnTo>
                <a:lnTo>
                  <a:pt x="0" y="2204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4" name="TextBox 104"/>
          <p:cNvSpPr txBox="1"/>
          <p:nvPr/>
        </p:nvSpPr>
        <p:spPr>
          <a:xfrm>
            <a:off x="7252867" y="5676681"/>
            <a:ext cx="1441869" cy="1429021"/>
          </a:xfrm>
          <a:prstGeom prst="rect">
            <a:avLst/>
          </a:prstGeom>
        </p:spPr>
        <p:txBody>
          <a:bodyPr lIns="49729" tIns="49729" rIns="49729" bIns="49729" rtlCol="0" anchor="t"/>
          <a:lstStyle/>
          <a:p>
            <a:pPr algn="ctr">
              <a:lnSpc>
                <a:spcPts val="1206"/>
              </a:lnSpc>
            </a:pPr>
            <a:endParaRPr dirty="0"/>
          </a:p>
          <a:p>
            <a:pPr algn="ctr">
              <a:lnSpc>
                <a:spcPts val="1206"/>
              </a:lnSpc>
            </a:pPr>
            <a:r>
              <a:rPr lang="en-US" sz="861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ETE Awards &amp; Quiz</a:t>
            </a:r>
          </a:p>
          <a:p>
            <a:pPr algn="ctr">
              <a:lnSpc>
                <a:spcPts val="1206"/>
              </a:lnSpc>
            </a:pPr>
            <a:r>
              <a:rPr lang="en-US" sz="861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2:30 - 4</a:t>
            </a:r>
          </a:p>
          <a:p>
            <a:pPr algn="ctr">
              <a:lnSpc>
                <a:spcPts val="1206"/>
              </a:lnSpc>
            </a:pPr>
            <a:endParaRPr lang="en-US" sz="861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5" name="Freeform 105"/>
          <p:cNvSpPr/>
          <p:nvPr/>
        </p:nvSpPr>
        <p:spPr>
          <a:xfrm>
            <a:off x="8066299" y="6207988"/>
            <a:ext cx="334731" cy="496349"/>
          </a:xfrm>
          <a:custGeom>
            <a:avLst/>
            <a:gdLst/>
            <a:ahLst/>
            <a:cxnLst/>
            <a:rect l="l" t="t" r="r" b="b"/>
            <a:pathLst>
              <a:path w="334731" h="496349">
                <a:moveTo>
                  <a:pt x="0" y="0"/>
                </a:moveTo>
                <a:lnTo>
                  <a:pt x="334731" y="0"/>
                </a:lnTo>
                <a:lnTo>
                  <a:pt x="334731" y="496349"/>
                </a:lnTo>
                <a:lnTo>
                  <a:pt x="0" y="496349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6" name="Freeform 106"/>
          <p:cNvSpPr/>
          <p:nvPr/>
        </p:nvSpPr>
        <p:spPr>
          <a:xfrm rot="630500">
            <a:off x="7445426" y="6268958"/>
            <a:ext cx="596405" cy="348897"/>
          </a:xfrm>
          <a:custGeom>
            <a:avLst/>
            <a:gdLst/>
            <a:ahLst/>
            <a:cxnLst/>
            <a:rect l="l" t="t" r="r" b="b"/>
            <a:pathLst>
              <a:path w="596405" h="348897">
                <a:moveTo>
                  <a:pt x="0" y="0"/>
                </a:moveTo>
                <a:lnTo>
                  <a:pt x="596405" y="0"/>
                </a:lnTo>
                <a:lnTo>
                  <a:pt x="596405" y="348897"/>
                </a:lnTo>
                <a:lnTo>
                  <a:pt x="0" y="348897"/>
                </a:lnTo>
                <a:lnTo>
                  <a:pt x="0" y="0"/>
                </a:lnTo>
                <a:close/>
              </a:path>
            </a:pathLst>
          </a:custGeom>
          <a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107" name="Freeform 107"/>
          <p:cNvSpPr/>
          <p:nvPr/>
        </p:nvSpPr>
        <p:spPr>
          <a:xfrm>
            <a:off x="7275304" y="6355623"/>
            <a:ext cx="162445" cy="162445"/>
          </a:xfrm>
          <a:custGeom>
            <a:avLst/>
            <a:gdLst/>
            <a:ahLst/>
            <a:cxnLst/>
            <a:rect l="l" t="t" r="r" b="b"/>
            <a:pathLst>
              <a:path w="162445" h="162445">
                <a:moveTo>
                  <a:pt x="0" y="0"/>
                </a:moveTo>
                <a:lnTo>
                  <a:pt x="162445" y="0"/>
                </a:lnTo>
                <a:lnTo>
                  <a:pt x="162445" y="162446"/>
                </a:lnTo>
                <a:lnTo>
                  <a:pt x="0" y="1624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8" name="Freeform 108"/>
          <p:cNvSpPr/>
          <p:nvPr/>
        </p:nvSpPr>
        <p:spPr>
          <a:xfrm>
            <a:off x="7275656" y="6683250"/>
            <a:ext cx="167569" cy="146623"/>
          </a:xfrm>
          <a:custGeom>
            <a:avLst/>
            <a:gdLst/>
            <a:ahLst/>
            <a:cxnLst/>
            <a:rect l="l" t="t" r="r" b="b"/>
            <a:pathLst>
              <a:path w="167569" h="146623">
                <a:moveTo>
                  <a:pt x="0" y="0"/>
                </a:moveTo>
                <a:lnTo>
                  <a:pt x="167569" y="0"/>
                </a:lnTo>
                <a:lnTo>
                  <a:pt x="167569" y="146622"/>
                </a:lnTo>
                <a:lnTo>
                  <a:pt x="0" y="1466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9" name="Freeform 109"/>
          <p:cNvSpPr/>
          <p:nvPr/>
        </p:nvSpPr>
        <p:spPr>
          <a:xfrm>
            <a:off x="6135266" y="3187708"/>
            <a:ext cx="618962" cy="470411"/>
          </a:xfrm>
          <a:custGeom>
            <a:avLst/>
            <a:gdLst/>
            <a:ahLst/>
            <a:cxnLst/>
            <a:rect l="l" t="t" r="r" b="b"/>
            <a:pathLst>
              <a:path w="618962" h="470411">
                <a:moveTo>
                  <a:pt x="0" y="0"/>
                </a:moveTo>
                <a:lnTo>
                  <a:pt x="618962" y="0"/>
                </a:lnTo>
                <a:lnTo>
                  <a:pt x="618962" y="470411"/>
                </a:lnTo>
                <a:lnTo>
                  <a:pt x="0" y="470411"/>
                </a:lnTo>
                <a:lnTo>
                  <a:pt x="0" y="0"/>
                </a:lnTo>
                <a:close/>
              </a:path>
            </a:pathLst>
          </a:custGeom>
          <a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0" name="Freeform 110"/>
          <p:cNvSpPr/>
          <p:nvPr/>
        </p:nvSpPr>
        <p:spPr>
          <a:xfrm>
            <a:off x="5699367" y="3381746"/>
            <a:ext cx="162445" cy="162445"/>
          </a:xfrm>
          <a:custGeom>
            <a:avLst/>
            <a:gdLst/>
            <a:ahLst/>
            <a:cxnLst/>
            <a:rect l="l" t="t" r="r" b="b"/>
            <a:pathLst>
              <a:path w="162445" h="162445">
                <a:moveTo>
                  <a:pt x="0" y="0"/>
                </a:moveTo>
                <a:lnTo>
                  <a:pt x="162445" y="0"/>
                </a:lnTo>
                <a:lnTo>
                  <a:pt x="162445" y="162445"/>
                </a:lnTo>
                <a:lnTo>
                  <a:pt x="0" y="1624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1" name="Freeform 111"/>
          <p:cNvSpPr/>
          <p:nvPr/>
        </p:nvSpPr>
        <p:spPr>
          <a:xfrm>
            <a:off x="5647436" y="3149847"/>
            <a:ext cx="280532" cy="280532"/>
          </a:xfrm>
          <a:custGeom>
            <a:avLst/>
            <a:gdLst/>
            <a:ahLst/>
            <a:cxnLst/>
            <a:rect l="l" t="t" r="r" b="b"/>
            <a:pathLst>
              <a:path w="280532" h="280532">
                <a:moveTo>
                  <a:pt x="0" y="0"/>
                </a:moveTo>
                <a:lnTo>
                  <a:pt x="280531" y="0"/>
                </a:lnTo>
                <a:lnTo>
                  <a:pt x="280531" y="280532"/>
                </a:lnTo>
                <a:lnTo>
                  <a:pt x="0" y="2805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4" name="TextBox 114"/>
          <p:cNvSpPr txBox="1"/>
          <p:nvPr/>
        </p:nvSpPr>
        <p:spPr>
          <a:xfrm>
            <a:off x="7975283" y="1813475"/>
            <a:ext cx="686844" cy="2121568"/>
          </a:xfrm>
          <a:prstGeom prst="rect">
            <a:avLst/>
          </a:prstGeom>
        </p:spPr>
        <p:txBody>
          <a:bodyPr lIns="25445" tIns="25445" rIns="25445" bIns="25445" rtlCol="0" anchor="t"/>
          <a:lstStyle/>
          <a:p>
            <a:pPr algn="ctr">
              <a:lnSpc>
                <a:spcPts val="617"/>
              </a:lnSpc>
            </a:pPr>
            <a:endParaRPr dirty="0"/>
          </a:p>
          <a:p>
            <a:pPr algn="ctr">
              <a:lnSpc>
                <a:spcPts val="617"/>
              </a:lnSpc>
            </a:pPr>
            <a:endParaRPr dirty="0"/>
          </a:p>
          <a:p>
            <a:pPr algn="ctr">
              <a:lnSpc>
                <a:spcPts val="617"/>
              </a:lnSpc>
            </a:pPr>
            <a:endParaRPr dirty="0"/>
          </a:p>
          <a:p>
            <a:pPr algn="ctr">
              <a:lnSpc>
                <a:spcPts val="617"/>
              </a:lnSpc>
            </a:pPr>
            <a:endParaRPr dirty="0"/>
          </a:p>
          <a:p>
            <a:pPr algn="ctr">
              <a:lnSpc>
                <a:spcPts val="1037"/>
              </a:lnSpc>
            </a:pPr>
            <a:r>
              <a:rPr lang="en-US" sz="74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Where to Start and an Introduction to Employability</a:t>
            </a:r>
          </a:p>
          <a:p>
            <a:pPr algn="ctr">
              <a:lnSpc>
                <a:spcPts val="1037"/>
              </a:lnSpc>
            </a:pPr>
            <a:r>
              <a:rPr lang="en-US" sz="74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9:30 - 12</a:t>
            </a:r>
          </a:p>
        </p:txBody>
      </p:sp>
      <p:sp>
        <p:nvSpPr>
          <p:cNvPr id="115" name="Freeform 115"/>
          <p:cNvSpPr/>
          <p:nvPr/>
        </p:nvSpPr>
        <p:spPr>
          <a:xfrm>
            <a:off x="7988678" y="3564917"/>
            <a:ext cx="155243" cy="135838"/>
          </a:xfrm>
          <a:custGeom>
            <a:avLst/>
            <a:gdLst/>
            <a:ahLst/>
            <a:cxnLst/>
            <a:rect l="l" t="t" r="r" b="b"/>
            <a:pathLst>
              <a:path w="155243" h="135838">
                <a:moveTo>
                  <a:pt x="0" y="0"/>
                </a:moveTo>
                <a:lnTo>
                  <a:pt x="155244" y="0"/>
                </a:lnTo>
                <a:lnTo>
                  <a:pt x="155244" y="135838"/>
                </a:lnTo>
                <a:lnTo>
                  <a:pt x="0" y="1358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6" name="Freeform 116"/>
          <p:cNvSpPr/>
          <p:nvPr/>
        </p:nvSpPr>
        <p:spPr>
          <a:xfrm>
            <a:off x="8133114" y="2910892"/>
            <a:ext cx="423854" cy="407985"/>
          </a:xfrm>
          <a:custGeom>
            <a:avLst/>
            <a:gdLst/>
            <a:ahLst/>
            <a:cxnLst/>
            <a:rect l="l" t="t" r="r" b="b"/>
            <a:pathLst>
              <a:path w="423854" h="407985">
                <a:moveTo>
                  <a:pt x="0" y="0"/>
                </a:moveTo>
                <a:lnTo>
                  <a:pt x="423855" y="0"/>
                </a:lnTo>
                <a:lnTo>
                  <a:pt x="423855" y="407985"/>
                </a:lnTo>
                <a:lnTo>
                  <a:pt x="0" y="407985"/>
                </a:lnTo>
                <a:lnTo>
                  <a:pt x="0" y="0"/>
                </a:lnTo>
                <a:close/>
              </a:path>
            </a:pathLst>
          </a:custGeom>
          <a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7" name="Freeform 117"/>
          <p:cNvSpPr/>
          <p:nvPr/>
        </p:nvSpPr>
        <p:spPr>
          <a:xfrm>
            <a:off x="9139710" y="5042746"/>
            <a:ext cx="409540" cy="422036"/>
          </a:xfrm>
          <a:custGeom>
            <a:avLst/>
            <a:gdLst/>
            <a:ahLst/>
            <a:cxnLst/>
            <a:rect l="l" t="t" r="r" b="b"/>
            <a:pathLst>
              <a:path w="468316" h="474246">
                <a:moveTo>
                  <a:pt x="0" y="0"/>
                </a:moveTo>
                <a:lnTo>
                  <a:pt x="468316" y="0"/>
                </a:lnTo>
                <a:lnTo>
                  <a:pt x="468316" y="474245"/>
                </a:lnTo>
                <a:lnTo>
                  <a:pt x="0" y="474245"/>
                </a:lnTo>
                <a:lnTo>
                  <a:pt x="0" y="0"/>
                </a:lnTo>
                <a:close/>
              </a:path>
            </a:pathLst>
          </a:custGeom>
          <a:blipFill>
            <a:blip r:embed="rId39"/>
            <a:stretch>
              <a:fillRect l="-633" r="-63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8" name="Freeform 118"/>
          <p:cNvSpPr/>
          <p:nvPr/>
        </p:nvSpPr>
        <p:spPr>
          <a:xfrm>
            <a:off x="9065742" y="6330512"/>
            <a:ext cx="596058" cy="476846"/>
          </a:xfrm>
          <a:custGeom>
            <a:avLst/>
            <a:gdLst/>
            <a:ahLst/>
            <a:cxnLst/>
            <a:rect l="l" t="t" r="r" b="b"/>
            <a:pathLst>
              <a:path w="596058" h="476846">
                <a:moveTo>
                  <a:pt x="0" y="0"/>
                </a:moveTo>
                <a:lnTo>
                  <a:pt x="596058" y="0"/>
                </a:lnTo>
                <a:lnTo>
                  <a:pt x="596058" y="476846"/>
                </a:lnTo>
                <a:lnTo>
                  <a:pt x="0" y="476846"/>
                </a:lnTo>
                <a:lnTo>
                  <a:pt x="0" y="0"/>
                </a:lnTo>
                <a:close/>
              </a:path>
            </a:pathLst>
          </a:custGeom>
          <a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9" name="Freeform 119"/>
          <p:cNvSpPr/>
          <p:nvPr/>
        </p:nvSpPr>
        <p:spPr>
          <a:xfrm>
            <a:off x="7639968" y="4967654"/>
            <a:ext cx="654220" cy="490665"/>
          </a:xfrm>
          <a:custGeom>
            <a:avLst/>
            <a:gdLst/>
            <a:ahLst/>
            <a:cxnLst/>
            <a:rect l="l" t="t" r="r" b="b"/>
            <a:pathLst>
              <a:path w="654220" h="490665">
                <a:moveTo>
                  <a:pt x="0" y="0"/>
                </a:moveTo>
                <a:lnTo>
                  <a:pt x="654220" y="0"/>
                </a:lnTo>
                <a:lnTo>
                  <a:pt x="654220" y="490665"/>
                </a:lnTo>
                <a:lnTo>
                  <a:pt x="0" y="490665"/>
                </a:lnTo>
                <a:lnTo>
                  <a:pt x="0" y="0"/>
                </a:lnTo>
                <a:close/>
              </a:path>
            </a:pathLst>
          </a:custGeom>
          <a:blipFill>
            <a:blip r:embed="rId4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2" name="TextBox 122"/>
          <p:cNvSpPr txBox="1"/>
          <p:nvPr/>
        </p:nvSpPr>
        <p:spPr>
          <a:xfrm>
            <a:off x="4137985" y="4380251"/>
            <a:ext cx="764712" cy="863886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Accessing Health Support</a:t>
            </a:r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1 - 2</a:t>
            </a:r>
          </a:p>
        </p:txBody>
      </p:sp>
      <p:sp>
        <p:nvSpPr>
          <p:cNvPr id="123" name="Freeform 123"/>
          <p:cNvSpPr/>
          <p:nvPr/>
        </p:nvSpPr>
        <p:spPr>
          <a:xfrm>
            <a:off x="4323884" y="5042746"/>
            <a:ext cx="369727" cy="352934"/>
          </a:xfrm>
          <a:custGeom>
            <a:avLst/>
            <a:gdLst/>
            <a:ahLst/>
            <a:cxnLst/>
            <a:rect l="l" t="t" r="r" b="b"/>
            <a:pathLst>
              <a:path w="408545" h="395174">
                <a:moveTo>
                  <a:pt x="0" y="0"/>
                </a:moveTo>
                <a:lnTo>
                  <a:pt x="408545" y="0"/>
                </a:lnTo>
                <a:lnTo>
                  <a:pt x="408545" y="395175"/>
                </a:lnTo>
                <a:lnTo>
                  <a:pt x="0" y="395175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4" name="Freeform 124"/>
          <p:cNvSpPr/>
          <p:nvPr/>
        </p:nvSpPr>
        <p:spPr>
          <a:xfrm>
            <a:off x="6299362" y="6394068"/>
            <a:ext cx="425770" cy="438200"/>
          </a:xfrm>
          <a:custGeom>
            <a:avLst/>
            <a:gdLst/>
            <a:ahLst/>
            <a:cxnLst/>
            <a:rect l="l" t="t" r="r" b="b"/>
            <a:pathLst>
              <a:path w="425770" h="438200">
                <a:moveTo>
                  <a:pt x="0" y="0"/>
                </a:moveTo>
                <a:lnTo>
                  <a:pt x="425771" y="0"/>
                </a:lnTo>
                <a:lnTo>
                  <a:pt x="425771" y="438200"/>
                </a:lnTo>
                <a:lnTo>
                  <a:pt x="0" y="438200"/>
                </a:lnTo>
                <a:lnTo>
                  <a:pt x="0" y="0"/>
                </a:lnTo>
                <a:close/>
              </a:path>
            </a:pathLst>
          </a:custGeom>
          <a:blipFill>
            <a:blip r:embed="rId43">
              <a:extLs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5" name="Freeform 125"/>
          <p:cNvSpPr/>
          <p:nvPr/>
        </p:nvSpPr>
        <p:spPr>
          <a:xfrm>
            <a:off x="5699917" y="6496608"/>
            <a:ext cx="166176" cy="166176"/>
          </a:xfrm>
          <a:custGeom>
            <a:avLst/>
            <a:gdLst/>
            <a:ahLst/>
            <a:cxnLst/>
            <a:rect l="l" t="t" r="r" b="b"/>
            <a:pathLst>
              <a:path w="166176" h="166176">
                <a:moveTo>
                  <a:pt x="0" y="0"/>
                </a:moveTo>
                <a:lnTo>
                  <a:pt x="166176" y="0"/>
                </a:lnTo>
                <a:lnTo>
                  <a:pt x="166176" y="166176"/>
                </a:lnTo>
                <a:lnTo>
                  <a:pt x="0" y="1661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8" name="TextBox 128"/>
          <p:cNvSpPr txBox="1"/>
          <p:nvPr/>
        </p:nvSpPr>
        <p:spPr>
          <a:xfrm>
            <a:off x="4172775" y="5569414"/>
            <a:ext cx="764712" cy="863887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Cooking Session:</a:t>
            </a:r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Chicken Curry</a:t>
            </a:r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2 - 4</a:t>
            </a:r>
          </a:p>
        </p:txBody>
      </p:sp>
      <p:sp>
        <p:nvSpPr>
          <p:cNvPr id="129" name="Freeform 129"/>
          <p:cNvSpPr/>
          <p:nvPr/>
        </p:nvSpPr>
        <p:spPr>
          <a:xfrm>
            <a:off x="4290437" y="6368715"/>
            <a:ext cx="525618" cy="347420"/>
          </a:xfrm>
          <a:custGeom>
            <a:avLst/>
            <a:gdLst/>
            <a:ahLst/>
            <a:cxnLst/>
            <a:rect l="l" t="t" r="r" b="b"/>
            <a:pathLst>
              <a:path w="561908" h="352934">
                <a:moveTo>
                  <a:pt x="0" y="0"/>
                </a:moveTo>
                <a:lnTo>
                  <a:pt x="561907" y="0"/>
                </a:lnTo>
                <a:lnTo>
                  <a:pt x="561907" y="352934"/>
                </a:lnTo>
                <a:lnTo>
                  <a:pt x="0" y="352934"/>
                </a:lnTo>
                <a:lnTo>
                  <a:pt x="0" y="0"/>
                </a:lnTo>
                <a:close/>
              </a:path>
            </a:pathLst>
          </a:custGeom>
          <a:blipFill>
            <a:blip r:embed="rId45"/>
            <a:stretch>
              <a:fillRect l="-21947" t="-62970" r="-22272" b="-6664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0" name="TextBox 130"/>
          <p:cNvSpPr txBox="1"/>
          <p:nvPr/>
        </p:nvSpPr>
        <p:spPr>
          <a:xfrm>
            <a:off x="2684793" y="234317"/>
            <a:ext cx="4564489" cy="596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8"/>
              </a:lnSpc>
            </a:pPr>
            <a:r>
              <a:rPr lang="en-US" sz="3499" b="1" u="sng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JULY - WEEK 5</a:t>
            </a:r>
          </a:p>
        </p:txBody>
      </p:sp>
      <p:sp>
        <p:nvSpPr>
          <p:cNvPr id="131" name="TextBox 131"/>
          <p:cNvSpPr txBox="1"/>
          <p:nvPr/>
        </p:nvSpPr>
        <p:spPr>
          <a:xfrm>
            <a:off x="658981" y="931724"/>
            <a:ext cx="1826812" cy="546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Society: Activities contributing to the community outside of the CFO Activity Hub</a:t>
            </a:r>
          </a:p>
        </p:txBody>
      </p:sp>
      <p:sp>
        <p:nvSpPr>
          <p:cNvPr id="132" name="TextBox 132"/>
          <p:cNvSpPr txBox="1"/>
          <p:nvPr/>
        </p:nvSpPr>
        <p:spPr>
          <a:xfrm>
            <a:off x="235446" y="1592124"/>
            <a:ext cx="2283313" cy="4578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0"/>
              </a:lnSpc>
            </a:pPr>
            <a:r>
              <a:rPr lang="en-US" sz="10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 </a:t>
            </a:r>
          </a:p>
          <a:p>
            <a:pPr algn="ctr">
              <a:lnSpc>
                <a:spcPts val="1220"/>
              </a:lnSpc>
            </a:pPr>
            <a:r>
              <a:rPr lang="en-US" sz="1000" b="1" u="sng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Address:</a:t>
            </a:r>
          </a:p>
          <a:p>
            <a:pPr algn="ctr">
              <a:lnSpc>
                <a:spcPts val="1220"/>
              </a:lnSpc>
            </a:pPr>
            <a:r>
              <a:rPr lang="en-US" sz="10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First Floor Offices, Crabtree Street, Furthergate Industrial Estate, Blackburn, BB1 3BD</a:t>
            </a:r>
          </a:p>
          <a:p>
            <a:pPr algn="ctr">
              <a:lnSpc>
                <a:spcPts val="1220"/>
              </a:lnSpc>
            </a:pPr>
            <a:r>
              <a:rPr lang="en-US" sz="1000" b="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 </a:t>
            </a:r>
          </a:p>
          <a:p>
            <a:pPr algn="ctr">
              <a:lnSpc>
                <a:spcPts val="1220"/>
              </a:lnSpc>
            </a:pPr>
            <a:r>
              <a:rPr lang="en-US" sz="1000" b="1" u="sng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Contact Information:</a:t>
            </a:r>
          </a:p>
          <a:p>
            <a:pPr algn="ctr">
              <a:lnSpc>
                <a:spcPts val="1220"/>
              </a:lnSpc>
            </a:pPr>
            <a:r>
              <a:rPr lang="en-US" sz="10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07775 096192 (Gabriella)</a:t>
            </a:r>
          </a:p>
          <a:p>
            <a:pPr algn="ctr">
              <a:lnSpc>
                <a:spcPts val="1220"/>
              </a:lnSpc>
            </a:pPr>
            <a:r>
              <a:rPr lang="en-US" sz="10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07384 119231 (Nadya)</a:t>
            </a:r>
          </a:p>
          <a:p>
            <a:pPr algn="ctr">
              <a:lnSpc>
                <a:spcPts val="1220"/>
              </a:lnSpc>
            </a:pPr>
            <a:r>
              <a:rPr lang="en-US" sz="10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 </a:t>
            </a:r>
          </a:p>
          <a:p>
            <a:pPr algn="ctr">
              <a:lnSpc>
                <a:spcPts val="1220"/>
              </a:lnSpc>
            </a:pPr>
            <a:r>
              <a:rPr lang="en-US" sz="1000" b="1" i="1">
                <a:solidFill>
                  <a:srgbClr val="FFFFFF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Enrolments are needed to do any of the activities.</a:t>
            </a:r>
          </a:p>
          <a:p>
            <a:pPr algn="ctr">
              <a:lnSpc>
                <a:spcPts val="1220"/>
              </a:lnSpc>
            </a:pPr>
            <a:r>
              <a:rPr lang="en-US" sz="10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 </a:t>
            </a:r>
          </a:p>
          <a:p>
            <a:pPr algn="ctr">
              <a:lnSpc>
                <a:spcPts val="1220"/>
              </a:lnSpc>
            </a:pPr>
            <a:r>
              <a:rPr lang="en-US" sz="10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Our 1:1 activities include; Housing, Employment, Training, Money Management, Healthcare and Enrolment, or you can book specific 1-1 support session with your support worker.</a:t>
            </a:r>
          </a:p>
          <a:p>
            <a:pPr algn="ctr">
              <a:lnSpc>
                <a:spcPts val="1220"/>
              </a:lnSpc>
            </a:pPr>
            <a:r>
              <a:rPr lang="en-US" sz="10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 </a:t>
            </a:r>
            <a:r>
              <a:rPr lang="en-US" sz="1000" b="1" u="sng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They are appointment only!</a:t>
            </a:r>
          </a:p>
          <a:p>
            <a:pPr algn="ctr">
              <a:lnSpc>
                <a:spcPts val="1220"/>
              </a:lnSpc>
            </a:pPr>
            <a:r>
              <a:rPr lang="en-US" sz="10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 </a:t>
            </a:r>
          </a:p>
          <a:p>
            <a:pPr algn="ctr">
              <a:lnSpc>
                <a:spcPts val="1220"/>
              </a:lnSpc>
            </a:pPr>
            <a:r>
              <a:rPr lang="en-US" sz="10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We offer group sessions such as Hub Walks around Corporation Park, Coffee &amp; Chat Sessions, a Hub Quiz, various Arts and Craft sessions, and Cooking Sessions. Employment activities included Interview Prep, Completing Application Forms or just simply support with Job Searching/Training.</a:t>
            </a:r>
          </a:p>
          <a:p>
            <a:pPr algn="ctr">
              <a:lnSpc>
                <a:spcPts val="1220"/>
              </a:lnSpc>
            </a:pPr>
            <a:endParaRPr lang="en-US" sz="10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33" name="TextBox 133"/>
          <p:cNvSpPr txBox="1"/>
          <p:nvPr/>
        </p:nvSpPr>
        <p:spPr>
          <a:xfrm>
            <a:off x="658981" y="99380"/>
            <a:ext cx="1826812" cy="374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Self: Activities that work on the individual</a:t>
            </a:r>
          </a:p>
        </p:txBody>
      </p:sp>
      <p:sp>
        <p:nvSpPr>
          <p:cNvPr id="134" name="TextBox 134"/>
          <p:cNvSpPr txBox="1"/>
          <p:nvPr/>
        </p:nvSpPr>
        <p:spPr>
          <a:xfrm>
            <a:off x="658981" y="516893"/>
            <a:ext cx="1910578" cy="374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Relationships: Activities that work with peers/families/friends</a:t>
            </a:r>
          </a:p>
        </p:txBody>
      </p:sp>
      <p:sp>
        <p:nvSpPr>
          <p:cNvPr id="135" name="TextBox 135"/>
          <p:cNvSpPr txBox="1"/>
          <p:nvPr/>
        </p:nvSpPr>
        <p:spPr>
          <a:xfrm>
            <a:off x="344097" y="7032180"/>
            <a:ext cx="2066012" cy="105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7"/>
              </a:lnSpc>
            </a:pPr>
            <a:r>
              <a:rPr lang="en-US" sz="75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This programme is delivered by HMPPS CFO</a:t>
            </a:r>
          </a:p>
        </p:txBody>
      </p:sp>
      <p:sp>
        <p:nvSpPr>
          <p:cNvPr id="136" name="Freeform 136"/>
          <p:cNvSpPr/>
          <p:nvPr/>
        </p:nvSpPr>
        <p:spPr>
          <a:xfrm>
            <a:off x="3263293" y="5105656"/>
            <a:ext cx="330807" cy="342644"/>
          </a:xfrm>
          <a:custGeom>
            <a:avLst/>
            <a:gdLst/>
            <a:ahLst/>
            <a:cxnLst/>
            <a:rect l="l" t="t" r="r" b="b"/>
            <a:pathLst>
              <a:path w="330807" h="342644">
                <a:moveTo>
                  <a:pt x="0" y="0"/>
                </a:moveTo>
                <a:lnTo>
                  <a:pt x="330807" y="0"/>
                </a:lnTo>
                <a:lnTo>
                  <a:pt x="330807" y="342644"/>
                </a:lnTo>
                <a:lnTo>
                  <a:pt x="0" y="342644"/>
                </a:lnTo>
                <a:lnTo>
                  <a:pt x="0" y="0"/>
                </a:lnTo>
                <a:close/>
              </a:path>
            </a:pathLst>
          </a:custGeom>
          <a:blipFill>
            <a:blip r:embed="rId46">
              <a:extLst>
                <a:ext uri="{96DAC541-7B7A-43D3-8B79-37D633B846F1}">
                  <asvg:svgBlip xmlns:asvg="http://schemas.microsoft.com/office/drawing/2016/SVG/main" r:embed="rId4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98FA42C0-4120-B71A-39ED-2D454AC8848B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7686814" y="300749"/>
            <a:ext cx="1476482" cy="40851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1689</Words>
  <Application>Microsoft Office PowerPoint</Application>
  <PresentationFormat>Custom</PresentationFormat>
  <Paragraphs>511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DM Sans</vt:lpstr>
      <vt:lpstr>DM Sans Bold Italics</vt:lpstr>
      <vt:lpstr>Arial</vt:lpstr>
      <vt:lpstr>DM Sans Bold</vt:lpstr>
      <vt:lpstr>DM Sans Italics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Blackburn July 2025  - CFO Evolution Activity Schedule Weekly Template.pptx</dc:title>
  <dc:creator>Cavallo, Gabriella (Growth Company)</dc:creator>
  <cp:lastModifiedBy>Owen, Jennifer (Growth Company)</cp:lastModifiedBy>
  <cp:revision>4</cp:revision>
  <dcterms:created xsi:type="dcterms:W3CDTF">2006-08-16T00:00:00Z</dcterms:created>
  <dcterms:modified xsi:type="dcterms:W3CDTF">2025-06-23T18:16:22Z</dcterms:modified>
  <dc:identifier>DAGUeHYYtjE</dc:identifier>
</cp:coreProperties>
</file>