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0693400" cy="7543800"/>
  <p:notesSz cx="6858000" cy="9144000"/>
  <p:embeddedFontLst>
    <p:embeddedFont>
      <p:font typeface="DM Sans" pitchFamily="2" charset="0"/>
      <p:regular r:id="rId8"/>
      <p:bold r:id="rId9"/>
      <p:boldItalic r:id="rId10"/>
    </p:embeddedFont>
    <p:embeddedFont>
      <p:font typeface="DM Sans Bold" charset="0"/>
      <p:regular r:id="rId11"/>
    </p:embeddedFont>
    <p:embeddedFont>
      <p:font typeface="DM Sans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B7"/>
    <a:srgbClr val="ECDFF5"/>
    <a:srgbClr val="05AF21"/>
    <a:srgbClr val="CCFF99"/>
    <a:srgbClr val="FFFFCC"/>
    <a:srgbClr val="FFD8E8"/>
    <a:srgbClr val="FFD6CE"/>
    <a:srgbClr val="D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2A097-152D-4186-858D-0A925B7EE018}" v="538" dt="2025-08-14T17:05:53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580" autoAdjust="0"/>
    <p:restoredTop sz="92923" autoAdjust="0"/>
  </p:normalViewPr>
  <p:slideViewPr>
    <p:cSldViewPr>
      <p:cViewPr>
        <p:scale>
          <a:sx n="60" d="100"/>
          <a:sy n="60" d="100"/>
        </p:scale>
        <p:origin x="1042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8423-9E37-43E6-99DE-FC9982203E8D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E090-5038-4C68-BBDC-4D0AD91FE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E090-5038-4C68-BBDC-4D0AD91FEB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png"/><Relationship Id="rId47" Type="http://schemas.openxmlformats.org/officeDocument/2006/relationships/image" Target="../media/image46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49.svg"/><Relationship Id="rId39" Type="http://schemas.openxmlformats.org/officeDocument/2006/relationships/image" Target="../media/image62.png"/><Relationship Id="rId21" Type="http://schemas.openxmlformats.org/officeDocument/2006/relationships/image" Target="../media/image22.png"/><Relationship Id="rId34" Type="http://schemas.openxmlformats.org/officeDocument/2006/relationships/image" Target="../media/image57.svg"/><Relationship Id="rId42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19.svg"/><Relationship Id="rId28" Type="http://schemas.openxmlformats.org/officeDocument/2006/relationships/image" Target="../media/image51.png"/><Relationship Id="rId36" Type="http://schemas.openxmlformats.org/officeDocument/2006/relationships/image" Target="../media/image59.sv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31" Type="http://schemas.openxmlformats.org/officeDocument/2006/relationships/image" Target="../media/image54.png"/><Relationship Id="rId44" Type="http://schemas.openxmlformats.org/officeDocument/2006/relationships/image" Target="../media/image67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0" Type="http://schemas.openxmlformats.org/officeDocument/2006/relationships/image" Target="../media/image24.svg"/><Relationship Id="rId4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31.png"/><Relationship Id="rId39" Type="http://schemas.openxmlformats.org/officeDocument/2006/relationships/image" Target="../media/image73.png"/><Relationship Id="rId21" Type="http://schemas.openxmlformats.org/officeDocument/2006/relationships/image" Target="../media/image24.svg"/><Relationship Id="rId34" Type="http://schemas.openxmlformats.org/officeDocument/2006/relationships/image" Target="../media/image57.svg"/><Relationship Id="rId42" Type="http://schemas.openxmlformats.org/officeDocument/2006/relationships/image" Target="../media/image76.svg"/><Relationship Id="rId47" Type="http://schemas.openxmlformats.org/officeDocument/2006/relationships/image" Target="../media/image81.svg"/><Relationship Id="rId50" Type="http://schemas.openxmlformats.org/officeDocument/2006/relationships/image" Target="../media/image84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9" Type="http://schemas.openxmlformats.org/officeDocument/2006/relationships/image" Target="../media/image72.jpeg"/><Relationship Id="rId11" Type="http://schemas.openxmlformats.org/officeDocument/2006/relationships/image" Target="../media/image9.png"/><Relationship Id="rId24" Type="http://schemas.openxmlformats.org/officeDocument/2006/relationships/image" Target="../media/image70.png"/><Relationship Id="rId32" Type="http://schemas.openxmlformats.org/officeDocument/2006/relationships/image" Target="../media/image28.png"/><Relationship Id="rId37" Type="http://schemas.openxmlformats.org/officeDocument/2006/relationships/image" Target="../media/image66.png"/><Relationship Id="rId40" Type="http://schemas.openxmlformats.org/officeDocument/2006/relationships/image" Target="../media/image74.svg"/><Relationship Id="rId45" Type="http://schemas.openxmlformats.org/officeDocument/2006/relationships/image" Target="../media/image79.sv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69.png"/><Relationship Id="rId28" Type="http://schemas.openxmlformats.org/officeDocument/2006/relationships/image" Target="../media/image33.svg"/><Relationship Id="rId36" Type="http://schemas.openxmlformats.org/officeDocument/2006/relationships/image" Target="../media/image30.svg"/><Relationship Id="rId49" Type="http://schemas.openxmlformats.org/officeDocument/2006/relationships/image" Target="../media/image83.png"/><Relationship Id="rId10" Type="http://schemas.openxmlformats.org/officeDocument/2006/relationships/image" Target="../media/image8.svg"/><Relationship Id="rId19" Type="http://schemas.openxmlformats.org/officeDocument/2006/relationships/image" Target="../media/image11.png"/><Relationship Id="rId31" Type="http://schemas.openxmlformats.org/officeDocument/2006/relationships/image" Target="../media/image42.svg"/><Relationship Id="rId44" Type="http://schemas.openxmlformats.org/officeDocument/2006/relationships/image" Target="../media/image7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2.png"/><Relationship Id="rId27" Type="http://schemas.openxmlformats.org/officeDocument/2006/relationships/image" Target="../media/image32.png"/><Relationship Id="rId30" Type="http://schemas.openxmlformats.org/officeDocument/2006/relationships/image" Target="../media/image41.png"/><Relationship Id="rId35" Type="http://schemas.openxmlformats.org/officeDocument/2006/relationships/image" Target="../media/image2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5" Type="http://schemas.openxmlformats.org/officeDocument/2006/relationships/image" Target="../media/image71.svg"/><Relationship Id="rId33" Type="http://schemas.openxmlformats.org/officeDocument/2006/relationships/image" Target="../media/image56.png"/><Relationship Id="rId38" Type="http://schemas.openxmlformats.org/officeDocument/2006/relationships/image" Target="../media/image67.svg"/><Relationship Id="rId46" Type="http://schemas.openxmlformats.org/officeDocument/2006/relationships/image" Target="../media/image80.png"/><Relationship Id="rId20" Type="http://schemas.openxmlformats.org/officeDocument/2006/relationships/image" Target="../media/image2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85.png"/><Relationship Id="rId39" Type="http://schemas.openxmlformats.org/officeDocument/2006/relationships/image" Target="../media/image94.svg"/><Relationship Id="rId21" Type="http://schemas.openxmlformats.org/officeDocument/2006/relationships/image" Target="../media/image22.png"/><Relationship Id="rId34" Type="http://schemas.openxmlformats.org/officeDocument/2006/relationships/image" Target="../media/image39.png"/><Relationship Id="rId42" Type="http://schemas.openxmlformats.org/officeDocument/2006/relationships/image" Target="../media/image97.png"/><Relationship Id="rId47" Type="http://schemas.openxmlformats.org/officeDocument/2006/relationships/image" Target="../media/image10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9.svg"/><Relationship Id="rId32" Type="http://schemas.openxmlformats.org/officeDocument/2006/relationships/image" Target="../media/image89.png"/><Relationship Id="rId37" Type="http://schemas.openxmlformats.org/officeDocument/2006/relationships/image" Target="../media/image92.sv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48.png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4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69.png"/><Relationship Id="rId27" Type="http://schemas.openxmlformats.org/officeDocument/2006/relationships/image" Target="../media/image86.svg"/><Relationship Id="rId30" Type="http://schemas.openxmlformats.org/officeDocument/2006/relationships/image" Target="../media/image53.png"/><Relationship Id="rId35" Type="http://schemas.openxmlformats.org/officeDocument/2006/relationships/image" Target="../media/image40.svg"/><Relationship Id="rId43" Type="http://schemas.openxmlformats.org/officeDocument/2006/relationships/image" Target="../media/image98.jpe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50.png"/><Relationship Id="rId33" Type="http://schemas.openxmlformats.org/officeDocument/2006/relationships/image" Target="../media/image90.sv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0" Type="http://schemas.openxmlformats.org/officeDocument/2006/relationships/image" Target="../media/image24.svg"/><Relationship Id="rId41" Type="http://schemas.openxmlformats.org/officeDocument/2006/relationships/image" Target="../media/image9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105.png"/><Relationship Id="rId39" Type="http://schemas.openxmlformats.org/officeDocument/2006/relationships/image" Target="../media/image45.svg"/><Relationship Id="rId21" Type="http://schemas.openxmlformats.org/officeDocument/2006/relationships/image" Target="../media/image69.png"/><Relationship Id="rId34" Type="http://schemas.openxmlformats.org/officeDocument/2006/relationships/image" Target="../media/image113.png"/><Relationship Id="rId42" Type="http://schemas.openxmlformats.org/officeDocument/2006/relationships/image" Target="../media/image58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10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openxmlformats.org/officeDocument/2006/relationships/image" Target="../media/image111.png"/><Relationship Id="rId37" Type="http://schemas.openxmlformats.org/officeDocument/2006/relationships/image" Target="../media/image31.png"/><Relationship Id="rId40" Type="http://schemas.openxmlformats.org/officeDocument/2006/relationships/image" Target="../media/image35.png"/><Relationship Id="rId45" Type="http://schemas.openxmlformats.org/officeDocument/2006/relationships/image" Target="../media/image83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104.svg"/><Relationship Id="rId28" Type="http://schemas.openxmlformats.org/officeDocument/2006/relationships/image" Target="../media/image107.png"/><Relationship Id="rId36" Type="http://schemas.openxmlformats.org/officeDocument/2006/relationships/image" Target="../media/image71.svg"/><Relationship Id="rId10" Type="http://schemas.openxmlformats.org/officeDocument/2006/relationships/image" Target="../media/image9.png"/><Relationship Id="rId19" Type="http://schemas.openxmlformats.org/officeDocument/2006/relationships/image" Target="../media/image50.png"/><Relationship Id="rId31" Type="http://schemas.openxmlformats.org/officeDocument/2006/relationships/image" Target="../media/image110.svg"/><Relationship Id="rId44" Type="http://schemas.openxmlformats.org/officeDocument/2006/relationships/image" Target="../media/image114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103.png"/><Relationship Id="rId27" Type="http://schemas.openxmlformats.org/officeDocument/2006/relationships/image" Target="../media/image106.svg"/><Relationship Id="rId30" Type="http://schemas.openxmlformats.org/officeDocument/2006/relationships/image" Target="../media/image109.png"/><Relationship Id="rId35" Type="http://schemas.openxmlformats.org/officeDocument/2006/relationships/image" Target="../media/image70.png"/><Relationship Id="rId43" Type="http://schemas.openxmlformats.org/officeDocument/2006/relationships/image" Target="../media/image59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1.svg"/><Relationship Id="rId33" Type="http://schemas.openxmlformats.org/officeDocument/2006/relationships/image" Target="../media/image112.svg"/><Relationship Id="rId38" Type="http://schemas.openxmlformats.org/officeDocument/2006/relationships/image" Target="../media/image44.png"/><Relationship Id="rId46" Type="http://schemas.openxmlformats.org/officeDocument/2006/relationships/image" Target="../media/image84.svg"/><Relationship Id="rId20" Type="http://schemas.openxmlformats.org/officeDocument/2006/relationships/image" Target="../media/image22.png"/><Relationship Id="rId41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7757"/>
              </p:ext>
            </p:extLst>
          </p:nvPr>
        </p:nvGraphicFramePr>
        <p:xfrm>
          <a:off x="2668174" y="873608"/>
          <a:ext cx="7364632" cy="5981698"/>
        </p:xfrm>
        <a:graphic>
          <a:graphicData uri="http://schemas.openxmlformats.org/drawingml/2006/table">
            <a:tbl>
              <a:tblPr/>
              <a:tblGrid>
                <a:gridCol w="147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237179916"/>
                    </a:ext>
                  </a:extLst>
                </a:gridCol>
                <a:gridCol w="158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342636793"/>
                    </a:ext>
                  </a:extLst>
                </a:gridCol>
                <a:gridCol w="137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84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</a:t>
                      </a:r>
                      <a:r>
                        <a:rPr lang="en-US" sz="1377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</a:t>
                      </a:r>
                      <a:r>
                        <a:rPr lang="en-US" sz="1377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defRPr/>
                      </a:pPr>
                      <a:r>
                        <a:rPr lang="en-US" sz="12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3</a:t>
                      </a:r>
                      <a:r>
                        <a:rPr lang="en-US" sz="1250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4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5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Disclosure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66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Disclosure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46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2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Motivation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Budgeting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Mock Interview Support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8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Reflective Practice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Numeracy &amp; Literacy Skills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–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680638" y="349467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937487" y="3545335"/>
            <a:ext cx="164340" cy="143797"/>
          </a:xfrm>
          <a:custGeom>
            <a:avLst/>
            <a:gdLst/>
            <a:ahLst/>
            <a:cxnLst/>
            <a:rect l="l" t="t" r="r" b="b"/>
            <a:pathLst>
              <a:path w="164340" h="143797">
                <a:moveTo>
                  <a:pt x="0" y="0"/>
                </a:moveTo>
                <a:lnTo>
                  <a:pt x="164339" y="0"/>
                </a:lnTo>
                <a:lnTo>
                  <a:pt x="164339" y="143798"/>
                </a:lnTo>
                <a:lnTo>
                  <a:pt x="0" y="143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40916" y="3382055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896178" y="3165364"/>
            <a:ext cx="263685" cy="263685"/>
          </a:xfrm>
          <a:custGeom>
            <a:avLst/>
            <a:gdLst/>
            <a:ahLst/>
            <a:cxnLst/>
            <a:rect l="l" t="t" r="r" b="b"/>
            <a:pathLst>
              <a:path w="263685" h="263685">
                <a:moveTo>
                  <a:pt x="0" y="0"/>
                </a:moveTo>
                <a:lnTo>
                  <a:pt x="263686" y="0"/>
                </a:lnTo>
                <a:lnTo>
                  <a:pt x="263686" y="263685"/>
                </a:lnTo>
                <a:lnTo>
                  <a:pt x="0" y="263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29617" y="4909813"/>
            <a:ext cx="715449" cy="23256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075" y="56876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27305" y="6663586"/>
            <a:ext cx="173962" cy="152216"/>
          </a:xfrm>
          <a:custGeom>
            <a:avLst/>
            <a:gdLst/>
            <a:ahLst/>
            <a:cxnLst/>
            <a:rect l="l" t="t" r="r" b="b"/>
            <a:pathLst>
              <a:path w="173962" h="152216">
                <a:moveTo>
                  <a:pt x="0" y="0"/>
                </a:moveTo>
                <a:lnTo>
                  <a:pt x="173962" y="0"/>
                </a:lnTo>
                <a:lnTo>
                  <a:pt x="173962" y="152216"/>
                </a:lnTo>
                <a:lnTo>
                  <a:pt x="0" y="152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886018" y="6279001"/>
            <a:ext cx="255511" cy="255511"/>
          </a:xfrm>
          <a:custGeom>
            <a:avLst/>
            <a:gdLst/>
            <a:ahLst/>
            <a:cxnLst/>
            <a:rect l="l" t="t" r="r" b="b"/>
            <a:pathLst>
              <a:path w="255511" h="255511">
                <a:moveTo>
                  <a:pt x="0" y="0"/>
                </a:moveTo>
                <a:lnTo>
                  <a:pt x="255511" y="0"/>
                </a:lnTo>
                <a:lnTo>
                  <a:pt x="255511" y="255512"/>
                </a:lnTo>
                <a:lnTo>
                  <a:pt x="0" y="2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4932323" y="648644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7" y="0"/>
                </a:lnTo>
                <a:lnTo>
                  <a:pt x="166177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892745" y="5733403"/>
            <a:ext cx="1158244" cy="1082728"/>
            <a:chOff x="0" y="0"/>
            <a:chExt cx="1544325" cy="14436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95079" y="6387429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605341" y="639202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688681" y="6493256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0" y="0"/>
                </a:lnTo>
                <a:lnTo>
                  <a:pt x="164770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679700" y="6667500"/>
            <a:ext cx="165810" cy="145084"/>
          </a:xfrm>
          <a:custGeom>
            <a:avLst/>
            <a:gdLst/>
            <a:ahLst/>
            <a:cxnLst/>
            <a:rect l="l" t="t" r="r" b="b"/>
            <a:pathLst>
              <a:path w="165810" h="145084">
                <a:moveTo>
                  <a:pt x="0" y="0"/>
                </a:moveTo>
                <a:lnTo>
                  <a:pt x="165811" y="0"/>
                </a:lnTo>
                <a:lnTo>
                  <a:pt x="165811" y="145084"/>
                </a:lnTo>
                <a:lnTo>
                  <a:pt x="0" y="145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635943" y="4355200"/>
            <a:ext cx="1650869" cy="119610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68288" y="2105990"/>
            <a:ext cx="645060" cy="137676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6237135" y="5065361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694759" y="5154004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4148164" y="1655286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699367" y="5335768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35715" y="4911305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2" y="0"/>
                </a:lnTo>
                <a:lnTo>
                  <a:pt x="280532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4940635" y="2641605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TextBox 56"/>
          <p:cNvSpPr txBox="1"/>
          <p:nvPr/>
        </p:nvSpPr>
        <p:spPr>
          <a:xfrm>
            <a:off x="4168499" y="2683886"/>
            <a:ext cx="733489" cy="79874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Interview Prep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212336" y="1591644"/>
            <a:ext cx="794602" cy="86388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CV Preparation</a:t>
            </a:r>
            <a:endParaRPr lang="en-US" sz="810" b="1" i="1" dirty="0">
              <a:solidFill>
                <a:srgbClr val="000000"/>
              </a:solidFill>
              <a:latin typeface="DM Sans" pitchFamily="2" charset="0"/>
              <a:ea typeface="DM Sans Bold Italics"/>
              <a:cs typeface="DM Sans Bold Italics"/>
              <a:sym typeface="DM Sans Bold Italic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94890" y="2708606"/>
            <a:ext cx="645060" cy="7613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</a:t>
            </a:r>
          </a:p>
          <a:p>
            <a:pPr algn="ctr">
              <a:lnSpc>
                <a:spcPts val="1231"/>
              </a:lnSpc>
            </a:pPr>
            <a:r>
              <a:rPr lang="en-US" sz="80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7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63" name="Freeform 63"/>
          <p:cNvSpPr/>
          <p:nvPr/>
        </p:nvSpPr>
        <p:spPr>
          <a:xfrm>
            <a:off x="4203700" y="3561746"/>
            <a:ext cx="153091" cy="133954"/>
          </a:xfrm>
          <a:custGeom>
            <a:avLst/>
            <a:gdLst/>
            <a:ahLst/>
            <a:cxnLst/>
            <a:rect l="l" t="t" r="r" b="b"/>
            <a:pathLst>
              <a:path w="153091" h="133954">
                <a:moveTo>
                  <a:pt x="0" y="0"/>
                </a:moveTo>
                <a:lnTo>
                  <a:pt x="153091" y="0"/>
                </a:lnTo>
                <a:lnTo>
                  <a:pt x="153091" y="133955"/>
                </a:lnTo>
                <a:lnTo>
                  <a:pt x="0" y="133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4167380" y="2490875"/>
            <a:ext cx="163725" cy="143259"/>
          </a:xfrm>
          <a:custGeom>
            <a:avLst/>
            <a:gdLst/>
            <a:ahLst/>
            <a:cxnLst/>
            <a:rect l="l" t="t" r="r" b="b"/>
            <a:pathLst>
              <a:path w="163725" h="143259">
                <a:moveTo>
                  <a:pt x="0" y="0"/>
                </a:moveTo>
                <a:lnTo>
                  <a:pt x="163725" y="0"/>
                </a:lnTo>
                <a:lnTo>
                  <a:pt x="163725" y="143260"/>
                </a:lnTo>
                <a:lnTo>
                  <a:pt x="0" y="143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2713570" y="248802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2715104" y="3540264"/>
            <a:ext cx="177641" cy="155436"/>
          </a:xfrm>
          <a:custGeom>
            <a:avLst/>
            <a:gdLst/>
            <a:ahLst/>
            <a:cxnLst/>
            <a:rect l="l" t="t" r="r" b="b"/>
            <a:pathLst>
              <a:path w="177641" h="155436">
                <a:moveTo>
                  <a:pt x="0" y="0"/>
                </a:moveTo>
                <a:lnTo>
                  <a:pt x="177641" y="0"/>
                </a:lnTo>
                <a:lnTo>
                  <a:pt x="177641" y="155436"/>
                </a:lnTo>
                <a:lnTo>
                  <a:pt x="0" y="15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2707375" y="5295900"/>
            <a:ext cx="173217" cy="151565"/>
          </a:xfrm>
          <a:custGeom>
            <a:avLst/>
            <a:gdLst/>
            <a:ahLst/>
            <a:cxnLst/>
            <a:rect l="l" t="t" r="r" b="b"/>
            <a:pathLst>
              <a:path w="173217" h="151565">
                <a:moveTo>
                  <a:pt x="0" y="0"/>
                </a:moveTo>
                <a:lnTo>
                  <a:pt x="173217" y="0"/>
                </a:lnTo>
                <a:lnTo>
                  <a:pt x="173217" y="151565"/>
                </a:lnTo>
                <a:lnTo>
                  <a:pt x="0" y="15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4162678" y="6712469"/>
            <a:ext cx="124003" cy="108503"/>
          </a:xfrm>
          <a:custGeom>
            <a:avLst/>
            <a:gdLst/>
            <a:ahLst/>
            <a:cxnLst/>
            <a:rect l="l" t="t" r="r" b="b"/>
            <a:pathLst>
              <a:path w="124003" h="108503">
                <a:moveTo>
                  <a:pt x="0" y="0"/>
                </a:moveTo>
                <a:lnTo>
                  <a:pt x="124003" y="0"/>
                </a:lnTo>
                <a:lnTo>
                  <a:pt x="124003" y="108503"/>
                </a:lnTo>
                <a:lnTo>
                  <a:pt x="0" y="108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4171956" y="5352579"/>
            <a:ext cx="138424" cy="121121"/>
          </a:xfrm>
          <a:custGeom>
            <a:avLst/>
            <a:gdLst/>
            <a:ahLst/>
            <a:cxnLst/>
            <a:rect l="l" t="t" r="r" b="b"/>
            <a:pathLst>
              <a:path w="138424" h="121121">
                <a:moveTo>
                  <a:pt x="0" y="0"/>
                </a:moveTo>
                <a:lnTo>
                  <a:pt x="138424" y="0"/>
                </a:lnTo>
                <a:lnTo>
                  <a:pt x="138424" y="121121"/>
                </a:lnTo>
                <a:lnTo>
                  <a:pt x="0" y="12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98795" y="6680195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8" y="0"/>
                </a:lnTo>
                <a:lnTo>
                  <a:pt x="167568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00718" y="3558764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8681793" y="5320881"/>
            <a:ext cx="178025" cy="155772"/>
          </a:xfrm>
          <a:custGeom>
            <a:avLst/>
            <a:gdLst/>
            <a:ahLst/>
            <a:cxnLst/>
            <a:rect l="l" t="t" r="r" b="b"/>
            <a:pathLst>
              <a:path w="178025" h="155772">
                <a:moveTo>
                  <a:pt x="0" y="0"/>
                </a:moveTo>
                <a:lnTo>
                  <a:pt x="178025" y="0"/>
                </a:lnTo>
                <a:lnTo>
                  <a:pt x="178025" y="155772"/>
                </a:lnTo>
                <a:lnTo>
                  <a:pt x="0" y="155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/>
          <p:cNvSpPr/>
          <p:nvPr/>
        </p:nvSpPr>
        <p:spPr>
          <a:xfrm>
            <a:off x="7267459" y="3558764"/>
            <a:ext cx="163439" cy="143009"/>
          </a:xfrm>
          <a:custGeom>
            <a:avLst/>
            <a:gdLst/>
            <a:ahLst/>
            <a:cxnLst/>
            <a:rect l="l" t="t" r="r" b="b"/>
            <a:pathLst>
              <a:path w="163439" h="143009">
                <a:moveTo>
                  <a:pt x="0" y="0"/>
                </a:moveTo>
                <a:lnTo>
                  <a:pt x="163439" y="0"/>
                </a:lnTo>
                <a:lnTo>
                  <a:pt x="163439" y="143009"/>
                </a:lnTo>
                <a:lnTo>
                  <a:pt x="0" y="143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7286427" y="2537816"/>
            <a:ext cx="124568" cy="108997"/>
          </a:xfrm>
          <a:custGeom>
            <a:avLst/>
            <a:gdLst/>
            <a:ahLst/>
            <a:cxnLst/>
            <a:rect l="l" t="t" r="r" b="b"/>
            <a:pathLst>
              <a:path w="124568" h="108997">
                <a:moveTo>
                  <a:pt x="0" y="0"/>
                </a:moveTo>
                <a:lnTo>
                  <a:pt x="124568" y="0"/>
                </a:lnTo>
                <a:lnTo>
                  <a:pt x="124568" y="108997"/>
                </a:lnTo>
                <a:lnTo>
                  <a:pt x="0" y="10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/>
          <p:cNvSpPr/>
          <p:nvPr/>
        </p:nvSpPr>
        <p:spPr>
          <a:xfrm>
            <a:off x="7286427" y="5344318"/>
            <a:ext cx="145474" cy="127290"/>
          </a:xfrm>
          <a:custGeom>
            <a:avLst/>
            <a:gdLst/>
            <a:ahLst/>
            <a:cxnLst/>
            <a:rect l="l" t="t" r="r" b="b"/>
            <a:pathLst>
              <a:path w="145474" h="127290">
                <a:moveTo>
                  <a:pt x="0" y="0"/>
                </a:moveTo>
                <a:lnTo>
                  <a:pt x="145474" y="0"/>
                </a:lnTo>
                <a:lnTo>
                  <a:pt x="145474" y="127290"/>
                </a:lnTo>
                <a:lnTo>
                  <a:pt x="0" y="127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457215" y="3364555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9" y="0"/>
                </a:lnTo>
                <a:lnTo>
                  <a:pt x="320409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83"/>
          <p:cNvSpPr/>
          <p:nvPr/>
        </p:nvSpPr>
        <p:spPr>
          <a:xfrm>
            <a:off x="2725880" y="3375417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Freeform 87"/>
          <p:cNvSpPr/>
          <p:nvPr/>
        </p:nvSpPr>
        <p:spPr>
          <a:xfrm>
            <a:off x="8685127" y="6676121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9" name="TextBox 99"/>
          <p:cNvSpPr txBox="1"/>
          <p:nvPr/>
        </p:nvSpPr>
        <p:spPr>
          <a:xfrm>
            <a:off x="8643384" y="1568835"/>
            <a:ext cx="1422272" cy="198197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Club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9004300" y="2717021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1" name="Freeform 101"/>
          <p:cNvSpPr/>
          <p:nvPr/>
        </p:nvSpPr>
        <p:spPr>
          <a:xfrm>
            <a:off x="8676162" y="3258396"/>
            <a:ext cx="220490" cy="220490"/>
          </a:xfrm>
          <a:custGeom>
            <a:avLst/>
            <a:gdLst/>
            <a:ahLst/>
            <a:cxnLst/>
            <a:rect l="l" t="t" r="r" b="b"/>
            <a:pathLst>
              <a:path w="220490" h="220490">
                <a:moveTo>
                  <a:pt x="0" y="0"/>
                </a:moveTo>
                <a:lnTo>
                  <a:pt x="220490" y="0"/>
                </a:lnTo>
                <a:lnTo>
                  <a:pt x="220490" y="220490"/>
                </a:lnTo>
                <a:lnTo>
                  <a:pt x="0" y="220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TextBox 104"/>
          <p:cNvSpPr txBox="1"/>
          <p:nvPr/>
        </p:nvSpPr>
        <p:spPr>
          <a:xfrm>
            <a:off x="7252867" y="5676681"/>
            <a:ext cx="1441869" cy="1429021"/>
          </a:xfrm>
          <a:prstGeom prst="rect">
            <a:avLst/>
          </a:prstGeom>
        </p:spPr>
        <p:txBody>
          <a:bodyPr lIns="49729" tIns="49729" rIns="49729" bIns="49729" rtlCol="0" anchor="t"/>
          <a:lstStyle/>
          <a:p>
            <a:pPr algn="ctr">
              <a:lnSpc>
                <a:spcPts val="1206"/>
              </a:lnSpc>
            </a:pPr>
            <a:endParaRPr sz="810" dirty="0">
              <a:latin typeface="DM Sans" pitchFamily="2" charset="0"/>
            </a:endParaRPr>
          </a:p>
          <a:p>
            <a:pPr algn="ctr">
              <a:lnSpc>
                <a:spcPts val="1206"/>
              </a:lnSpc>
            </a:pPr>
            <a:r>
              <a:rPr lang="en-US" sz="810" b="1" i="1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World Samosa Day</a:t>
            </a:r>
          </a:p>
          <a:p>
            <a:pPr algn="ctr">
              <a:lnSpc>
                <a:spcPts val="1206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Cooking Session</a:t>
            </a:r>
          </a:p>
          <a:p>
            <a:pPr algn="ctr">
              <a:lnSpc>
                <a:spcPts val="1206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206"/>
              </a:lnSpc>
            </a:pPr>
            <a:endParaRPr lang="en-US" sz="86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Freeform 107"/>
          <p:cNvSpPr/>
          <p:nvPr/>
        </p:nvSpPr>
        <p:spPr>
          <a:xfrm>
            <a:off x="7275304" y="6499860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75656" y="6683250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5699367" y="338174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7975283" y="1813475"/>
            <a:ext cx="686844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Unpaid Work Support</a:t>
            </a:r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5" name="Freeform 115"/>
          <p:cNvSpPr/>
          <p:nvPr/>
        </p:nvSpPr>
        <p:spPr>
          <a:xfrm>
            <a:off x="7988678" y="3564917"/>
            <a:ext cx="155243" cy="135838"/>
          </a:xfrm>
          <a:custGeom>
            <a:avLst/>
            <a:gdLst/>
            <a:ahLst/>
            <a:cxnLst/>
            <a:rect l="l" t="t" r="r" b="b"/>
            <a:pathLst>
              <a:path w="155243" h="135838">
                <a:moveTo>
                  <a:pt x="0" y="0"/>
                </a:moveTo>
                <a:lnTo>
                  <a:pt x="155244" y="0"/>
                </a:lnTo>
                <a:lnTo>
                  <a:pt x="155244" y="135838"/>
                </a:lnTo>
                <a:lnTo>
                  <a:pt x="0" y="13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TextBox 122"/>
          <p:cNvSpPr txBox="1"/>
          <p:nvPr/>
        </p:nvSpPr>
        <p:spPr>
          <a:xfrm>
            <a:off x="4137985" y="4380251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 Care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– 2:30</a:t>
            </a:r>
          </a:p>
        </p:txBody>
      </p:sp>
      <p:sp>
        <p:nvSpPr>
          <p:cNvPr id="125" name="Freeform 125"/>
          <p:cNvSpPr/>
          <p:nvPr/>
        </p:nvSpPr>
        <p:spPr>
          <a:xfrm>
            <a:off x="5699917" y="649660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6" y="0"/>
                </a:lnTo>
                <a:lnTo>
                  <a:pt x="166176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TextBox 128"/>
          <p:cNvSpPr txBox="1"/>
          <p:nvPr/>
        </p:nvSpPr>
        <p:spPr>
          <a:xfrm>
            <a:off x="4172775" y="5569414"/>
            <a:ext cx="764712" cy="86388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Personal Journaling 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684793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SEPTEMBER - WEEK 1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FA42C0-4120-B71A-39ED-2D454AC8848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86814" y="300749"/>
            <a:ext cx="1476482" cy="408513"/>
          </a:xfrm>
          <a:prstGeom prst="rect">
            <a:avLst/>
          </a:prstGeom>
        </p:spPr>
      </p:pic>
      <p:sp>
        <p:nvSpPr>
          <p:cNvPr id="10" name="TextBox 143">
            <a:extLst>
              <a:ext uri="{FF2B5EF4-FFF2-40B4-BE49-F238E27FC236}">
                <a16:creationId xmlns:a16="http://schemas.microsoft.com/office/drawing/2014/main" id="{42E79E24-4BBA-FA7C-6C86-212B0C889576}"/>
              </a:ext>
            </a:extLst>
          </p:cNvPr>
          <p:cNvSpPr txBox="1"/>
          <p:nvPr/>
        </p:nvSpPr>
        <p:spPr>
          <a:xfrm>
            <a:off x="23176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Freeform 110">
            <a:extLst>
              <a:ext uri="{FF2B5EF4-FFF2-40B4-BE49-F238E27FC236}">
                <a16:creationId xmlns:a16="http://schemas.microsoft.com/office/drawing/2014/main" id="{3229D2BA-DFFF-5332-5325-53155E7FBAE5}"/>
              </a:ext>
            </a:extLst>
          </p:cNvPr>
          <p:cNvSpPr/>
          <p:nvPr/>
        </p:nvSpPr>
        <p:spPr>
          <a:xfrm>
            <a:off x="5698217" y="2324100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285FEFFA-3538-DF35-892F-B06A21189E7F}"/>
              </a:ext>
            </a:extLst>
          </p:cNvPr>
          <p:cNvSpPr/>
          <p:nvPr/>
        </p:nvSpPr>
        <p:spPr>
          <a:xfrm>
            <a:off x="5699733" y="2504669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08">
            <a:extLst>
              <a:ext uri="{FF2B5EF4-FFF2-40B4-BE49-F238E27FC236}">
                <a16:creationId xmlns:a16="http://schemas.microsoft.com/office/drawing/2014/main" id="{9109D558-2657-C846-CB5A-351240BDE168}"/>
              </a:ext>
            </a:extLst>
          </p:cNvPr>
          <p:cNvSpPr/>
          <p:nvPr/>
        </p:nvSpPr>
        <p:spPr>
          <a:xfrm>
            <a:off x="4298419" y="2207955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110">
            <a:extLst>
              <a:ext uri="{FF2B5EF4-FFF2-40B4-BE49-F238E27FC236}">
                <a16:creationId xmlns:a16="http://schemas.microsoft.com/office/drawing/2014/main" id="{592BBC8A-78AE-0E83-EF7C-F8928A3A780B}"/>
              </a:ext>
            </a:extLst>
          </p:cNvPr>
          <p:cNvSpPr/>
          <p:nvPr/>
        </p:nvSpPr>
        <p:spPr>
          <a:xfrm>
            <a:off x="4339862" y="6389408"/>
            <a:ext cx="448177" cy="338698"/>
          </a:xfrm>
          <a:custGeom>
            <a:avLst/>
            <a:gdLst/>
            <a:ahLst/>
            <a:cxnLst/>
            <a:rect l="l" t="t" r="r" b="b"/>
            <a:pathLst>
              <a:path w="448177" h="338698">
                <a:moveTo>
                  <a:pt x="0" y="0"/>
                </a:moveTo>
                <a:lnTo>
                  <a:pt x="448176" y="0"/>
                </a:lnTo>
                <a:lnTo>
                  <a:pt x="448176" y="338699"/>
                </a:lnTo>
                <a:lnTo>
                  <a:pt x="0" y="33869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01164" t="-159288" r="-377872" b="-14775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122">
            <a:extLst>
              <a:ext uri="{FF2B5EF4-FFF2-40B4-BE49-F238E27FC236}">
                <a16:creationId xmlns:a16="http://schemas.microsoft.com/office/drawing/2014/main" id="{71F07E4C-220C-B233-4887-A106990F72A2}"/>
              </a:ext>
            </a:extLst>
          </p:cNvPr>
          <p:cNvSpPr/>
          <p:nvPr/>
        </p:nvSpPr>
        <p:spPr>
          <a:xfrm>
            <a:off x="3282174" y="3357582"/>
            <a:ext cx="239977" cy="295356"/>
          </a:xfrm>
          <a:custGeom>
            <a:avLst/>
            <a:gdLst/>
            <a:ahLst/>
            <a:cxnLst/>
            <a:rect l="l" t="t" r="r" b="b"/>
            <a:pathLst>
              <a:path w="239977" h="295356">
                <a:moveTo>
                  <a:pt x="0" y="0"/>
                </a:moveTo>
                <a:lnTo>
                  <a:pt x="239977" y="0"/>
                </a:lnTo>
                <a:lnTo>
                  <a:pt x="239977" y="295356"/>
                </a:lnTo>
                <a:lnTo>
                  <a:pt x="0" y="29535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124">
            <a:extLst>
              <a:ext uri="{FF2B5EF4-FFF2-40B4-BE49-F238E27FC236}">
                <a16:creationId xmlns:a16="http://schemas.microsoft.com/office/drawing/2014/main" id="{654D88C7-E427-48B1-FFA0-610D21BAB731}"/>
              </a:ext>
            </a:extLst>
          </p:cNvPr>
          <p:cNvSpPr/>
          <p:nvPr/>
        </p:nvSpPr>
        <p:spPr>
          <a:xfrm>
            <a:off x="3244850" y="2292290"/>
            <a:ext cx="350800" cy="355708"/>
          </a:xfrm>
          <a:custGeom>
            <a:avLst/>
            <a:gdLst/>
            <a:ahLst/>
            <a:cxnLst/>
            <a:rect l="l" t="t" r="r" b="b"/>
            <a:pathLst>
              <a:path w="413027" h="363179">
                <a:moveTo>
                  <a:pt x="0" y="0"/>
                </a:moveTo>
                <a:lnTo>
                  <a:pt x="413027" y="0"/>
                </a:lnTo>
                <a:lnTo>
                  <a:pt x="413027" y="363178"/>
                </a:lnTo>
                <a:lnTo>
                  <a:pt x="0" y="36317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113">
            <a:extLst>
              <a:ext uri="{FF2B5EF4-FFF2-40B4-BE49-F238E27FC236}">
                <a16:creationId xmlns:a16="http://schemas.microsoft.com/office/drawing/2014/main" id="{0120B871-3789-4B7D-BEC2-5E215DEC90F4}"/>
              </a:ext>
            </a:extLst>
          </p:cNvPr>
          <p:cNvSpPr/>
          <p:nvPr/>
        </p:nvSpPr>
        <p:spPr>
          <a:xfrm>
            <a:off x="4325132" y="3202041"/>
            <a:ext cx="434717" cy="35481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7" name="Graphic 26" descr="Business Growth outline">
            <a:extLst>
              <a:ext uri="{FF2B5EF4-FFF2-40B4-BE49-F238E27FC236}">
                <a16:creationId xmlns:a16="http://schemas.microsoft.com/office/drawing/2014/main" id="{B6E8308B-BECD-9302-6B86-3D6FB230001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54920" y="3267275"/>
            <a:ext cx="513504" cy="513504"/>
          </a:xfrm>
          <a:prstGeom prst="rect">
            <a:avLst/>
          </a:prstGeom>
        </p:spPr>
      </p:pic>
      <p:sp>
        <p:nvSpPr>
          <p:cNvPr id="28" name="Freeform 95">
            <a:extLst>
              <a:ext uri="{FF2B5EF4-FFF2-40B4-BE49-F238E27FC236}">
                <a16:creationId xmlns:a16="http://schemas.microsoft.com/office/drawing/2014/main" id="{636646E6-A74A-1B6E-4C89-7BA781F74173}"/>
              </a:ext>
            </a:extLst>
          </p:cNvPr>
          <p:cNvSpPr/>
          <p:nvPr/>
        </p:nvSpPr>
        <p:spPr>
          <a:xfrm>
            <a:off x="6288922" y="2269971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7B5B3934-99E6-8DE1-1299-E3084B3C7462}"/>
              </a:ext>
            </a:extLst>
          </p:cNvPr>
          <p:cNvSpPr/>
          <p:nvPr/>
        </p:nvSpPr>
        <p:spPr>
          <a:xfrm>
            <a:off x="7467706" y="2249670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103">
            <a:extLst>
              <a:ext uri="{FF2B5EF4-FFF2-40B4-BE49-F238E27FC236}">
                <a16:creationId xmlns:a16="http://schemas.microsoft.com/office/drawing/2014/main" id="{60F48C99-1B36-20AC-64E6-B0578A45C55E}"/>
              </a:ext>
            </a:extLst>
          </p:cNvPr>
          <p:cNvSpPr/>
          <p:nvPr/>
        </p:nvSpPr>
        <p:spPr>
          <a:xfrm>
            <a:off x="8150255" y="2964305"/>
            <a:ext cx="344849" cy="349872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3" name="Freeform 104">
            <a:extLst>
              <a:ext uri="{FF2B5EF4-FFF2-40B4-BE49-F238E27FC236}">
                <a16:creationId xmlns:a16="http://schemas.microsoft.com/office/drawing/2014/main" id="{B5FFF317-2EB2-9043-7201-4767F5B89535}"/>
              </a:ext>
            </a:extLst>
          </p:cNvPr>
          <p:cNvSpPr/>
          <p:nvPr/>
        </p:nvSpPr>
        <p:spPr>
          <a:xfrm>
            <a:off x="7778520" y="5087383"/>
            <a:ext cx="340616" cy="367692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106">
            <a:extLst>
              <a:ext uri="{FF2B5EF4-FFF2-40B4-BE49-F238E27FC236}">
                <a16:creationId xmlns:a16="http://schemas.microsoft.com/office/drawing/2014/main" id="{EA194FFC-36FB-A9E7-3A06-B76189A64E26}"/>
              </a:ext>
            </a:extLst>
          </p:cNvPr>
          <p:cNvSpPr/>
          <p:nvPr/>
        </p:nvSpPr>
        <p:spPr>
          <a:xfrm>
            <a:off x="6334507" y="6312644"/>
            <a:ext cx="382975" cy="391978"/>
          </a:xfrm>
          <a:custGeom>
            <a:avLst/>
            <a:gdLst/>
            <a:ahLst/>
            <a:cxnLst/>
            <a:rect l="l" t="t" r="r" b="b"/>
            <a:pathLst>
              <a:path w="382975" h="391978">
                <a:moveTo>
                  <a:pt x="0" y="0"/>
                </a:moveTo>
                <a:lnTo>
                  <a:pt x="382976" y="0"/>
                </a:lnTo>
                <a:lnTo>
                  <a:pt x="382976" y="391979"/>
                </a:lnTo>
                <a:lnTo>
                  <a:pt x="0" y="39197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131">
            <a:extLst>
              <a:ext uri="{FF2B5EF4-FFF2-40B4-BE49-F238E27FC236}">
                <a16:creationId xmlns:a16="http://schemas.microsoft.com/office/drawing/2014/main" id="{36D6E457-DC49-9CE5-BF17-7E77DE136447}"/>
              </a:ext>
            </a:extLst>
          </p:cNvPr>
          <p:cNvSpPr/>
          <p:nvPr/>
        </p:nvSpPr>
        <p:spPr>
          <a:xfrm>
            <a:off x="3252047" y="5077924"/>
            <a:ext cx="348969" cy="355709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127">
            <a:extLst>
              <a:ext uri="{FF2B5EF4-FFF2-40B4-BE49-F238E27FC236}">
                <a16:creationId xmlns:a16="http://schemas.microsoft.com/office/drawing/2014/main" id="{4FC59F95-6F47-2590-F60D-14E06CCC47B7}"/>
              </a:ext>
            </a:extLst>
          </p:cNvPr>
          <p:cNvSpPr/>
          <p:nvPr/>
        </p:nvSpPr>
        <p:spPr>
          <a:xfrm>
            <a:off x="9124082" y="5155854"/>
            <a:ext cx="424020" cy="289261"/>
          </a:xfrm>
          <a:custGeom>
            <a:avLst/>
            <a:gdLst/>
            <a:ahLst/>
            <a:cxnLst/>
            <a:rect l="l" t="t" r="r" b="b"/>
            <a:pathLst>
              <a:path w="508766" h="346886">
                <a:moveTo>
                  <a:pt x="0" y="0"/>
                </a:moveTo>
                <a:lnTo>
                  <a:pt x="508766" y="0"/>
                </a:lnTo>
                <a:lnTo>
                  <a:pt x="508766" y="346887"/>
                </a:lnTo>
                <a:lnTo>
                  <a:pt x="0" y="346887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107">
            <a:extLst>
              <a:ext uri="{FF2B5EF4-FFF2-40B4-BE49-F238E27FC236}">
                <a16:creationId xmlns:a16="http://schemas.microsoft.com/office/drawing/2014/main" id="{E92C0FDC-7CC6-54CC-2977-865BF1813340}"/>
              </a:ext>
            </a:extLst>
          </p:cNvPr>
          <p:cNvSpPr/>
          <p:nvPr/>
        </p:nvSpPr>
        <p:spPr>
          <a:xfrm>
            <a:off x="9193990" y="6433301"/>
            <a:ext cx="336764" cy="265329"/>
          </a:xfrm>
          <a:custGeom>
            <a:avLst/>
            <a:gdLst/>
            <a:ahLst/>
            <a:cxnLst/>
            <a:rect l="l" t="t" r="r" b="b"/>
            <a:pathLst>
              <a:path w="336764" h="265329">
                <a:moveTo>
                  <a:pt x="0" y="0"/>
                </a:moveTo>
                <a:lnTo>
                  <a:pt x="336764" y="0"/>
                </a:lnTo>
                <a:lnTo>
                  <a:pt x="336764" y="265329"/>
                </a:lnTo>
                <a:lnTo>
                  <a:pt x="0" y="265329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 l="-46591" t="-74040" r="-50284" b="-7584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115">
            <a:extLst>
              <a:ext uri="{FF2B5EF4-FFF2-40B4-BE49-F238E27FC236}">
                <a16:creationId xmlns:a16="http://schemas.microsoft.com/office/drawing/2014/main" id="{9DE6F8D6-7C0D-2EFB-3437-B141992936DD}"/>
              </a:ext>
            </a:extLst>
          </p:cNvPr>
          <p:cNvSpPr/>
          <p:nvPr/>
        </p:nvSpPr>
        <p:spPr>
          <a:xfrm>
            <a:off x="4311657" y="4957462"/>
            <a:ext cx="403000" cy="313767"/>
          </a:xfrm>
          <a:custGeom>
            <a:avLst/>
            <a:gdLst/>
            <a:ahLst/>
            <a:cxnLst/>
            <a:rect l="l" t="t" r="r" b="b"/>
            <a:pathLst>
              <a:path w="462770" h="367692">
                <a:moveTo>
                  <a:pt x="0" y="0"/>
                </a:moveTo>
                <a:lnTo>
                  <a:pt x="462770" y="0"/>
                </a:lnTo>
                <a:lnTo>
                  <a:pt x="462770" y="367692"/>
                </a:lnTo>
                <a:lnTo>
                  <a:pt x="0" y="367692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Samosa Icon In Vector Logotype Stock Illustration - Download Image Now -  Appetizer, Cut Out, Icon Symbol - iStock">
            <a:extLst>
              <a:ext uri="{FF2B5EF4-FFF2-40B4-BE49-F238E27FC236}">
                <a16:creationId xmlns:a16="http://schemas.microsoft.com/office/drawing/2014/main" id="{C97BCC7E-4AD5-5B75-6AEA-B2D07E15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21840" r="16158" b="22474"/>
          <a:stretch/>
        </p:blipFill>
        <p:spPr bwMode="auto">
          <a:xfrm>
            <a:off x="7763465" y="6319757"/>
            <a:ext cx="486945" cy="3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70">
            <a:extLst>
              <a:ext uri="{FF2B5EF4-FFF2-40B4-BE49-F238E27FC236}">
                <a16:creationId xmlns:a16="http://schemas.microsoft.com/office/drawing/2014/main" id="{3CB2C850-2B12-66D5-C9E9-8B560404787A}"/>
              </a:ext>
            </a:extLst>
          </p:cNvPr>
          <p:cNvSpPr/>
          <p:nvPr/>
        </p:nvSpPr>
        <p:spPr>
          <a:xfrm>
            <a:off x="7919887" y="3332085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110">
            <a:extLst>
              <a:ext uri="{FF2B5EF4-FFF2-40B4-BE49-F238E27FC236}">
                <a16:creationId xmlns:a16="http://schemas.microsoft.com/office/drawing/2014/main" id="{9609FC35-7299-418B-4803-9CC0DC0D4CB7}"/>
              </a:ext>
            </a:extLst>
          </p:cNvPr>
          <p:cNvSpPr/>
          <p:nvPr/>
        </p:nvSpPr>
        <p:spPr>
          <a:xfrm>
            <a:off x="7980792" y="3198627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110">
            <a:extLst>
              <a:ext uri="{FF2B5EF4-FFF2-40B4-BE49-F238E27FC236}">
                <a16:creationId xmlns:a16="http://schemas.microsoft.com/office/drawing/2014/main" id="{EFCF36E3-9D6A-A271-C375-5974190A3AAC}"/>
              </a:ext>
            </a:extLst>
          </p:cNvPr>
          <p:cNvSpPr/>
          <p:nvPr/>
        </p:nvSpPr>
        <p:spPr>
          <a:xfrm>
            <a:off x="4168019" y="5164032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41381"/>
              </p:ext>
            </p:extLst>
          </p:nvPr>
        </p:nvGraphicFramePr>
        <p:xfrm>
          <a:off x="2661588" y="853026"/>
          <a:ext cx="7364510" cy="6058181"/>
        </p:xfrm>
        <a:graphic>
          <a:graphicData uri="http://schemas.openxmlformats.org/drawingml/2006/table">
            <a:tbl>
              <a:tblPr/>
              <a:tblGrid>
                <a:gridCol w="73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51">
                  <a:extLst>
                    <a:ext uri="{9D8B030D-6E8A-4147-A177-3AD203B41FA5}">
                      <a16:colId xmlns:a16="http://schemas.microsoft.com/office/drawing/2014/main" val="2812340358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54184092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3544791721"/>
                    </a:ext>
                  </a:extLst>
                </a:gridCol>
              </a:tblGrid>
              <a:tr h="733333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8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9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10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Employability Skills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a Bank Account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Cover Letter Support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Benefit Support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841"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World Suicide Prevention Day: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Suicide Awareness Session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Relationship Support &amp; Advice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–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b="1" i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b="1" i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b="1" i="1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latin typeface="DM Sans" pitchFamily="2" charset="0"/>
                        </a:rPr>
                        <a:t>Stand Up To Cancer Day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i="0" dirty="0">
                          <a:latin typeface="DM Sans" pitchFamily="2" charset="0"/>
                        </a:rPr>
                        <a:t>Awareness &amp; Support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i="0" dirty="0">
                          <a:latin typeface="DM Sans" pitchFamily="2" charset="0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688328" y="6717266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311436" y="2473326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296323" y="6735129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8433" y="6732030"/>
            <a:ext cx="173866" cy="152133"/>
          </a:xfrm>
          <a:custGeom>
            <a:avLst/>
            <a:gdLst/>
            <a:ahLst/>
            <a:cxnLst/>
            <a:rect l="l" t="t" r="r" b="b"/>
            <a:pathLst>
              <a:path w="173866" h="152133">
                <a:moveTo>
                  <a:pt x="0" y="0"/>
                </a:moveTo>
                <a:lnTo>
                  <a:pt x="173866" y="0"/>
                </a:lnTo>
                <a:lnTo>
                  <a:pt x="173866" y="152133"/>
                </a:lnTo>
                <a:lnTo>
                  <a:pt x="0" y="15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7303329" y="5320314"/>
            <a:ext cx="158826" cy="138973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4949777" y="2323679"/>
            <a:ext cx="759555" cy="83862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963611" y="3566100"/>
            <a:ext cx="160025" cy="121486"/>
          </a:xfrm>
          <a:custGeom>
            <a:avLst/>
            <a:gdLst/>
            <a:ahLst/>
            <a:cxnLst/>
            <a:rect l="l" t="t" r="r" b="b"/>
            <a:pathLst>
              <a:path w="134310" h="117521">
                <a:moveTo>
                  <a:pt x="0" y="0"/>
                </a:moveTo>
                <a:lnTo>
                  <a:pt x="134310" y="0"/>
                </a:lnTo>
                <a:lnTo>
                  <a:pt x="134310" y="117521"/>
                </a:lnTo>
                <a:lnTo>
                  <a:pt x="0" y="117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4973169" y="3409739"/>
            <a:ext cx="138929" cy="149207"/>
          </a:xfrm>
          <a:custGeom>
            <a:avLst/>
            <a:gdLst/>
            <a:ahLst/>
            <a:cxnLst/>
            <a:rect l="l" t="t" r="r" b="b"/>
            <a:pathLst>
              <a:path w="121486" h="121486">
                <a:moveTo>
                  <a:pt x="0" y="0"/>
                </a:moveTo>
                <a:lnTo>
                  <a:pt x="121486" y="0"/>
                </a:lnTo>
                <a:lnTo>
                  <a:pt x="121486" y="121486"/>
                </a:lnTo>
                <a:lnTo>
                  <a:pt x="0" y="121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15140" y="3207935"/>
            <a:ext cx="248253" cy="243038"/>
          </a:xfrm>
          <a:custGeom>
            <a:avLst/>
            <a:gdLst/>
            <a:ahLst/>
            <a:cxnLst/>
            <a:rect l="l" t="t" r="r" b="b"/>
            <a:pathLst>
              <a:path w="220215" h="220215">
                <a:moveTo>
                  <a:pt x="0" y="0"/>
                </a:moveTo>
                <a:lnTo>
                  <a:pt x="220215" y="0"/>
                </a:lnTo>
                <a:lnTo>
                  <a:pt x="220215" y="220216"/>
                </a:lnTo>
                <a:lnTo>
                  <a:pt x="0" y="220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5029708" y="4732135"/>
            <a:ext cx="586146" cy="132576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4959056" y="6534122"/>
            <a:ext cx="167154" cy="146260"/>
          </a:xfrm>
          <a:custGeom>
            <a:avLst/>
            <a:gdLst/>
            <a:ahLst/>
            <a:cxnLst/>
            <a:rect l="l" t="t" r="r" b="b"/>
            <a:pathLst>
              <a:path w="167154" h="146260">
                <a:moveTo>
                  <a:pt x="0" y="0"/>
                </a:moveTo>
                <a:lnTo>
                  <a:pt x="167154" y="0"/>
                </a:lnTo>
                <a:lnTo>
                  <a:pt x="167154" y="146260"/>
                </a:lnTo>
                <a:lnTo>
                  <a:pt x="0" y="146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4901450" y="6314996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4963329" y="6713120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47"/>
          <p:cNvSpPr txBox="1"/>
          <p:nvPr/>
        </p:nvSpPr>
        <p:spPr>
          <a:xfrm>
            <a:off x="2852298" y="5363581"/>
            <a:ext cx="1194906" cy="12430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3073619" y="6298861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3566105" y="63714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3" name="Group 53"/>
          <p:cNvGrpSpPr/>
          <p:nvPr/>
        </p:nvGrpSpPr>
        <p:grpSpPr>
          <a:xfrm>
            <a:off x="2715155" y="4457700"/>
            <a:ext cx="1424782" cy="825218"/>
            <a:chOff x="0" y="-101599"/>
            <a:chExt cx="2054335" cy="1100290"/>
          </a:xfrm>
        </p:grpSpPr>
        <p:sp>
          <p:nvSpPr>
            <p:cNvPr id="54" name="Freeform 54"/>
            <p:cNvSpPr/>
            <p:nvPr/>
          </p:nvSpPr>
          <p:spPr>
            <a:xfrm>
              <a:off x="0" y="-101599"/>
              <a:ext cx="2036402" cy="1007379"/>
            </a:xfrm>
            <a:custGeom>
              <a:avLst/>
              <a:gdLst/>
              <a:ahLst/>
              <a:cxnLst/>
              <a:rect l="l" t="t" r="r" b="b"/>
              <a:pathLst>
                <a:path w="2036401" h="1007379">
                  <a:moveTo>
                    <a:pt x="0" y="0"/>
                  </a:moveTo>
                  <a:lnTo>
                    <a:pt x="2036401" y="0"/>
                  </a:lnTo>
                  <a:lnTo>
                    <a:pt x="2036401" y="1007379"/>
                  </a:lnTo>
                  <a:lnTo>
                    <a:pt x="0" y="1007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7932" y="-27683"/>
              <a:ext cx="2036403" cy="10263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GB" sz="810" dirty="0">
                  <a:latin typeface="DM Sans" pitchFamily="2" charset="0"/>
                </a:rPr>
                <a:t>Victim Awareness</a:t>
              </a:r>
              <a:endPara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 pitchFamily="2" charset="0"/>
                  <a:ea typeface="DM Sans"/>
                  <a:cs typeface="DM Sans"/>
                  <a:sym typeface="DM Sans"/>
                </a:rPr>
                <a:t>1 - 2</a:t>
              </a:r>
            </a:p>
          </p:txBody>
        </p:sp>
      </p:grpSp>
      <p:sp>
        <p:nvSpPr>
          <p:cNvPr id="56" name="Freeform 56"/>
          <p:cNvSpPr/>
          <p:nvPr/>
        </p:nvSpPr>
        <p:spPr>
          <a:xfrm>
            <a:off x="2710670" y="5320413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7300443" y="3574668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4211468" y="34671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2719455" y="6583238"/>
            <a:ext cx="142344" cy="142344"/>
          </a:xfrm>
          <a:custGeom>
            <a:avLst/>
            <a:gdLst/>
            <a:ahLst/>
            <a:cxnLst/>
            <a:rect l="l" t="t" r="r" b="b"/>
            <a:pathLst>
              <a:path w="142344" h="142344">
                <a:moveTo>
                  <a:pt x="0" y="0"/>
                </a:moveTo>
                <a:lnTo>
                  <a:pt x="142344" y="0"/>
                </a:lnTo>
                <a:lnTo>
                  <a:pt x="142344" y="142344"/>
                </a:lnTo>
                <a:lnTo>
                  <a:pt x="0" y="142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5730339" y="2440178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6" name="Group 66"/>
          <p:cNvGrpSpPr/>
          <p:nvPr/>
        </p:nvGrpSpPr>
        <p:grpSpPr>
          <a:xfrm>
            <a:off x="5718015" y="4416780"/>
            <a:ext cx="1521494" cy="1015186"/>
            <a:chOff x="0" y="0"/>
            <a:chExt cx="2201158" cy="132550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9" name="Freeform 69"/>
          <p:cNvSpPr/>
          <p:nvPr/>
        </p:nvSpPr>
        <p:spPr>
          <a:xfrm>
            <a:off x="6233782" y="5060837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709332" y="5320314"/>
            <a:ext cx="158827" cy="138973"/>
          </a:xfrm>
          <a:custGeom>
            <a:avLst/>
            <a:gdLst/>
            <a:ahLst/>
            <a:cxnLst/>
            <a:rect l="l" t="t" r="r" b="b"/>
            <a:pathLst>
              <a:path w="158827" h="138973">
                <a:moveTo>
                  <a:pt x="0" y="0"/>
                </a:moveTo>
                <a:lnTo>
                  <a:pt x="158827" y="0"/>
                </a:lnTo>
                <a:lnTo>
                  <a:pt x="158827" y="138974"/>
                </a:lnTo>
                <a:lnTo>
                  <a:pt x="0" y="138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11319" y="5151120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5657442" y="4929209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4974043" y="58417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4974043" y="28699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65430" y="4352087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endParaRPr lang="en-US" sz="814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Optimism &amp; Self-Worth</a:t>
            </a: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60731" y="5219700"/>
            <a:ext cx="755029" cy="14305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Emotional Resilience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92" name="Freeform 92"/>
          <p:cNvSpPr/>
          <p:nvPr/>
        </p:nvSpPr>
        <p:spPr>
          <a:xfrm>
            <a:off x="4180047" y="5328681"/>
            <a:ext cx="149264" cy="130606"/>
          </a:xfrm>
          <a:custGeom>
            <a:avLst/>
            <a:gdLst/>
            <a:ahLst/>
            <a:cxnLst/>
            <a:rect l="l" t="t" r="r" b="b"/>
            <a:pathLst>
              <a:path w="149264" h="130606">
                <a:moveTo>
                  <a:pt x="0" y="0"/>
                </a:moveTo>
                <a:lnTo>
                  <a:pt x="149264" y="0"/>
                </a:lnTo>
                <a:lnTo>
                  <a:pt x="149264" y="130606"/>
                </a:lnTo>
                <a:lnTo>
                  <a:pt x="0" y="130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4185711" y="6732030"/>
            <a:ext cx="161994" cy="141745"/>
          </a:xfrm>
          <a:custGeom>
            <a:avLst/>
            <a:gdLst/>
            <a:ahLst/>
            <a:cxnLst/>
            <a:rect l="l" t="t" r="r" b="b"/>
            <a:pathLst>
              <a:path w="161994" h="141745">
                <a:moveTo>
                  <a:pt x="0" y="0"/>
                </a:moveTo>
                <a:lnTo>
                  <a:pt x="161994" y="0"/>
                </a:lnTo>
                <a:lnTo>
                  <a:pt x="161994" y="141745"/>
                </a:lnTo>
                <a:lnTo>
                  <a:pt x="0" y="141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TextBox 97"/>
          <p:cNvSpPr txBox="1"/>
          <p:nvPr/>
        </p:nvSpPr>
        <p:spPr>
          <a:xfrm>
            <a:off x="2720220" y="1654942"/>
            <a:ext cx="1400194" cy="211695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</p:txBody>
      </p:sp>
      <p:sp>
        <p:nvSpPr>
          <p:cNvPr id="100" name="TextBox 100"/>
          <p:cNvSpPr txBox="1"/>
          <p:nvPr/>
        </p:nvSpPr>
        <p:spPr>
          <a:xfrm>
            <a:off x="8647869" y="2048515"/>
            <a:ext cx="720191" cy="927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Sessions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9335770" y="1555524"/>
            <a:ext cx="721316" cy="110959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National Insurance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10:30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9361170" y="2691076"/>
            <a:ext cx="721316" cy="108847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 Work Support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Freeform 108"/>
          <p:cNvSpPr/>
          <p:nvPr/>
        </p:nvSpPr>
        <p:spPr>
          <a:xfrm>
            <a:off x="2856218" y="2988152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3" name="Freeform 123"/>
          <p:cNvSpPr/>
          <p:nvPr/>
        </p:nvSpPr>
        <p:spPr>
          <a:xfrm>
            <a:off x="2717325" y="3512640"/>
            <a:ext cx="185988" cy="162740"/>
          </a:xfrm>
          <a:custGeom>
            <a:avLst/>
            <a:gdLst/>
            <a:ahLst/>
            <a:cxnLst/>
            <a:rect l="l" t="t" r="r" b="b"/>
            <a:pathLst>
              <a:path w="185988" h="162740">
                <a:moveTo>
                  <a:pt x="0" y="0"/>
                </a:moveTo>
                <a:lnTo>
                  <a:pt x="185988" y="0"/>
                </a:lnTo>
                <a:lnTo>
                  <a:pt x="185988" y="162739"/>
                </a:lnTo>
                <a:lnTo>
                  <a:pt x="0" y="162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130"/>
          <p:cNvSpPr/>
          <p:nvPr/>
        </p:nvSpPr>
        <p:spPr>
          <a:xfrm>
            <a:off x="9372602" y="3546931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132"/>
          <p:cNvSpPr/>
          <p:nvPr/>
        </p:nvSpPr>
        <p:spPr>
          <a:xfrm>
            <a:off x="8682742" y="6540915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0" name="TextBox 140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2682766" y="234317"/>
            <a:ext cx="4755999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SEPTEMBER - WEEK 2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21144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TextBox 144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46" name="Freeform 65">
            <a:extLst>
              <a:ext uri="{FF2B5EF4-FFF2-40B4-BE49-F238E27FC236}">
                <a16:creationId xmlns:a16="http://schemas.microsoft.com/office/drawing/2014/main" id="{5E947172-22D2-7873-20B8-4898210BC3AD}"/>
              </a:ext>
            </a:extLst>
          </p:cNvPr>
          <p:cNvSpPr/>
          <p:nvPr/>
        </p:nvSpPr>
        <p:spPr>
          <a:xfrm>
            <a:off x="5727700" y="3467100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2857A998-68DE-EAB5-1C4B-A79BCE3956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08893" y="323377"/>
            <a:ext cx="1476482" cy="408513"/>
          </a:xfrm>
          <a:prstGeom prst="rect">
            <a:avLst/>
          </a:prstGeom>
        </p:spPr>
      </p:pic>
      <p:sp>
        <p:nvSpPr>
          <p:cNvPr id="148" name="Freeform 56">
            <a:extLst>
              <a:ext uri="{FF2B5EF4-FFF2-40B4-BE49-F238E27FC236}">
                <a16:creationId xmlns:a16="http://schemas.microsoft.com/office/drawing/2014/main" id="{6D74EC6A-1989-6DF6-E57D-E0559F862C58}"/>
              </a:ext>
            </a:extLst>
          </p:cNvPr>
          <p:cNvSpPr/>
          <p:nvPr/>
        </p:nvSpPr>
        <p:spPr>
          <a:xfrm>
            <a:off x="2717323" y="6732030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6" name="Freeform 58">
            <a:extLst>
              <a:ext uri="{FF2B5EF4-FFF2-40B4-BE49-F238E27FC236}">
                <a16:creationId xmlns:a16="http://schemas.microsoft.com/office/drawing/2014/main" id="{A1011865-BC66-868A-ECE5-FAF634756CAD}"/>
              </a:ext>
            </a:extLst>
          </p:cNvPr>
          <p:cNvSpPr/>
          <p:nvPr/>
        </p:nvSpPr>
        <p:spPr>
          <a:xfrm>
            <a:off x="9369345" y="2523096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7" name="Freeform 16">
            <a:extLst>
              <a:ext uri="{FF2B5EF4-FFF2-40B4-BE49-F238E27FC236}">
                <a16:creationId xmlns:a16="http://schemas.microsoft.com/office/drawing/2014/main" id="{05A15296-D9C0-0728-8A25-83CD50378DD2}"/>
              </a:ext>
            </a:extLst>
          </p:cNvPr>
          <p:cNvSpPr/>
          <p:nvPr/>
        </p:nvSpPr>
        <p:spPr>
          <a:xfrm>
            <a:off x="8688328" y="3543049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77">
            <a:extLst>
              <a:ext uri="{FF2B5EF4-FFF2-40B4-BE49-F238E27FC236}">
                <a16:creationId xmlns:a16="http://schemas.microsoft.com/office/drawing/2014/main" id="{68DC6C71-B873-2064-E960-323EC4F06C16}"/>
              </a:ext>
            </a:extLst>
          </p:cNvPr>
          <p:cNvSpPr txBox="1"/>
          <p:nvPr/>
        </p:nvSpPr>
        <p:spPr>
          <a:xfrm>
            <a:off x="2683508" y="2241203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4C1838E9-79FE-94CB-04BA-3BC6513D9973}"/>
              </a:ext>
            </a:extLst>
          </p:cNvPr>
          <p:cNvSpPr/>
          <p:nvPr/>
        </p:nvSpPr>
        <p:spPr>
          <a:xfrm>
            <a:off x="7296323" y="6564387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105">
            <a:extLst>
              <a:ext uri="{FF2B5EF4-FFF2-40B4-BE49-F238E27FC236}">
                <a16:creationId xmlns:a16="http://schemas.microsoft.com/office/drawing/2014/main" id="{9932B258-FEBB-E34D-BB9B-435AB56F3CE2}"/>
              </a:ext>
            </a:extLst>
          </p:cNvPr>
          <p:cNvSpPr/>
          <p:nvPr/>
        </p:nvSpPr>
        <p:spPr>
          <a:xfrm>
            <a:off x="8864966" y="2991352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8" y="0"/>
                </a:lnTo>
                <a:lnTo>
                  <a:pt x="320408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77">
            <a:extLst>
              <a:ext uri="{FF2B5EF4-FFF2-40B4-BE49-F238E27FC236}">
                <a16:creationId xmlns:a16="http://schemas.microsoft.com/office/drawing/2014/main" id="{D34FBE94-2352-49D2-34EE-2916DADD6D62}"/>
              </a:ext>
            </a:extLst>
          </p:cNvPr>
          <p:cNvSpPr txBox="1"/>
          <p:nvPr/>
        </p:nvSpPr>
        <p:spPr>
          <a:xfrm>
            <a:off x="3407672" y="2378658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r>
              <a:rPr lang="en-GB" sz="810" dirty="0">
                <a:latin typeface="DM Sans" pitchFamily="2" charset="0"/>
              </a:rPr>
              <a:t>Introduction to Labouring</a:t>
            </a:r>
          </a:p>
          <a:p>
            <a:pPr algn="ctr">
              <a:lnSpc>
                <a:spcPts val="1139"/>
              </a:lnSpc>
            </a:pPr>
            <a:r>
              <a:rPr lang="en-GB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9:30 - 12</a:t>
            </a:r>
            <a:endParaRPr lang="en-US" sz="81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pic>
        <p:nvPicPr>
          <p:cNvPr id="39" name="Picture 38" descr="A black background with orange and red text&#10;&#10;AI-generated content may be incorrect.">
            <a:extLst>
              <a:ext uri="{FF2B5EF4-FFF2-40B4-BE49-F238E27FC236}">
                <a16:creationId xmlns:a16="http://schemas.microsoft.com/office/drawing/2014/main" id="{18E173D1-0A71-7734-1AC9-947989ABD4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30815" y="5590347"/>
            <a:ext cx="874490" cy="502832"/>
          </a:xfrm>
          <a:prstGeom prst="rect">
            <a:avLst/>
          </a:prstGeom>
        </p:spPr>
      </p:pic>
      <p:sp>
        <p:nvSpPr>
          <p:cNvPr id="57" name="Freeform 119">
            <a:extLst>
              <a:ext uri="{FF2B5EF4-FFF2-40B4-BE49-F238E27FC236}">
                <a16:creationId xmlns:a16="http://schemas.microsoft.com/office/drawing/2014/main" id="{86FBEC80-4025-BDBD-E107-591E15152020}"/>
              </a:ext>
            </a:extLst>
          </p:cNvPr>
          <p:cNvSpPr/>
          <p:nvPr/>
        </p:nvSpPr>
        <p:spPr>
          <a:xfrm>
            <a:off x="6278930" y="2269457"/>
            <a:ext cx="351263" cy="341442"/>
          </a:xfrm>
          <a:custGeom>
            <a:avLst/>
            <a:gdLst/>
            <a:ahLst/>
            <a:cxnLst/>
            <a:rect l="l" t="t" r="r" b="b"/>
            <a:pathLst>
              <a:path w="383013" h="391556">
                <a:moveTo>
                  <a:pt x="0" y="0"/>
                </a:moveTo>
                <a:lnTo>
                  <a:pt x="383013" y="0"/>
                </a:lnTo>
                <a:lnTo>
                  <a:pt x="383013" y="391555"/>
                </a:lnTo>
                <a:lnTo>
                  <a:pt x="0" y="39155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F87FE6C5-41E5-0752-525E-7D6699C5EF95}"/>
              </a:ext>
            </a:extLst>
          </p:cNvPr>
          <p:cNvSpPr/>
          <p:nvPr/>
        </p:nvSpPr>
        <p:spPr>
          <a:xfrm>
            <a:off x="4222421" y="2783713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C22BBD51-C6AC-90E2-BF14-0DFE461EBB46}"/>
              </a:ext>
            </a:extLst>
          </p:cNvPr>
          <p:cNvSpPr/>
          <p:nvPr/>
        </p:nvSpPr>
        <p:spPr>
          <a:xfrm>
            <a:off x="6291443" y="3362227"/>
            <a:ext cx="366924" cy="293539"/>
          </a:xfrm>
          <a:custGeom>
            <a:avLst/>
            <a:gdLst/>
            <a:ahLst/>
            <a:cxnLst/>
            <a:rect l="l" t="t" r="r" b="b"/>
            <a:pathLst>
              <a:path w="366924" h="293539">
                <a:moveTo>
                  <a:pt x="0" y="0"/>
                </a:moveTo>
                <a:lnTo>
                  <a:pt x="366924" y="0"/>
                </a:lnTo>
                <a:lnTo>
                  <a:pt x="366924" y="293540"/>
                </a:lnTo>
                <a:lnTo>
                  <a:pt x="0" y="2935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121">
            <a:extLst>
              <a:ext uri="{FF2B5EF4-FFF2-40B4-BE49-F238E27FC236}">
                <a16:creationId xmlns:a16="http://schemas.microsoft.com/office/drawing/2014/main" id="{8D088F19-CB79-2B31-3EB6-9F8125B42E20}"/>
              </a:ext>
            </a:extLst>
          </p:cNvPr>
          <p:cNvSpPr/>
          <p:nvPr/>
        </p:nvSpPr>
        <p:spPr>
          <a:xfrm>
            <a:off x="7748568" y="2259552"/>
            <a:ext cx="424849" cy="395664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103">
            <a:extLst>
              <a:ext uri="{FF2B5EF4-FFF2-40B4-BE49-F238E27FC236}">
                <a16:creationId xmlns:a16="http://schemas.microsoft.com/office/drawing/2014/main" id="{CE2A2224-9162-69CE-A047-11B71F21E1AF}"/>
              </a:ext>
            </a:extLst>
          </p:cNvPr>
          <p:cNvSpPr/>
          <p:nvPr/>
        </p:nvSpPr>
        <p:spPr>
          <a:xfrm>
            <a:off x="9529537" y="3172927"/>
            <a:ext cx="359344" cy="359344"/>
          </a:xfrm>
          <a:custGeom>
            <a:avLst/>
            <a:gdLst/>
            <a:ahLst/>
            <a:cxnLst/>
            <a:rect l="l" t="t" r="r" b="b"/>
            <a:pathLst>
              <a:path w="359344" h="359344">
                <a:moveTo>
                  <a:pt x="0" y="0"/>
                </a:moveTo>
                <a:lnTo>
                  <a:pt x="359344" y="0"/>
                </a:lnTo>
                <a:lnTo>
                  <a:pt x="359344" y="359344"/>
                </a:lnTo>
                <a:lnTo>
                  <a:pt x="0" y="35934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6" name="Freeform 119">
            <a:extLst>
              <a:ext uri="{FF2B5EF4-FFF2-40B4-BE49-F238E27FC236}">
                <a16:creationId xmlns:a16="http://schemas.microsoft.com/office/drawing/2014/main" id="{557BE9A2-56C1-79C4-CBD8-1529D2053DA9}"/>
              </a:ext>
            </a:extLst>
          </p:cNvPr>
          <p:cNvSpPr/>
          <p:nvPr/>
        </p:nvSpPr>
        <p:spPr>
          <a:xfrm>
            <a:off x="7822665" y="3391086"/>
            <a:ext cx="292731" cy="264680"/>
          </a:xfrm>
          <a:custGeom>
            <a:avLst/>
            <a:gdLst/>
            <a:ahLst/>
            <a:cxnLst/>
            <a:rect l="l" t="t" r="r" b="b"/>
            <a:pathLst>
              <a:path w="295493" h="291016">
                <a:moveTo>
                  <a:pt x="0" y="0"/>
                </a:moveTo>
                <a:lnTo>
                  <a:pt x="295494" y="0"/>
                </a:lnTo>
                <a:lnTo>
                  <a:pt x="295494" y="291016"/>
                </a:lnTo>
                <a:lnTo>
                  <a:pt x="0" y="2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42323" t="-42132" r="-42172" b="-45202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8" name="Graphic 87" descr="Construction worker male with solid fill">
            <a:extLst>
              <a:ext uri="{FF2B5EF4-FFF2-40B4-BE49-F238E27FC236}">
                <a16:creationId xmlns:a16="http://schemas.microsoft.com/office/drawing/2014/main" id="{B0A4EC06-A7E3-7697-8521-016C60E9D76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30826" y="2838893"/>
            <a:ext cx="501392" cy="501392"/>
          </a:xfrm>
          <a:prstGeom prst="rect">
            <a:avLst/>
          </a:prstGeom>
        </p:spPr>
      </p:pic>
      <p:sp>
        <p:nvSpPr>
          <p:cNvPr id="89" name="Freeform 130">
            <a:extLst>
              <a:ext uri="{FF2B5EF4-FFF2-40B4-BE49-F238E27FC236}">
                <a16:creationId xmlns:a16="http://schemas.microsoft.com/office/drawing/2014/main" id="{B6B224A3-B8D2-626E-6B05-36BE922982E7}"/>
              </a:ext>
            </a:extLst>
          </p:cNvPr>
          <p:cNvSpPr/>
          <p:nvPr/>
        </p:nvSpPr>
        <p:spPr>
          <a:xfrm>
            <a:off x="9158308" y="5105014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Victim icon vector image can be used for bullying in society | Premium  Vector">
            <a:extLst>
              <a:ext uri="{FF2B5EF4-FFF2-40B4-BE49-F238E27FC236}">
                <a16:creationId xmlns:a16="http://schemas.microsoft.com/office/drawing/2014/main" id="{CED5EF26-D1DC-E036-8D90-24199449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22" y="5044515"/>
            <a:ext cx="372975" cy="3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3CCCC37-B597-549C-CEC3-43C10B79C5BD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15879" t="13384" r="16761" b="14697"/>
          <a:stretch/>
        </p:blipFill>
        <p:spPr>
          <a:xfrm>
            <a:off x="4360925" y="5101550"/>
            <a:ext cx="318541" cy="340102"/>
          </a:xfrm>
          <a:prstGeom prst="rect">
            <a:avLst/>
          </a:prstGeom>
        </p:spPr>
      </p:pic>
      <p:pic>
        <p:nvPicPr>
          <p:cNvPr id="2052" name="Picture 4" descr="Mental wellbeing icon vector image can be used for psychology | Premium  Vector">
            <a:extLst>
              <a:ext uri="{FF2B5EF4-FFF2-40B4-BE49-F238E27FC236}">
                <a16:creationId xmlns:a16="http://schemas.microsoft.com/office/drawing/2014/main" id="{C84E9ECE-2833-1A1A-64B2-4292506D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36" y="6348712"/>
            <a:ext cx="358044" cy="3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A black and white illustration of a ribbon&#10;&#10;AI-generated content may be incorrect.">
            <a:extLst>
              <a:ext uri="{FF2B5EF4-FFF2-40B4-BE49-F238E27FC236}">
                <a16:creationId xmlns:a16="http://schemas.microsoft.com/office/drawing/2014/main" id="{C73302F8-30DE-BE32-69EA-45483439121A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 l="18071" t="13181" r="17530" b="13179"/>
          <a:stretch/>
        </p:blipFill>
        <p:spPr>
          <a:xfrm>
            <a:off x="6323562" y="6502641"/>
            <a:ext cx="301717" cy="345006"/>
          </a:xfrm>
          <a:prstGeom prst="rect">
            <a:avLst/>
          </a:prstGeom>
        </p:spPr>
      </p:pic>
      <p:pic>
        <p:nvPicPr>
          <p:cNvPr id="102" name="Graphic 101" descr="Medical outline">
            <a:extLst>
              <a:ext uri="{FF2B5EF4-FFF2-40B4-BE49-F238E27FC236}">
                <a16:creationId xmlns:a16="http://schemas.microsoft.com/office/drawing/2014/main" id="{60812FC4-8824-2DD0-B508-FC699720FB1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801686" y="5200437"/>
            <a:ext cx="292731" cy="292731"/>
          </a:xfrm>
          <a:prstGeom prst="rect">
            <a:avLst/>
          </a:prstGeom>
        </p:spPr>
      </p:pic>
      <p:pic>
        <p:nvPicPr>
          <p:cNvPr id="105" name="Graphic 104" descr="Cycle with people outline">
            <a:extLst>
              <a:ext uri="{FF2B5EF4-FFF2-40B4-BE49-F238E27FC236}">
                <a16:creationId xmlns:a16="http://schemas.microsoft.com/office/drawing/2014/main" id="{D34CF762-5C74-45E8-37DD-F46639B4B3D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767826" y="6456846"/>
            <a:ext cx="457022" cy="45702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83DA8A4-C100-060C-53EB-DA13A69193DE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 l="39180" t="-7804" r="39560" b="60794"/>
          <a:stretch/>
        </p:blipFill>
        <p:spPr>
          <a:xfrm>
            <a:off x="9527191" y="2256661"/>
            <a:ext cx="322145" cy="372777"/>
          </a:xfrm>
          <a:prstGeom prst="rect">
            <a:avLst/>
          </a:prstGeom>
        </p:spPr>
      </p:pic>
      <p:sp>
        <p:nvSpPr>
          <p:cNvPr id="109" name="Freeform 110">
            <a:extLst>
              <a:ext uri="{FF2B5EF4-FFF2-40B4-BE49-F238E27FC236}">
                <a16:creationId xmlns:a16="http://schemas.microsoft.com/office/drawing/2014/main" id="{C938E353-E9E9-0712-5E45-8AABF3706214}"/>
              </a:ext>
            </a:extLst>
          </p:cNvPr>
          <p:cNvSpPr/>
          <p:nvPr/>
        </p:nvSpPr>
        <p:spPr>
          <a:xfrm>
            <a:off x="5734143" y="6550675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43">
            <a:extLst>
              <a:ext uri="{FF2B5EF4-FFF2-40B4-BE49-F238E27FC236}">
                <a16:creationId xmlns:a16="http://schemas.microsoft.com/office/drawing/2014/main" id="{21FC8C72-9757-4D1D-A493-BCE93936C9F3}"/>
              </a:ext>
            </a:extLst>
          </p:cNvPr>
          <p:cNvSpPr/>
          <p:nvPr/>
        </p:nvSpPr>
        <p:spPr>
          <a:xfrm>
            <a:off x="5673515" y="6314996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43">
            <a:extLst>
              <a:ext uri="{FF2B5EF4-FFF2-40B4-BE49-F238E27FC236}">
                <a16:creationId xmlns:a16="http://schemas.microsoft.com/office/drawing/2014/main" id="{37B59D5E-E4F9-4690-9D27-F0C3CB61FB96}"/>
              </a:ext>
            </a:extLst>
          </p:cNvPr>
          <p:cNvSpPr/>
          <p:nvPr/>
        </p:nvSpPr>
        <p:spPr>
          <a:xfrm>
            <a:off x="8792345" y="6591872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7">
            <a:extLst>
              <a:ext uri="{FF2B5EF4-FFF2-40B4-BE49-F238E27FC236}">
                <a16:creationId xmlns:a16="http://schemas.microsoft.com/office/drawing/2014/main" id="{7F9BEF43-2EC0-7C85-9417-0A60E4D49E43}"/>
              </a:ext>
            </a:extLst>
          </p:cNvPr>
          <p:cNvSpPr/>
          <p:nvPr/>
        </p:nvSpPr>
        <p:spPr>
          <a:xfrm>
            <a:off x="8682742" y="5312111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Freeform 44">
            <a:extLst>
              <a:ext uri="{FF2B5EF4-FFF2-40B4-BE49-F238E27FC236}">
                <a16:creationId xmlns:a16="http://schemas.microsoft.com/office/drawing/2014/main" id="{AB21DE87-C3CA-EF58-0F63-B93DC80A922B}"/>
              </a:ext>
            </a:extLst>
          </p:cNvPr>
          <p:cNvSpPr/>
          <p:nvPr/>
        </p:nvSpPr>
        <p:spPr>
          <a:xfrm>
            <a:off x="2706848" y="5139147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5" name="Freeform 43">
            <a:extLst>
              <a:ext uri="{FF2B5EF4-FFF2-40B4-BE49-F238E27FC236}">
                <a16:creationId xmlns:a16="http://schemas.microsoft.com/office/drawing/2014/main" id="{31878F06-EF80-0BF1-9B04-EF7CACA3557F}"/>
              </a:ext>
            </a:extLst>
          </p:cNvPr>
          <p:cNvSpPr/>
          <p:nvPr/>
        </p:nvSpPr>
        <p:spPr>
          <a:xfrm>
            <a:off x="2638110" y="4905294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6" name="Freeform 71">
            <a:extLst>
              <a:ext uri="{FF2B5EF4-FFF2-40B4-BE49-F238E27FC236}">
                <a16:creationId xmlns:a16="http://schemas.microsoft.com/office/drawing/2014/main" id="{F8F96D44-A63F-B5E6-9FF5-8EDE3B782EF6}"/>
              </a:ext>
            </a:extLst>
          </p:cNvPr>
          <p:cNvSpPr/>
          <p:nvPr/>
        </p:nvSpPr>
        <p:spPr>
          <a:xfrm>
            <a:off x="8694671" y="3366882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71">
            <a:extLst>
              <a:ext uri="{FF2B5EF4-FFF2-40B4-BE49-F238E27FC236}">
                <a16:creationId xmlns:a16="http://schemas.microsoft.com/office/drawing/2014/main" id="{3443F612-672E-9938-AC1F-5BDC7FD25953}"/>
              </a:ext>
            </a:extLst>
          </p:cNvPr>
          <p:cNvSpPr/>
          <p:nvPr/>
        </p:nvSpPr>
        <p:spPr>
          <a:xfrm>
            <a:off x="9541576" y="3543049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72">
            <a:extLst>
              <a:ext uri="{FF2B5EF4-FFF2-40B4-BE49-F238E27FC236}">
                <a16:creationId xmlns:a16="http://schemas.microsoft.com/office/drawing/2014/main" id="{BE9673D0-24EF-BA0D-9DDA-B34C518A2C87}"/>
              </a:ext>
            </a:extLst>
          </p:cNvPr>
          <p:cNvSpPr/>
          <p:nvPr/>
        </p:nvSpPr>
        <p:spPr>
          <a:xfrm>
            <a:off x="9646353" y="3506426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30">
            <a:extLst>
              <a:ext uri="{FF2B5EF4-FFF2-40B4-BE49-F238E27FC236}">
                <a16:creationId xmlns:a16="http://schemas.microsoft.com/office/drawing/2014/main" id="{F7FDA586-6DF6-3803-8530-C20C341E17FB}"/>
              </a:ext>
            </a:extLst>
          </p:cNvPr>
          <p:cNvSpPr/>
          <p:nvPr/>
        </p:nvSpPr>
        <p:spPr>
          <a:xfrm>
            <a:off x="3451746" y="3534898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71">
            <a:extLst>
              <a:ext uri="{FF2B5EF4-FFF2-40B4-BE49-F238E27FC236}">
                <a16:creationId xmlns:a16="http://schemas.microsoft.com/office/drawing/2014/main" id="{3AE4C503-4533-9852-ACD3-9F6E402169BC}"/>
              </a:ext>
            </a:extLst>
          </p:cNvPr>
          <p:cNvSpPr/>
          <p:nvPr/>
        </p:nvSpPr>
        <p:spPr>
          <a:xfrm>
            <a:off x="3463681" y="3359535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04475"/>
              </p:ext>
            </p:extLst>
          </p:nvPr>
        </p:nvGraphicFramePr>
        <p:xfrm>
          <a:off x="2684793" y="851256"/>
          <a:ext cx="7431762" cy="5868327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37886525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520">
                  <a:extLst>
                    <a:ext uri="{9D8B030D-6E8A-4147-A177-3AD203B41FA5}">
                      <a16:colId xmlns:a16="http://schemas.microsoft.com/office/drawing/2014/main" val="2581994640"/>
                    </a:ext>
                  </a:extLst>
                </a:gridCol>
                <a:gridCol w="642674">
                  <a:extLst>
                    <a:ext uri="{9D8B030D-6E8A-4147-A177-3AD203B41FA5}">
                      <a16:colId xmlns:a16="http://schemas.microsoft.com/office/drawing/2014/main" val="3260452720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15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16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17</a:t>
                      </a:r>
                      <a:r>
                        <a:rPr lang="en-US" sz="11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18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19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Disclosure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Interview Preparation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Mindfulness Techniques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Addiction Support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Relationship Advice &amp;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Problem Solving Techniques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Feelings of Hope &amp; Self-Efficiency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775700" y="6515799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8" y="0"/>
                </a:lnTo>
                <a:lnTo>
                  <a:pt x="190798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2714692" y="3411977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2223" y="3409188"/>
            <a:ext cx="165497" cy="144810"/>
          </a:xfrm>
          <a:custGeom>
            <a:avLst/>
            <a:gdLst/>
            <a:ahLst/>
            <a:cxnLst/>
            <a:rect l="l" t="t" r="r" b="b"/>
            <a:pathLst>
              <a:path w="165497" h="144810">
                <a:moveTo>
                  <a:pt x="0" y="0"/>
                </a:moveTo>
                <a:lnTo>
                  <a:pt x="165497" y="0"/>
                </a:lnTo>
                <a:lnTo>
                  <a:pt x="165497" y="144810"/>
                </a:lnTo>
                <a:lnTo>
                  <a:pt x="0" y="1448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5716196" y="652287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2725594" y="651779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7293126" y="5172998"/>
            <a:ext cx="172996" cy="151372"/>
          </a:xfrm>
          <a:custGeom>
            <a:avLst/>
            <a:gdLst/>
            <a:ahLst/>
            <a:cxnLst/>
            <a:rect l="l" t="t" r="r" b="b"/>
            <a:pathLst>
              <a:path w="172996" h="151372">
                <a:moveTo>
                  <a:pt x="0" y="0"/>
                </a:moveTo>
                <a:lnTo>
                  <a:pt x="172996" y="0"/>
                </a:lnTo>
                <a:lnTo>
                  <a:pt x="172996" y="151372"/>
                </a:lnTo>
                <a:lnTo>
                  <a:pt x="0" y="1513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714692" y="235480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4187091" y="4213460"/>
            <a:ext cx="753195" cy="831718"/>
          </a:xfrm>
          <a:prstGeom prst="rect">
            <a:avLst/>
          </a:prstGeom>
        </p:spPr>
        <p:txBody>
          <a:bodyPr lIns="50247" tIns="50247" rIns="50247" bIns="50247" rtlCol="0" anchor="t"/>
          <a:lstStyle/>
          <a:p>
            <a:pPr algn="ctr">
              <a:lnSpc>
                <a:spcPts val="1183"/>
              </a:lnSpc>
            </a:pPr>
            <a:r>
              <a:rPr lang="en-US" sz="82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Housing Support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  <a:p>
            <a:pPr algn="ctr">
              <a:lnSpc>
                <a:spcPts val="1212"/>
              </a:lnSpc>
            </a:pPr>
            <a:endParaRPr lang="en-US" sz="84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188312" y="5171190"/>
            <a:ext cx="173884" cy="152149"/>
          </a:xfrm>
          <a:custGeom>
            <a:avLst/>
            <a:gdLst/>
            <a:ahLst/>
            <a:cxnLst/>
            <a:rect l="l" t="t" r="r" b="b"/>
            <a:pathLst>
              <a:path w="173884" h="152149">
                <a:moveTo>
                  <a:pt x="0" y="0"/>
                </a:moveTo>
                <a:lnTo>
                  <a:pt x="173884" y="0"/>
                </a:lnTo>
                <a:lnTo>
                  <a:pt x="173884" y="152149"/>
                </a:lnTo>
                <a:lnTo>
                  <a:pt x="0" y="1521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773198" y="2374151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7" y="0"/>
                </a:lnTo>
                <a:lnTo>
                  <a:pt x="150917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4931618" y="2106343"/>
            <a:ext cx="759555" cy="8386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4950638" y="3421380"/>
            <a:ext cx="161729" cy="141513"/>
          </a:xfrm>
          <a:custGeom>
            <a:avLst/>
            <a:gdLst/>
            <a:ahLst/>
            <a:cxnLst/>
            <a:rect l="l" t="t" r="r" b="b"/>
            <a:pathLst>
              <a:path w="161729" h="141513">
                <a:moveTo>
                  <a:pt x="0" y="0"/>
                </a:moveTo>
                <a:lnTo>
                  <a:pt x="161728" y="0"/>
                </a:lnTo>
                <a:lnTo>
                  <a:pt x="161728" y="141513"/>
                </a:lnTo>
                <a:lnTo>
                  <a:pt x="0" y="141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4957662" y="3247644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894478" y="3009900"/>
            <a:ext cx="283575" cy="283575"/>
          </a:xfrm>
          <a:custGeom>
            <a:avLst/>
            <a:gdLst/>
            <a:ahLst/>
            <a:cxnLst/>
            <a:rect l="l" t="t" r="r" b="b"/>
            <a:pathLst>
              <a:path w="283575" h="283575">
                <a:moveTo>
                  <a:pt x="0" y="0"/>
                </a:moveTo>
                <a:lnTo>
                  <a:pt x="283575" y="0"/>
                </a:lnTo>
                <a:lnTo>
                  <a:pt x="283575" y="283575"/>
                </a:lnTo>
                <a:lnTo>
                  <a:pt x="0" y="28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4165570" y="5465658"/>
            <a:ext cx="770790" cy="11371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CV Support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987585" y="4727549"/>
            <a:ext cx="653669" cy="102396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9378" y="6533267"/>
            <a:ext cx="181646" cy="158941"/>
          </a:xfrm>
          <a:custGeom>
            <a:avLst/>
            <a:gdLst/>
            <a:ahLst/>
            <a:cxnLst/>
            <a:rect l="l" t="t" r="r" b="b"/>
            <a:pathLst>
              <a:path w="181646" h="158941">
                <a:moveTo>
                  <a:pt x="0" y="0"/>
                </a:moveTo>
                <a:lnTo>
                  <a:pt x="181646" y="0"/>
                </a:lnTo>
                <a:lnTo>
                  <a:pt x="181646" y="158941"/>
                </a:lnTo>
                <a:lnTo>
                  <a:pt x="0" y="158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14684" y="6295857"/>
            <a:ext cx="298945" cy="298945"/>
          </a:xfrm>
          <a:custGeom>
            <a:avLst/>
            <a:gdLst/>
            <a:ahLst/>
            <a:cxnLst/>
            <a:rect l="l" t="t" r="r" b="b"/>
            <a:pathLst>
              <a:path w="298945" h="298945">
                <a:moveTo>
                  <a:pt x="0" y="0"/>
                </a:moveTo>
                <a:lnTo>
                  <a:pt x="298945" y="0"/>
                </a:lnTo>
                <a:lnTo>
                  <a:pt x="298945" y="298944"/>
                </a:lnTo>
                <a:lnTo>
                  <a:pt x="0" y="298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4971799" y="6152206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TextBox 57"/>
          <p:cNvSpPr txBox="1"/>
          <p:nvPr/>
        </p:nvSpPr>
        <p:spPr>
          <a:xfrm>
            <a:off x="4133736" y="1312465"/>
            <a:ext cx="792490" cy="115045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 Bold Italics"/>
                <a:cs typeface="DM Sans Bold Italics"/>
                <a:sym typeface="DM Sans"/>
              </a:rPr>
              <a:t>Industry Specific Cards</a:t>
            </a:r>
            <a:endParaRPr lang="en-US" sz="810" dirty="0">
              <a:solidFill>
                <a:srgbClr val="000000"/>
              </a:solidFill>
              <a:latin typeface="DM Sans" pitchFamily="2" charset="0"/>
              <a:ea typeface="DM Sans Bold Italics"/>
              <a:cs typeface="DM Sans Bold Italics"/>
              <a:sym typeface="DM Sans Bold Italics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9:30 -10:30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829078" y="5465200"/>
            <a:ext cx="1218285" cy="1107571"/>
            <a:chOff x="-80056" y="-451352"/>
            <a:chExt cx="1624380" cy="189504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-80056" y="-451352"/>
              <a:ext cx="1544325" cy="146268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1" name="Freeform 61"/>
          <p:cNvSpPr/>
          <p:nvPr/>
        </p:nvSpPr>
        <p:spPr>
          <a:xfrm>
            <a:off x="2977099" y="6127682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3" y="0"/>
                </a:lnTo>
                <a:lnTo>
                  <a:pt x="394693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3505095" y="6170343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TextBox 65"/>
          <p:cNvSpPr txBox="1"/>
          <p:nvPr/>
        </p:nvSpPr>
        <p:spPr>
          <a:xfrm>
            <a:off x="7326918" y="1905834"/>
            <a:ext cx="716771" cy="7680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sz="810" dirty="0">
              <a:latin typeface="DM Sans" pitchFamily="2" charset="0"/>
            </a:endParaRP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7" name="Freeform 67"/>
          <p:cNvSpPr/>
          <p:nvPr/>
        </p:nvSpPr>
        <p:spPr>
          <a:xfrm>
            <a:off x="8761818" y="3420434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193699" y="6541633"/>
            <a:ext cx="166508" cy="145695"/>
          </a:xfrm>
          <a:custGeom>
            <a:avLst/>
            <a:gdLst/>
            <a:ahLst/>
            <a:cxnLst/>
            <a:rect l="l" t="t" r="r" b="b"/>
            <a:pathLst>
              <a:path w="166508" h="145695">
                <a:moveTo>
                  <a:pt x="0" y="0"/>
                </a:moveTo>
                <a:lnTo>
                  <a:pt x="166508" y="0"/>
                </a:lnTo>
                <a:lnTo>
                  <a:pt x="166508" y="145695"/>
                </a:lnTo>
                <a:lnTo>
                  <a:pt x="0" y="1456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7291381" y="3423102"/>
            <a:ext cx="156166" cy="136645"/>
          </a:xfrm>
          <a:custGeom>
            <a:avLst/>
            <a:gdLst/>
            <a:ahLst/>
            <a:cxnLst/>
            <a:rect l="l" t="t" r="r" b="b"/>
            <a:pathLst>
              <a:path w="156166" h="136645">
                <a:moveTo>
                  <a:pt x="0" y="0"/>
                </a:moveTo>
                <a:lnTo>
                  <a:pt x="156166" y="0"/>
                </a:lnTo>
                <a:lnTo>
                  <a:pt x="156166" y="136645"/>
                </a:lnTo>
                <a:lnTo>
                  <a:pt x="0" y="136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24160" y="2565005"/>
            <a:ext cx="796674" cy="1122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GB" sz="810" dirty="0">
                <a:latin typeface="DM Sans" pitchFamily="2" charset="0"/>
              </a:rPr>
              <a:t>Sentence Requirement Support</a:t>
            </a:r>
          </a:p>
          <a:p>
            <a:pPr algn="ctr">
              <a:lnSpc>
                <a:spcPts val="1231"/>
              </a:lnSpc>
            </a:pPr>
            <a:r>
              <a:rPr lang="en-GB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10:30 - 12</a:t>
            </a:r>
            <a:endParaRPr lang="en-US" sz="81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" name="Freeform 78"/>
          <p:cNvSpPr/>
          <p:nvPr/>
        </p:nvSpPr>
        <p:spPr>
          <a:xfrm>
            <a:off x="4173909" y="3415284"/>
            <a:ext cx="171552" cy="150108"/>
          </a:xfrm>
          <a:custGeom>
            <a:avLst/>
            <a:gdLst/>
            <a:ahLst/>
            <a:cxnLst/>
            <a:rect l="l" t="t" r="r" b="b"/>
            <a:pathLst>
              <a:path w="171552" h="150108">
                <a:moveTo>
                  <a:pt x="0" y="0"/>
                </a:moveTo>
                <a:lnTo>
                  <a:pt x="171553" y="0"/>
                </a:lnTo>
                <a:lnTo>
                  <a:pt x="171553" y="150108"/>
                </a:lnTo>
                <a:lnTo>
                  <a:pt x="0" y="1501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2736140" y="6322106"/>
            <a:ext cx="170081" cy="170081"/>
          </a:xfrm>
          <a:custGeom>
            <a:avLst/>
            <a:gdLst/>
            <a:ahLst/>
            <a:cxnLst/>
            <a:rect l="l" t="t" r="r" b="b"/>
            <a:pathLst>
              <a:path w="170081" h="170081">
                <a:moveTo>
                  <a:pt x="0" y="0"/>
                </a:moveTo>
                <a:lnTo>
                  <a:pt x="170081" y="0"/>
                </a:lnTo>
                <a:lnTo>
                  <a:pt x="170081" y="170081"/>
                </a:lnTo>
                <a:lnTo>
                  <a:pt x="0" y="170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TextBox 85"/>
          <p:cNvSpPr txBox="1"/>
          <p:nvPr/>
        </p:nvSpPr>
        <p:spPr>
          <a:xfrm>
            <a:off x="8013700" y="1652981"/>
            <a:ext cx="821215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CV Support</a:t>
            </a:r>
          </a:p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11</a:t>
            </a:r>
          </a:p>
        </p:txBody>
      </p:sp>
      <p:sp>
        <p:nvSpPr>
          <p:cNvPr id="86" name="Freeform 86"/>
          <p:cNvSpPr/>
          <p:nvPr/>
        </p:nvSpPr>
        <p:spPr>
          <a:xfrm>
            <a:off x="8126151" y="3417654"/>
            <a:ext cx="153446" cy="134265"/>
          </a:xfrm>
          <a:custGeom>
            <a:avLst/>
            <a:gdLst/>
            <a:ahLst/>
            <a:cxnLst/>
            <a:rect l="l" t="t" r="r" b="b"/>
            <a:pathLst>
              <a:path w="153446" h="134265">
                <a:moveTo>
                  <a:pt x="0" y="0"/>
                </a:moveTo>
                <a:lnTo>
                  <a:pt x="153446" y="0"/>
                </a:lnTo>
                <a:lnTo>
                  <a:pt x="153446" y="134265"/>
                </a:lnTo>
                <a:lnTo>
                  <a:pt x="0" y="134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7" name="Group 87"/>
          <p:cNvGrpSpPr/>
          <p:nvPr/>
        </p:nvGrpSpPr>
        <p:grpSpPr>
          <a:xfrm>
            <a:off x="5718596" y="4271631"/>
            <a:ext cx="1498688" cy="976427"/>
            <a:chOff x="0" y="0"/>
            <a:chExt cx="2201158" cy="1325501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6250563" y="4912798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Freeform 91"/>
          <p:cNvSpPr/>
          <p:nvPr/>
        </p:nvSpPr>
        <p:spPr>
          <a:xfrm>
            <a:off x="5714672" y="5160517"/>
            <a:ext cx="180598" cy="158023"/>
          </a:xfrm>
          <a:custGeom>
            <a:avLst/>
            <a:gdLst/>
            <a:ahLst/>
            <a:cxnLst/>
            <a:rect l="l" t="t" r="r" b="b"/>
            <a:pathLst>
              <a:path w="180598" h="158023">
                <a:moveTo>
                  <a:pt x="0" y="0"/>
                </a:moveTo>
                <a:lnTo>
                  <a:pt x="180598" y="0"/>
                </a:lnTo>
                <a:lnTo>
                  <a:pt x="180598" y="158024"/>
                </a:lnTo>
                <a:lnTo>
                  <a:pt x="0" y="158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5710463" y="4962621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5664794" y="4719840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5" y="0"/>
                </a:lnTo>
                <a:lnTo>
                  <a:pt x="287485" y="287485"/>
                </a:lnTo>
                <a:lnTo>
                  <a:pt x="0" y="287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4978951" y="566776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4964786" y="266273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4176416" y="2354580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Freeform 97"/>
          <p:cNvSpPr/>
          <p:nvPr/>
        </p:nvSpPr>
        <p:spPr>
          <a:xfrm>
            <a:off x="2714692" y="5163589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6" y="0"/>
                </a:lnTo>
                <a:lnTo>
                  <a:pt x="182706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0" name="TextBox 100"/>
          <p:cNvSpPr txBox="1"/>
          <p:nvPr/>
        </p:nvSpPr>
        <p:spPr>
          <a:xfrm>
            <a:off x="8032952" y="2576279"/>
            <a:ext cx="792490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800" dirty="0">
                <a:solidFill>
                  <a:srgbClr val="000000"/>
                </a:solidFill>
                <a:latin typeface="DM Sans" pitchFamily="2" charset="0"/>
                <a:sym typeface="DM Sans"/>
              </a:rPr>
              <a:t>Job Application Support</a:t>
            </a:r>
            <a:endParaRPr lang="en-US" sz="800" dirty="0">
              <a:latin typeface="DM Sans" pitchFamily="2" charset="0"/>
            </a:endParaRPr>
          </a:p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11- 12</a:t>
            </a:r>
          </a:p>
        </p:txBody>
      </p:sp>
      <p:sp>
        <p:nvSpPr>
          <p:cNvPr id="102" name="Freeform 102"/>
          <p:cNvSpPr/>
          <p:nvPr/>
        </p:nvSpPr>
        <p:spPr>
          <a:xfrm>
            <a:off x="7475296" y="2614788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/>
          <p:cNvSpPr/>
          <p:nvPr/>
        </p:nvSpPr>
        <p:spPr>
          <a:xfrm>
            <a:off x="8128681" y="2366772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6" y="0"/>
                </a:lnTo>
                <a:lnTo>
                  <a:pt x="150916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8788410" y="5167918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93163" y="6520180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7" y="0"/>
                </a:lnTo>
                <a:lnTo>
                  <a:pt x="190797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TextBox 117"/>
          <p:cNvSpPr txBox="1"/>
          <p:nvPr/>
        </p:nvSpPr>
        <p:spPr>
          <a:xfrm>
            <a:off x="5888742" y="1997200"/>
            <a:ext cx="1228641" cy="139013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GB" sz="810" dirty="0">
              <a:latin typeface="DM Sans" pitchFamily="2" charset="0"/>
            </a:endParaRPr>
          </a:p>
          <a:p>
            <a:pPr algn="ctr">
              <a:lnSpc>
                <a:spcPts val="1231"/>
              </a:lnSpc>
            </a:pPr>
            <a:r>
              <a:rPr lang="en-GB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Intro to Labouring</a:t>
            </a:r>
          </a:p>
          <a:p>
            <a:pPr algn="ctr">
              <a:lnSpc>
                <a:spcPts val="1231"/>
              </a:lnSpc>
            </a:pPr>
            <a:r>
              <a:rPr lang="en-GB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8" name="Freeform 118"/>
          <p:cNvSpPr/>
          <p:nvPr/>
        </p:nvSpPr>
        <p:spPr>
          <a:xfrm>
            <a:off x="5727700" y="3223260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TextBox 132"/>
          <p:cNvSpPr txBox="1"/>
          <p:nvPr/>
        </p:nvSpPr>
        <p:spPr>
          <a:xfrm>
            <a:off x="2682766" y="234317"/>
            <a:ext cx="476478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SEPTEMBER - WEEK 3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F0098F9-B299-1BF2-6DB5-5DFD4E3E11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95973" y="321338"/>
            <a:ext cx="1476482" cy="408513"/>
          </a:xfrm>
          <a:prstGeom prst="rect">
            <a:avLst/>
          </a:prstGeom>
        </p:spPr>
      </p:pic>
      <p:sp>
        <p:nvSpPr>
          <p:cNvPr id="150" name="TextBox 85">
            <a:extLst>
              <a:ext uri="{FF2B5EF4-FFF2-40B4-BE49-F238E27FC236}">
                <a16:creationId xmlns:a16="http://schemas.microsoft.com/office/drawing/2014/main" id="{B13B3807-1D5E-319D-FB2A-A944AFBF4784}"/>
              </a:ext>
            </a:extLst>
          </p:cNvPr>
          <p:cNvSpPr txBox="1"/>
          <p:nvPr/>
        </p:nvSpPr>
        <p:spPr>
          <a:xfrm>
            <a:off x="8833433" y="2715102"/>
            <a:ext cx="1191378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Mock Interviews</a:t>
            </a:r>
            <a:endParaRPr lang="en-US" sz="810" dirty="0">
              <a:latin typeface="DM Sans" pitchFamily="2" charset="0"/>
            </a:endParaRPr>
          </a:p>
          <a:p>
            <a:pPr algn="ctr">
              <a:lnSpc>
                <a:spcPts val="1234"/>
              </a:lnSpc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10:30- 12</a:t>
            </a:r>
          </a:p>
        </p:txBody>
      </p:sp>
      <p:sp>
        <p:nvSpPr>
          <p:cNvPr id="152" name="TextBox 85">
            <a:extLst>
              <a:ext uri="{FF2B5EF4-FFF2-40B4-BE49-F238E27FC236}">
                <a16:creationId xmlns:a16="http://schemas.microsoft.com/office/drawing/2014/main" id="{AE10CBC4-1DCE-EEFB-DB80-0FD63ED11764}"/>
              </a:ext>
            </a:extLst>
          </p:cNvPr>
          <p:cNvSpPr txBox="1"/>
          <p:nvPr/>
        </p:nvSpPr>
        <p:spPr>
          <a:xfrm>
            <a:off x="8841580" y="5556781"/>
            <a:ext cx="1183231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74"/>
              </a:lnSpc>
              <a:defRPr/>
            </a:pPr>
            <a:r>
              <a:rPr lang="en-US" sz="810" b="1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World Paella Day</a:t>
            </a:r>
          </a:p>
          <a:p>
            <a:pPr algn="ctr">
              <a:lnSpc>
                <a:spcPts val="1374"/>
              </a:lnSpc>
              <a:defRPr/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Cooking Session</a:t>
            </a:r>
          </a:p>
          <a:p>
            <a:pPr algn="ctr">
              <a:lnSpc>
                <a:spcPts val="1374"/>
              </a:lnSpc>
              <a:defRPr/>
            </a:pPr>
            <a:r>
              <a:rPr lang="en-US" sz="81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2:30 - 4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92FB07A-8DC8-9AA2-0B58-6D9DD564F8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908" y="1507190"/>
            <a:ext cx="2469094" cy="4773582"/>
          </a:xfrm>
          <a:prstGeom prst="rect">
            <a:avLst/>
          </a:prstGeom>
        </p:spPr>
      </p:pic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AE2535B7-9ABF-E780-B5C4-EDC1558D6FF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94705" y="4999568"/>
            <a:ext cx="318972" cy="318972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863CF2-A5C5-CA00-124D-813EE52D989E}"/>
              </a:ext>
            </a:extLst>
          </p:cNvPr>
          <p:cNvSpPr/>
          <p:nvPr/>
        </p:nvSpPr>
        <p:spPr>
          <a:xfrm>
            <a:off x="3242077" y="2153011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0A90CFCD-0522-A6BA-E872-4BF20C5EE666}"/>
              </a:ext>
            </a:extLst>
          </p:cNvPr>
          <p:cNvSpPr/>
          <p:nvPr/>
        </p:nvSpPr>
        <p:spPr>
          <a:xfrm>
            <a:off x="8299299" y="2085968"/>
            <a:ext cx="263392" cy="288183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121">
            <a:extLst>
              <a:ext uri="{FF2B5EF4-FFF2-40B4-BE49-F238E27FC236}">
                <a16:creationId xmlns:a16="http://schemas.microsoft.com/office/drawing/2014/main" id="{874EFBD2-275A-B90D-3CE3-C2EBD4DC25FA}"/>
              </a:ext>
            </a:extLst>
          </p:cNvPr>
          <p:cNvSpPr/>
          <p:nvPr/>
        </p:nvSpPr>
        <p:spPr>
          <a:xfrm>
            <a:off x="7838558" y="6307512"/>
            <a:ext cx="324879" cy="364978"/>
          </a:xfrm>
          <a:custGeom>
            <a:avLst/>
            <a:gdLst/>
            <a:ahLst/>
            <a:cxnLst/>
            <a:rect l="l" t="t" r="r" b="b"/>
            <a:pathLst>
              <a:path w="383007" h="369950">
                <a:moveTo>
                  <a:pt x="0" y="0"/>
                </a:moveTo>
                <a:lnTo>
                  <a:pt x="383007" y="0"/>
                </a:lnTo>
                <a:lnTo>
                  <a:pt x="383007" y="369950"/>
                </a:lnTo>
                <a:lnTo>
                  <a:pt x="0" y="36995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127">
            <a:extLst>
              <a:ext uri="{FF2B5EF4-FFF2-40B4-BE49-F238E27FC236}">
                <a16:creationId xmlns:a16="http://schemas.microsoft.com/office/drawing/2014/main" id="{1D79D87C-A861-447C-4C4A-F1499CBA9550}"/>
              </a:ext>
            </a:extLst>
          </p:cNvPr>
          <p:cNvSpPr/>
          <p:nvPr/>
        </p:nvSpPr>
        <p:spPr>
          <a:xfrm>
            <a:off x="9162228" y="3126102"/>
            <a:ext cx="498444" cy="379159"/>
          </a:xfrm>
          <a:custGeom>
            <a:avLst/>
            <a:gdLst/>
            <a:ahLst/>
            <a:cxnLst/>
            <a:rect l="l" t="t" r="r" b="b"/>
            <a:pathLst>
              <a:path w="508766" h="346886">
                <a:moveTo>
                  <a:pt x="0" y="0"/>
                </a:moveTo>
                <a:lnTo>
                  <a:pt x="508766" y="0"/>
                </a:lnTo>
                <a:lnTo>
                  <a:pt x="508766" y="346887"/>
                </a:lnTo>
                <a:lnTo>
                  <a:pt x="0" y="34688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113">
            <a:extLst>
              <a:ext uri="{FF2B5EF4-FFF2-40B4-BE49-F238E27FC236}">
                <a16:creationId xmlns:a16="http://schemas.microsoft.com/office/drawing/2014/main" id="{76C979F8-A358-0D82-5D55-5F062E808C69}"/>
              </a:ext>
            </a:extLst>
          </p:cNvPr>
          <p:cNvSpPr/>
          <p:nvPr/>
        </p:nvSpPr>
        <p:spPr>
          <a:xfrm>
            <a:off x="9177129" y="2101492"/>
            <a:ext cx="434717" cy="35481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6" name="Graphic 45" descr="Construction worker male with solid fill">
            <a:extLst>
              <a:ext uri="{FF2B5EF4-FFF2-40B4-BE49-F238E27FC236}">
                <a16:creationId xmlns:a16="http://schemas.microsoft.com/office/drawing/2014/main" id="{4B7EBFD4-4E06-1759-A920-FAE1BFC0E6F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265424" y="2660664"/>
            <a:ext cx="501392" cy="501392"/>
          </a:xfrm>
          <a:prstGeom prst="rect">
            <a:avLst/>
          </a:prstGeom>
        </p:spPr>
      </p:pic>
      <p:pic>
        <p:nvPicPr>
          <p:cNvPr id="47" name="Graphic 46" descr="Business Growth outline">
            <a:extLst>
              <a:ext uri="{FF2B5EF4-FFF2-40B4-BE49-F238E27FC236}">
                <a16:creationId xmlns:a16="http://schemas.microsoft.com/office/drawing/2014/main" id="{C499ACA4-607C-50D4-D93F-DB6D599946A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181838" y="3180588"/>
            <a:ext cx="475404" cy="475404"/>
          </a:xfrm>
          <a:prstGeom prst="rect">
            <a:avLst/>
          </a:prstGeom>
        </p:spPr>
      </p:pic>
      <p:pic>
        <p:nvPicPr>
          <p:cNvPr id="48" name="Graphic 47" descr="Cycle with people outline">
            <a:extLst>
              <a:ext uri="{FF2B5EF4-FFF2-40B4-BE49-F238E27FC236}">
                <a16:creationId xmlns:a16="http://schemas.microsoft.com/office/drawing/2014/main" id="{4D0034E1-1AF0-1AF3-39E5-6EB4DB21BF4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180684" y="4892066"/>
            <a:ext cx="457022" cy="457022"/>
          </a:xfrm>
          <a:prstGeom prst="rect">
            <a:avLst/>
          </a:prstGeom>
        </p:spPr>
      </p:pic>
      <p:pic>
        <p:nvPicPr>
          <p:cNvPr id="50" name="Graphic 49" descr="Brainstorm with solid fill">
            <a:extLst>
              <a:ext uri="{FF2B5EF4-FFF2-40B4-BE49-F238E27FC236}">
                <a16:creationId xmlns:a16="http://schemas.microsoft.com/office/drawing/2014/main" id="{526B94F5-A3ED-E21D-8AA6-9211EBA2325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274695" y="6235008"/>
            <a:ext cx="457200" cy="457200"/>
          </a:xfrm>
          <a:prstGeom prst="rect">
            <a:avLst/>
          </a:prstGeom>
        </p:spPr>
      </p:pic>
      <p:pic>
        <p:nvPicPr>
          <p:cNvPr id="56" name="Graphic 55" descr="Mental Health outline">
            <a:extLst>
              <a:ext uri="{FF2B5EF4-FFF2-40B4-BE49-F238E27FC236}">
                <a16:creationId xmlns:a16="http://schemas.microsoft.com/office/drawing/2014/main" id="{BFD063C9-7F11-5537-D8AB-1F5DA26EF6E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829322" y="4918124"/>
            <a:ext cx="434802" cy="43480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5936340-4769-CF50-1249-79D409F3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93" y="4824129"/>
            <a:ext cx="487011" cy="4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raphic 63" descr="Briefcase outline">
            <a:extLst>
              <a:ext uri="{FF2B5EF4-FFF2-40B4-BE49-F238E27FC236}">
                <a16:creationId xmlns:a16="http://schemas.microsoft.com/office/drawing/2014/main" id="{8C09506A-3AEB-10AA-24F8-D2105A9ADB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255049" y="3218607"/>
            <a:ext cx="324129" cy="324129"/>
          </a:xfrm>
          <a:prstGeom prst="rect">
            <a:avLst/>
          </a:prstGeom>
        </p:spPr>
      </p:pic>
      <p:pic>
        <p:nvPicPr>
          <p:cNvPr id="68" name="Graphic 67" descr="Credit card with solid fill">
            <a:extLst>
              <a:ext uri="{FF2B5EF4-FFF2-40B4-BE49-F238E27FC236}">
                <a16:creationId xmlns:a16="http://schemas.microsoft.com/office/drawing/2014/main" id="{EA750809-C795-3538-E3B4-838E473645C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335960" y="2096005"/>
            <a:ext cx="411740" cy="411740"/>
          </a:xfrm>
          <a:prstGeom prst="rect">
            <a:avLst/>
          </a:prstGeom>
        </p:spPr>
      </p:pic>
      <p:pic>
        <p:nvPicPr>
          <p:cNvPr id="4100" name="Picture 4" descr="Paella - Free food icons">
            <a:extLst>
              <a:ext uri="{FF2B5EF4-FFF2-40B4-BE49-F238E27FC236}">
                <a16:creationId xmlns:a16="http://schemas.microsoft.com/office/drawing/2014/main" id="{A4C8B6BC-72C1-F066-60CF-5ECF1378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0" y="6152206"/>
            <a:ext cx="487011" cy="4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reeform 83">
            <a:extLst>
              <a:ext uri="{FF2B5EF4-FFF2-40B4-BE49-F238E27FC236}">
                <a16:creationId xmlns:a16="http://schemas.microsoft.com/office/drawing/2014/main" id="{2746145B-673F-94D4-16AB-CF7D2F921437}"/>
              </a:ext>
            </a:extLst>
          </p:cNvPr>
          <p:cNvSpPr/>
          <p:nvPr/>
        </p:nvSpPr>
        <p:spPr>
          <a:xfrm>
            <a:off x="4432858" y="6136680"/>
            <a:ext cx="263392" cy="288183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2" name="Graphic 71" descr="Judge female with solid fill">
            <a:extLst>
              <a:ext uri="{FF2B5EF4-FFF2-40B4-BE49-F238E27FC236}">
                <a16:creationId xmlns:a16="http://schemas.microsoft.com/office/drawing/2014/main" id="{BC82A6DC-E534-4663-217A-5D0D4D9E6BE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361998" y="3203150"/>
            <a:ext cx="371739" cy="371739"/>
          </a:xfrm>
          <a:prstGeom prst="rect">
            <a:avLst/>
          </a:prstGeom>
        </p:spPr>
      </p:pic>
      <p:sp>
        <p:nvSpPr>
          <p:cNvPr id="74" name="Freeform 92">
            <a:extLst>
              <a:ext uri="{FF2B5EF4-FFF2-40B4-BE49-F238E27FC236}">
                <a16:creationId xmlns:a16="http://schemas.microsoft.com/office/drawing/2014/main" id="{032881C2-B16B-BBB2-7F93-FABF80C816FD}"/>
              </a:ext>
            </a:extLst>
          </p:cNvPr>
          <p:cNvSpPr/>
          <p:nvPr/>
        </p:nvSpPr>
        <p:spPr>
          <a:xfrm>
            <a:off x="7294782" y="4973391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92">
            <a:extLst>
              <a:ext uri="{FF2B5EF4-FFF2-40B4-BE49-F238E27FC236}">
                <a16:creationId xmlns:a16="http://schemas.microsoft.com/office/drawing/2014/main" id="{7E7397E3-F129-D33D-F3BE-70D16670EB0D}"/>
              </a:ext>
            </a:extLst>
          </p:cNvPr>
          <p:cNvSpPr/>
          <p:nvPr/>
        </p:nvSpPr>
        <p:spPr>
          <a:xfrm>
            <a:off x="7298305" y="6319102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92">
            <a:extLst>
              <a:ext uri="{FF2B5EF4-FFF2-40B4-BE49-F238E27FC236}">
                <a16:creationId xmlns:a16="http://schemas.microsoft.com/office/drawing/2014/main" id="{AA4C8401-61F6-B4FF-9D67-926DFFA5C2C1}"/>
              </a:ext>
            </a:extLst>
          </p:cNvPr>
          <p:cNvSpPr/>
          <p:nvPr/>
        </p:nvSpPr>
        <p:spPr>
          <a:xfrm>
            <a:off x="8785984" y="4966567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92">
            <a:extLst>
              <a:ext uri="{FF2B5EF4-FFF2-40B4-BE49-F238E27FC236}">
                <a16:creationId xmlns:a16="http://schemas.microsoft.com/office/drawing/2014/main" id="{FE6E0D26-D1CE-C08B-51E0-B3AF20B12724}"/>
              </a:ext>
            </a:extLst>
          </p:cNvPr>
          <p:cNvSpPr/>
          <p:nvPr/>
        </p:nvSpPr>
        <p:spPr>
          <a:xfrm>
            <a:off x="8785984" y="6314527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92">
            <a:extLst>
              <a:ext uri="{FF2B5EF4-FFF2-40B4-BE49-F238E27FC236}">
                <a16:creationId xmlns:a16="http://schemas.microsoft.com/office/drawing/2014/main" id="{20092324-658D-FDEF-2EEB-C089C7A7D18F}"/>
              </a:ext>
            </a:extLst>
          </p:cNvPr>
          <p:cNvSpPr/>
          <p:nvPr/>
        </p:nvSpPr>
        <p:spPr>
          <a:xfrm>
            <a:off x="2709308" y="2165446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90136"/>
              </p:ext>
            </p:extLst>
          </p:nvPr>
        </p:nvGraphicFramePr>
        <p:xfrm>
          <a:off x="2679700" y="876300"/>
          <a:ext cx="7364512" cy="6061321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14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3360452029"/>
                    </a:ext>
                  </a:extLst>
                </a:gridCol>
                <a:gridCol w="126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22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23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24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25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26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29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Unpaid Work Support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Motivation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Obtaining ID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Employability Skills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r>
                        <a:rPr lang="en-US" sz="810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Italics"/>
                          <a:cs typeface="DM Sans Italics"/>
                          <a:sym typeface="DM Sans Italics"/>
                        </a:rPr>
                        <a:t>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&amp; Course Searching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Anger Management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 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b="1" dirty="0" err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TiPP</a:t>
                      </a:r>
                      <a:endParaRPr lang="en-US" sz="810" b="1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Art Session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Healthy Living Techniques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New &amp; Pro-Social Identity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84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191716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National Fitness Day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0" i="0" dirty="0">
                          <a:solidFill>
                            <a:srgbClr val="191716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Ping Pong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0" i="0" dirty="0">
                          <a:solidFill>
                            <a:srgbClr val="191716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Hub Quiz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3 - 4</a:t>
                      </a: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924988" y="1884218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948327" y="3558896"/>
            <a:ext cx="134373" cy="117576"/>
          </a:xfrm>
          <a:custGeom>
            <a:avLst/>
            <a:gdLst/>
            <a:ahLst/>
            <a:cxnLst/>
            <a:rect l="l" t="t" r="r" b="b"/>
            <a:pathLst>
              <a:path w="134373" h="117576">
                <a:moveTo>
                  <a:pt x="0" y="0"/>
                </a:moveTo>
                <a:lnTo>
                  <a:pt x="134373" y="0"/>
                </a:lnTo>
                <a:lnTo>
                  <a:pt x="134373" y="117576"/>
                </a:lnTo>
                <a:lnTo>
                  <a:pt x="0" y="117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52748" y="342511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912563" y="3235777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57845" y="6771206"/>
            <a:ext cx="142538" cy="124721"/>
          </a:xfrm>
          <a:custGeom>
            <a:avLst/>
            <a:gdLst/>
            <a:ahLst/>
            <a:cxnLst/>
            <a:rect l="l" t="t" r="r" b="b"/>
            <a:pathLst>
              <a:path w="142538" h="124721">
                <a:moveTo>
                  <a:pt x="0" y="0"/>
                </a:moveTo>
                <a:lnTo>
                  <a:pt x="142538" y="0"/>
                </a:lnTo>
                <a:lnTo>
                  <a:pt x="142538" y="124721"/>
                </a:lnTo>
                <a:lnTo>
                  <a:pt x="0" y="124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00873" y="6567617"/>
            <a:ext cx="255018" cy="255018"/>
          </a:xfrm>
          <a:custGeom>
            <a:avLst/>
            <a:gdLst/>
            <a:ahLst/>
            <a:cxnLst/>
            <a:rect l="l" t="t" r="r" b="b"/>
            <a:pathLst>
              <a:path w="255018" h="255018">
                <a:moveTo>
                  <a:pt x="0" y="0"/>
                </a:moveTo>
                <a:lnTo>
                  <a:pt x="255018" y="0"/>
                </a:lnTo>
                <a:lnTo>
                  <a:pt x="255018" y="255018"/>
                </a:lnTo>
                <a:lnTo>
                  <a:pt x="0" y="25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60137" y="6432678"/>
            <a:ext cx="139625" cy="139625"/>
          </a:xfrm>
          <a:custGeom>
            <a:avLst/>
            <a:gdLst/>
            <a:ahLst/>
            <a:cxnLst/>
            <a:rect l="l" t="t" r="r" b="b"/>
            <a:pathLst>
              <a:path w="139625" h="139625">
                <a:moveTo>
                  <a:pt x="0" y="0"/>
                </a:moveTo>
                <a:lnTo>
                  <a:pt x="139625" y="0"/>
                </a:lnTo>
                <a:lnTo>
                  <a:pt x="139625" y="139625"/>
                </a:lnTo>
                <a:lnTo>
                  <a:pt x="0" y="13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794414" y="5571013"/>
            <a:ext cx="1235548" cy="1155403"/>
            <a:chOff x="-103072" y="-96900"/>
            <a:chExt cx="1647397" cy="1540538"/>
          </a:xfrm>
        </p:grpSpPr>
        <p:sp>
          <p:nvSpPr>
            <p:cNvPr id="36" name="Freeform 36"/>
            <p:cNvSpPr/>
            <p:nvPr/>
          </p:nvSpPr>
          <p:spPr>
            <a:xfrm>
              <a:off x="-103072" y="-9690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86343" y="6286500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566419" y="62952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725762" y="6574924"/>
            <a:ext cx="157458" cy="157458"/>
          </a:xfrm>
          <a:custGeom>
            <a:avLst/>
            <a:gdLst/>
            <a:ahLst/>
            <a:cxnLst/>
            <a:rect l="l" t="t" r="r" b="b"/>
            <a:pathLst>
              <a:path w="157458" h="157458">
                <a:moveTo>
                  <a:pt x="0" y="0"/>
                </a:moveTo>
                <a:lnTo>
                  <a:pt x="157458" y="0"/>
                </a:lnTo>
                <a:lnTo>
                  <a:pt x="157458" y="157458"/>
                </a:lnTo>
                <a:lnTo>
                  <a:pt x="0" y="15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715456" y="6742564"/>
            <a:ext cx="177289" cy="155128"/>
          </a:xfrm>
          <a:custGeom>
            <a:avLst/>
            <a:gdLst/>
            <a:ahLst/>
            <a:cxnLst/>
            <a:rect l="l" t="t" r="r" b="b"/>
            <a:pathLst>
              <a:path w="177289" h="155128">
                <a:moveTo>
                  <a:pt x="0" y="0"/>
                </a:moveTo>
                <a:lnTo>
                  <a:pt x="177289" y="0"/>
                </a:lnTo>
                <a:lnTo>
                  <a:pt x="177289" y="155128"/>
                </a:lnTo>
                <a:lnTo>
                  <a:pt x="0" y="155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6231935" y="5073083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711056" y="5194868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5713846" y="5366068"/>
            <a:ext cx="138028" cy="120775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62397" y="5001640"/>
            <a:ext cx="240925" cy="240925"/>
          </a:xfrm>
          <a:custGeom>
            <a:avLst/>
            <a:gdLst/>
            <a:ahLst/>
            <a:cxnLst/>
            <a:rect l="l" t="t" r="r" b="b"/>
            <a:pathLst>
              <a:path w="240925" h="240925">
                <a:moveTo>
                  <a:pt x="0" y="0"/>
                </a:moveTo>
                <a:lnTo>
                  <a:pt x="240924" y="0"/>
                </a:lnTo>
                <a:lnTo>
                  <a:pt x="240924" y="240924"/>
                </a:lnTo>
                <a:lnTo>
                  <a:pt x="0" y="24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4122285" y="1523311"/>
            <a:ext cx="796860" cy="221612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5241" y="275217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85442" y="5872986"/>
            <a:ext cx="667403" cy="379429"/>
          </a:xfrm>
          <a:custGeom>
            <a:avLst/>
            <a:gdLst/>
            <a:ahLst/>
            <a:cxnLst/>
            <a:rect l="l" t="t" r="r" b="b"/>
            <a:pathLst>
              <a:path w="667403" h="379429">
                <a:moveTo>
                  <a:pt x="0" y="0"/>
                </a:moveTo>
                <a:lnTo>
                  <a:pt x="667403" y="0"/>
                </a:lnTo>
                <a:lnTo>
                  <a:pt x="667403" y="379429"/>
                </a:lnTo>
                <a:lnTo>
                  <a:pt x="0" y="3794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73854" t="-183335" r="-55246" b="-3045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2707461" y="3573386"/>
            <a:ext cx="139788" cy="122314"/>
          </a:xfrm>
          <a:custGeom>
            <a:avLst/>
            <a:gdLst/>
            <a:ahLst/>
            <a:cxnLst/>
            <a:rect l="l" t="t" r="r" b="b"/>
            <a:pathLst>
              <a:path w="139788" h="122314">
                <a:moveTo>
                  <a:pt x="0" y="0"/>
                </a:moveTo>
                <a:lnTo>
                  <a:pt x="139787" y="0"/>
                </a:lnTo>
                <a:lnTo>
                  <a:pt x="139787" y="122314"/>
                </a:lnTo>
                <a:lnTo>
                  <a:pt x="0" y="122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4195725" y="3593265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2729212" y="5326380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4153590" y="6747676"/>
            <a:ext cx="168759" cy="147664"/>
          </a:xfrm>
          <a:custGeom>
            <a:avLst/>
            <a:gdLst/>
            <a:ahLst/>
            <a:cxnLst/>
            <a:rect l="l" t="t" r="r" b="b"/>
            <a:pathLst>
              <a:path w="168759" h="147664">
                <a:moveTo>
                  <a:pt x="0" y="0"/>
                </a:moveTo>
                <a:lnTo>
                  <a:pt x="168759" y="0"/>
                </a:lnTo>
                <a:lnTo>
                  <a:pt x="168759" y="147664"/>
                </a:lnTo>
                <a:lnTo>
                  <a:pt x="0" y="14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4167411" y="6586208"/>
            <a:ext cx="152998" cy="152998"/>
          </a:xfrm>
          <a:custGeom>
            <a:avLst/>
            <a:gdLst/>
            <a:ahLst/>
            <a:cxnLst/>
            <a:rect l="l" t="t" r="r" b="b"/>
            <a:pathLst>
              <a:path w="152998" h="152998">
                <a:moveTo>
                  <a:pt x="0" y="0"/>
                </a:moveTo>
                <a:lnTo>
                  <a:pt x="152998" y="0"/>
                </a:lnTo>
                <a:lnTo>
                  <a:pt x="152998" y="152999"/>
                </a:lnTo>
                <a:lnTo>
                  <a:pt x="0" y="15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5721395" y="3558540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4"/>
                </a:lnTo>
                <a:lnTo>
                  <a:pt x="0" y="13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5715663" y="2501804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7138718" y="3560509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7137128" y="6639146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7138128" y="6782948"/>
            <a:ext cx="125611" cy="109909"/>
          </a:xfrm>
          <a:custGeom>
            <a:avLst/>
            <a:gdLst/>
            <a:ahLst/>
            <a:cxnLst/>
            <a:rect l="l" t="t" r="r" b="b"/>
            <a:pathLst>
              <a:path w="125611" h="109909">
                <a:moveTo>
                  <a:pt x="0" y="0"/>
                </a:moveTo>
                <a:lnTo>
                  <a:pt x="125610" y="0"/>
                </a:lnTo>
                <a:lnTo>
                  <a:pt x="125610" y="109909"/>
                </a:lnTo>
                <a:lnTo>
                  <a:pt x="0" y="109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8818947" y="6753108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8799390" y="5349435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6" y="0"/>
                </a:lnTo>
                <a:lnTo>
                  <a:pt x="159046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4300220" y="2831199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TextBox 88"/>
          <p:cNvSpPr txBox="1"/>
          <p:nvPr/>
        </p:nvSpPr>
        <p:spPr>
          <a:xfrm>
            <a:off x="2682766" y="234317"/>
            <a:ext cx="4797534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SEPTEMBER - WEEK 4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95" name="Freeform 95"/>
          <p:cNvSpPr/>
          <p:nvPr/>
        </p:nvSpPr>
        <p:spPr>
          <a:xfrm>
            <a:off x="8812089" y="3563075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8808453" y="2511288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133555" y="5331153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/>
          <p:cNvSpPr/>
          <p:nvPr/>
        </p:nvSpPr>
        <p:spPr>
          <a:xfrm>
            <a:off x="2706065" y="2519463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BF15A9A0-A900-937D-D2D2-0D5B4D8A75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6428" y="308911"/>
            <a:ext cx="1476482" cy="408513"/>
          </a:xfrm>
          <a:prstGeom prst="rect">
            <a:avLst/>
          </a:prstGeom>
        </p:spPr>
      </p:pic>
      <p:sp>
        <p:nvSpPr>
          <p:cNvPr id="133" name="TextBox 15">
            <a:extLst>
              <a:ext uri="{FF2B5EF4-FFF2-40B4-BE49-F238E27FC236}">
                <a16:creationId xmlns:a16="http://schemas.microsoft.com/office/drawing/2014/main" id="{CACAF91D-DCAE-65CF-BA60-C05E76FD3708}"/>
              </a:ext>
            </a:extLst>
          </p:cNvPr>
          <p:cNvSpPr txBox="1"/>
          <p:nvPr/>
        </p:nvSpPr>
        <p:spPr>
          <a:xfrm>
            <a:off x="4937788" y="4925060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73E2F-ED8E-D329-CB85-95F0BBC6FB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389" y="1515094"/>
            <a:ext cx="2469094" cy="4773582"/>
          </a:xfrm>
          <a:prstGeom prst="rect">
            <a:avLst/>
          </a:prstGeom>
        </p:spPr>
      </p:pic>
      <p:sp>
        <p:nvSpPr>
          <p:cNvPr id="11" name="Freeform 56">
            <a:extLst>
              <a:ext uri="{FF2B5EF4-FFF2-40B4-BE49-F238E27FC236}">
                <a16:creationId xmlns:a16="http://schemas.microsoft.com/office/drawing/2014/main" id="{AED2BC34-22A3-0D3D-2C8D-C22CFDE7B409}"/>
              </a:ext>
            </a:extLst>
          </p:cNvPr>
          <p:cNvSpPr/>
          <p:nvPr/>
        </p:nvSpPr>
        <p:spPr>
          <a:xfrm>
            <a:off x="5736424" y="6769708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272F09B0-8134-4554-5935-858C665D7721}"/>
              </a:ext>
            </a:extLst>
          </p:cNvPr>
          <p:cNvSpPr txBox="1"/>
          <p:nvPr/>
        </p:nvSpPr>
        <p:spPr>
          <a:xfrm>
            <a:off x="4103245" y="5549761"/>
            <a:ext cx="884225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2000" dirty="0">
              <a:latin typeface="DM Sans" pitchFamily="2" charset="0"/>
              <a:sym typeface="DM Sans"/>
            </a:endParaRPr>
          </a:p>
          <a:p>
            <a:pPr algn="ctr">
              <a:lnSpc>
                <a:spcPts val="1234"/>
              </a:lnSpc>
              <a:defRPr/>
            </a:pPr>
            <a:r>
              <a:rPr lang="en-US" sz="800" dirty="0">
                <a:latin typeface="DM Sans" pitchFamily="2" charset="0"/>
              </a:rPr>
              <a:t>Accessing Mainstream Services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00" dirty="0">
                <a:latin typeface="DM Sans" pitchFamily="2" charset="0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DDD3AE62-24A4-D5E8-3211-8E9B0B79C3B4}"/>
              </a:ext>
            </a:extLst>
          </p:cNvPr>
          <p:cNvSpPr txBox="1"/>
          <p:nvPr/>
        </p:nvSpPr>
        <p:spPr>
          <a:xfrm>
            <a:off x="7132986" y="2370539"/>
            <a:ext cx="1589190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2000" dirty="0">
              <a:latin typeface="DM Sans" pitchFamily="2" charset="0"/>
              <a:sym typeface="DM Sans"/>
            </a:endParaRPr>
          </a:p>
          <a:p>
            <a:pPr algn="ctr">
              <a:lnSpc>
                <a:spcPts val="1234"/>
              </a:lnSpc>
              <a:defRPr/>
            </a:pPr>
            <a:r>
              <a:rPr lang="en-US" sz="900" dirty="0">
                <a:latin typeface="DM Sans" pitchFamily="2" charset="0"/>
              </a:rPr>
              <a:t>MacMillan Coffee Morning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900" dirty="0">
                <a:latin typeface="DM Sans" pitchFamily="2" charset="0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4" name="Freeform 119">
            <a:extLst>
              <a:ext uri="{FF2B5EF4-FFF2-40B4-BE49-F238E27FC236}">
                <a16:creationId xmlns:a16="http://schemas.microsoft.com/office/drawing/2014/main" id="{25D4B6EE-4900-4EE2-3195-1EEB5AE2B739}"/>
              </a:ext>
            </a:extLst>
          </p:cNvPr>
          <p:cNvSpPr/>
          <p:nvPr/>
        </p:nvSpPr>
        <p:spPr>
          <a:xfrm>
            <a:off x="3234129" y="3368010"/>
            <a:ext cx="351263" cy="341442"/>
          </a:xfrm>
          <a:custGeom>
            <a:avLst/>
            <a:gdLst/>
            <a:ahLst/>
            <a:cxnLst/>
            <a:rect l="l" t="t" r="r" b="b"/>
            <a:pathLst>
              <a:path w="383013" h="391556">
                <a:moveTo>
                  <a:pt x="0" y="0"/>
                </a:moveTo>
                <a:lnTo>
                  <a:pt x="383013" y="0"/>
                </a:lnTo>
                <a:lnTo>
                  <a:pt x="383013" y="391555"/>
                </a:lnTo>
                <a:lnTo>
                  <a:pt x="0" y="39155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TextBox 51">
            <a:extLst>
              <a:ext uri="{FF2B5EF4-FFF2-40B4-BE49-F238E27FC236}">
                <a16:creationId xmlns:a16="http://schemas.microsoft.com/office/drawing/2014/main" id="{C67E988A-39EF-9E99-486E-922307C34165}"/>
              </a:ext>
            </a:extLst>
          </p:cNvPr>
          <p:cNvSpPr txBox="1"/>
          <p:nvPr/>
        </p:nvSpPr>
        <p:spPr>
          <a:xfrm>
            <a:off x="4103245" y="4458124"/>
            <a:ext cx="884225" cy="14013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10" dirty="0">
                <a:latin typeface="DM Sans" pitchFamily="2" charset="0"/>
                <a:sym typeface="DM Sans"/>
              </a:rPr>
              <a:t>Confidence Building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latin typeface="DM Sans" pitchFamily="2" charset="0"/>
                <a:sym typeface="DM Sans"/>
              </a:rPr>
              <a:t>1 - 2</a:t>
            </a:r>
            <a:endParaRPr lang="en-US" sz="810" dirty="0">
              <a:latin typeface="DM Sans" pitchFamily="2" charset="0"/>
            </a:endParaRPr>
          </a:p>
          <a:p>
            <a:pPr algn="l">
              <a:lnSpc>
                <a:spcPts val="1055"/>
              </a:lnSpc>
            </a:pPr>
            <a:endParaRPr lang="en-US" sz="11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70" name="Freeform 84">
            <a:extLst>
              <a:ext uri="{FF2B5EF4-FFF2-40B4-BE49-F238E27FC236}">
                <a16:creationId xmlns:a16="http://schemas.microsoft.com/office/drawing/2014/main" id="{E7C2E639-33C2-198D-DA8F-100D81B148D4}"/>
              </a:ext>
            </a:extLst>
          </p:cNvPr>
          <p:cNvSpPr/>
          <p:nvPr/>
        </p:nvSpPr>
        <p:spPr>
          <a:xfrm>
            <a:off x="6043728" y="3281235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123">
            <a:extLst>
              <a:ext uri="{FF2B5EF4-FFF2-40B4-BE49-F238E27FC236}">
                <a16:creationId xmlns:a16="http://schemas.microsoft.com/office/drawing/2014/main" id="{E0CEFAF8-628F-F41A-3AFF-F28BC83E55BD}"/>
              </a:ext>
            </a:extLst>
          </p:cNvPr>
          <p:cNvSpPr/>
          <p:nvPr/>
        </p:nvSpPr>
        <p:spPr>
          <a:xfrm>
            <a:off x="6201298" y="6477315"/>
            <a:ext cx="369727" cy="352934"/>
          </a:xfrm>
          <a:custGeom>
            <a:avLst/>
            <a:gdLst/>
            <a:ahLst/>
            <a:cxnLst/>
            <a:rect l="l" t="t" r="r" b="b"/>
            <a:pathLst>
              <a:path w="408545" h="395174">
                <a:moveTo>
                  <a:pt x="0" y="0"/>
                </a:moveTo>
                <a:lnTo>
                  <a:pt x="408545" y="0"/>
                </a:lnTo>
                <a:lnTo>
                  <a:pt x="408545" y="395175"/>
                </a:lnTo>
                <a:lnTo>
                  <a:pt x="0" y="3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126">
            <a:extLst>
              <a:ext uri="{FF2B5EF4-FFF2-40B4-BE49-F238E27FC236}">
                <a16:creationId xmlns:a16="http://schemas.microsoft.com/office/drawing/2014/main" id="{E09224CA-7BF8-B0EB-3100-901883683441}"/>
              </a:ext>
            </a:extLst>
          </p:cNvPr>
          <p:cNvSpPr/>
          <p:nvPr/>
        </p:nvSpPr>
        <p:spPr>
          <a:xfrm>
            <a:off x="9155352" y="2352527"/>
            <a:ext cx="425923" cy="255554"/>
          </a:xfrm>
          <a:custGeom>
            <a:avLst/>
            <a:gdLst/>
            <a:ahLst/>
            <a:cxnLst/>
            <a:rect l="l" t="t" r="r" b="b"/>
            <a:pathLst>
              <a:path w="425923" h="255554">
                <a:moveTo>
                  <a:pt x="0" y="0"/>
                </a:moveTo>
                <a:lnTo>
                  <a:pt x="425923" y="0"/>
                </a:lnTo>
                <a:lnTo>
                  <a:pt x="425923" y="255554"/>
                </a:lnTo>
                <a:lnTo>
                  <a:pt x="0" y="25555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121">
            <a:extLst>
              <a:ext uri="{FF2B5EF4-FFF2-40B4-BE49-F238E27FC236}">
                <a16:creationId xmlns:a16="http://schemas.microsoft.com/office/drawing/2014/main" id="{863C0644-19C6-35BE-1E6F-E66838BC82FF}"/>
              </a:ext>
            </a:extLst>
          </p:cNvPr>
          <p:cNvSpPr/>
          <p:nvPr/>
        </p:nvSpPr>
        <p:spPr>
          <a:xfrm>
            <a:off x="9207891" y="3362671"/>
            <a:ext cx="420262" cy="346781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103">
            <a:extLst>
              <a:ext uri="{FF2B5EF4-FFF2-40B4-BE49-F238E27FC236}">
                <a16:creationId xmlns:a16="http://schemas.microsoft.com/office/drawing/2014/main" id="{EB52C14A-ACC0-1606-B187-DAA3C04C3331}"/>
              </a:ext>
            </a:extLst>
          </p:cNvPr>
          <p:cNvSpPr/>
          <p:nvPr/>
        </p:nvSpPr>
        <p:spPr>
          <a:xfrm>
            <a:off x="3238278" y="2310942"/>
            <a:ext cx="344849" cy="349872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76" name="Graphic 75" descr="Anger Symbol with solid fill">
            <a:extLst>
              <a:ext uri="{FF2B5EF4-FFF2-40B4-BE49-F238E27FC236}">
                <a16:creationId xmlns:a16="http://schemas.microsoft.com/office/drawing/2014/main" id="{2A5BCF2D-C026-912A-5DB9-E352EAF88DC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170803" y="5054897"/>
            <a:ext cx="457200" cy="457200"/>
          </a:xfrm>
          <a:prstGeom prst="rect">
            <a:avLst/>
          </a:prstGeom>
        </p:spPr>
      </p:pic>
      <p:sp>
        <p:nvSpPr>
          <p:cNvPr id="77" name="Freeform 131">
            <a:extLst>
              <a:ext uri="{FF2B5EF4-FFF2-40B4-BE49-F238E27FC236}">
                <a16:creationId xmlns:a16="http://schemas.microsoft.com/office/drawing/2014/main" id="{FC3532EF-FB45-106B-0743-21696C8620D3}"/>
              </a:ext>
            </a:extLst>
          </p:cNvPr>
          <p:cNvSpPr/>
          <p:nvPr/>
        </p:nvSpPr>
        <p:spPr>
          <a:xfrm>
            <a:off x="6188105" y="2288204"/>
            <a:ext cx="348969" cy="355709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9" name="Graphic 78" descr="Table tennis paddle and ball outline">
            <a:extLst>
              <a:ext uri="{FF2B5EF4-FFF2-40B4-BE49-F238E27FC236}">
                <a16:creationId xmlns:a16="http://schemas.microsoft.com/office/drawing/2014/main" id="{99BA2C12-D3E1-3D92-C691-C887C8DD27B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47580" y="6417515"/>
            <a:ext cx="457200" cy="457200"/>
          </a:xfrm>
          <a:prstGeom prst="rect">
            <a:avLst/>
          </a:prstGeom>
        </p:spPr>
      </p:pic>
      <p:pic>
        <p:nvPicPr>
          <p:cNvPr id="82" name="Graphic 81" descr="Food Safety with solid fill">
            <a:extLst>
              <a:ext uri="{FF2B5EF4-FFF2-40B4-BE49-F238E27FC236}">
                <a16:creationId xmlns:a16="http://schemas.microsoft.com/office/drawing/2014/main" id="{EFB8BC37-4119-358B-D149-73C744A57C4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93029" y="5045958"/>
            <a:ext cx="483914" cy="483914"/>
          </a:xfrm>
          <a:prstGeom prst="rect">
            <a:avLst/>
          </a:prstGeom>
        </p:spPr>
      </p:pic>
      <p:pic>
        <p:nvPicPr>
          <p:cNvPr id="84" name="Graphic 83" descr="Questions outline">
            <a:extLst>
              <a:ext uri="{FF2B5EF4-FFF2-40B4-BE49-F238E27FC236}">
                <a16:creationId xmlns:a16="http://schemas.microsoft.com/office/drawing/2014/main" id="{5E503778-0A97-095F-4D00-5F040C616EE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185026" y="6355558"/>
            <a:ext cx="515360" cy="515360"/>
          </a:xfrm>
          <a:prstGeom prst="rect">
            <a:avLst/>
          </a:prstGeom>
        </p:spPr>
      </p:pic>
      <p:pic>
        <p:nvPicPr>
          <p:cNvPr id="87" name="Picture 86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4D475182-45B3-E98B-5508-C7109EB8804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353730" y="4917608"/>
            <a:ext cx="391125" cy="391125"/>
          </a:xfrm>
          <a:prstGeom prst="rect">
            <a:avLst/>
          </a:prstGeom>
        </p:spPr>
      </p:pic>
      <p:pic>
        <p:nvPicPr>
          <p:cNvPr id="5122" name="Picture 2" descr="Page 9 | Family House Icon Vector Art, Icons, and Graphics for Free Download">
            <a:extLst>
              <a:ext uri="{FF2B5EF4-FFF2-40B4-BE49-F238E27FC236}">
                <a16:creationId xmlns:a16="http://schemas.microsoft.com/office/drawing/2014/main" id="{E5F985B8-EB2F-D47C-734F-D3D97CA6F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17184"/>
          <a:stretch/>
        </p:blipFill>
        <p:spPr bwMode="auto">
          <a:xfrm>
            <a:off x="9146090" y="5142358"/>
            <a:ext cx="560250" cy="3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A group of flags from a string&#10;&#10;AI-generated content may be incorrect.">
            <a:extLst>
              <a:ext uri="{FF2B5EF4-FFF2-40B4-BE49-F238E27FC236}">
                <a16:creationId xmlns:a16="http://schemas.microsoft.com/office/drawing/2014/main" id="{1C56E714-EBCA-E419-D738-3EFCE0CE23FF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 l="289" t="30335" r="3929" b="37362"/>
          <a:stretch/>
        </p:blipFill>
        <p:spPr>
          <a:xfrm>
            <a:off x="7132986" y="1611927"/>
            <a:ext cx="1535800" cy="272291"/>
          </a:xfrm>
          <a:prstGeom prst="rect">
            <a:avLst/>
          </a:prstGeom>
        </p:spPr>
      </p:pic>
      <p:pic>
        <p:nvPicPr>
          <p:cNvPr id="98" name="Picture 97" descr="A green mug with white text&#10;&#10;AI-generated content may be incorrect.">
            <a:extLst>
              <a:ext uri="{FF2B5EF4-FFF2-40B4-BE49-F238E27FC236}">
                <a16:creationId xmlns:a16="http://schemas.microsoft.com/office/drawing/2014/main" id="{D3659DBE-AF2D-6FAA-3B89-B6C0367484F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433543" y="2951019"/>
            <a:ext cx="1030134" cy="683524"/>
          </a:xfrm>
          <a:prstGeom prst="rect">
            <a:avLst/>
          </a:prstGeom>
        </p:spPr>
      </p:pic>
      <p:pic>
        <p:nvPicPr>
          <p:cNvPr id="100" name="Picture 99" descr="A cupcake with a strawberry on top&#10;&#10;AI-generated content may be incorrect.">
            <a:extLst>
              <a:ext uri="{FF2B5EF4-FFF2-40B4-BE49-F238E27FC236}">
                <a16:creationId xmlns:a16="http://schemas.microsoft.com/office/drawing/2014/main" id="{63478094-B96B-D162-D02F-D012EACB355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13151" y="1980784"/>
            <a:ext cx="483914" cy="483914"/>
          </a:xfrm>
          <a:prstGeom prst="rect">
            <a:avLst/>
          </a:prstGeom>
        </p:spPr>
      </p:pic>
      <p:sp>
        <p:nvSpPr>
          <p:cNvPr id="101" name="Freeform 92">
            <a:extLst>
              <a:ext uri="{FF2B5EF4-FFF2-40B4-BE49-F238E27FC236}">
                <a16:creationId xmlns:a16="http://schemas.microsoft.com/office/drawing/2014/main" id="{1F44FA05-F2B7-3F28-7775-D8712163DA62}"/>
              </a:ext>
            </a:extLst>
          </p:cNvPr>
          <p:cNvSpPr/>
          <p:nvPr/>
        </p:nvSpPr>
        <p:spPr>
          <a:xfrm>
            <a:off x="4171075" y="5147944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2" name="Freeform 92">
            <a:extLst>
              <a:ext uri="{FF2B5EF4-FFF2-40B4-BE49-F238E27FC236}">
                <a16:creationId xmlns:a16="http://schemas.microsoft.com/office/drawing/2014/main" id="{C7A7ED97-5969-385E-BF1B-50ABD02F2E4C}"/>
              </a:ext>
            </a:extLst>
          </p:cNvPr>
          <p:cNvSpPr/>
          <p:nvPr/>
        </p:nvSpPr>
        <p:spPr>
          <a:xfrm>
            <a:off x="2719484" y="5124604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" name="Freeform 17">
            <a:extLst>
              <a:ext uri="{FF2B5EF4-FFF2-40B4-BE49-F238E27FC236}">
                <a16:creationId xmlns:a16="http://schemas.microsoft.com/office/drawing/2014/main" id="{779F0935-45E8-C5EF-71FC-31B7F2CC69EC}"/>
              </a:ext>
            </a:extLst>
          </p:cNvPr>
          <p:cNvSpPr/>
          <p:nvPr/>
        </p:nvSpPr>
        <p:spPr>
          <a:xfrm>
            <a:off x="2709292" y="237053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Freeform 18">
            <a:extLst>
              <a:ext uri="{FF2B5EF4-FFF2-40B4-BE49-F238E27FC236}">
                <a16:creationId xmlns:a16="http://schemas.microsoft.com/office/drawing/2014/main" id="{7989575A-C3C4-3037-7386-A006A02A4DD0}"/>
              </a:ext>
            </a:extLst>
          </p:cNvPr>
          <p:cNvSpPr/>
          <p:nvPr/>
        </p:nvSpPr>
        <p:spPr>
          <a:xfrm>
            <a:off x="2664662" y="2174816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C734765C-311D-F344-E8F1-E2EF5D55D1E4}"/>
              </a:ext>
            </a:extLst>
          </p:cNvPr>
          <p:cNvSpPr/>
          <p:nvPr/>
        </p:nvSpPr>
        <p:spPr>
          <a:xfrm>
            <a:off x="7146963" y="3412917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Freeform 18">
            <a:extLst>
              <a:ext uri="{FF2B5EF4-FFF2-40B4-BE49-F238E27FC236}">
                <a16:creationId xmlns:a16="http://schemas.microsoft.com/office/drawing/2014/main" id="{F2861131-6318-C908-25B6-14D5860C7877}"/>
              </a:ext>
            </a:extLst>
          </p:cNvPr>
          <p:cNvSpPr/>
          <p:nvPr/>
        </p:nvSpPr>
        <p:spPr>
          <a:xfrm>
            <a:off x="7102639" y="3222613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46">
            <a:extLst>
              <a:ext uri="{FF2B5EF4-FFF2-40B4-BE49-F238E27FC236}">
                <a16:creationId xmlns:a16="http://schemas.microsoft.com/office/drawing/2014/main" id="{582E63F8-6927-4971-1ECC-D5B24759567F}"/>
              </a:ext>
            </a:extLst>
          </p:cNvPr>
          <p:cNvSpPr/>
          <p:nvPr/>
        </p:nvSpPr>
        <p:spPr>
          <a:xfrm>
            <a:off x="8804364" y="5177731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46">
            <a:extLst>
              <a:ext uri="{FF2B5EF4-FFF2-40B4-BE49-F238E27FC236}">
                <a16:creationId xmlns:a16="http://schemas.microsoft.com/office/drawing/2014/main" id="{CFFB94B0-0155-E26B-286C-D616B9E05170}"/>
              </a:ext>
            </a:extLst>
          </p:cNvPr>
          <p:cNvSpPr/>
          <p:nvPr/>
        </p:nvSpPr>
        <p:spPr>
          <a:xfrm>
            <a:off x="8820437" y="6579104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56">
            <a:extLst>
              <a:ext uri="{FF2B5EF4-FFF2-40B4-BE49-F238E27FC236}">
                <a16:creationId xmlns:a16="http://schemas.microsoft.com/office/drawing/2014/main" id="{00CC203F-7091-E720-5668-7B29639229F2}"/>
              </a:ext>
            </a:extLst>
          </p:cNvPr>
          <p:cNvSpPr/>
          <p:nvPr/>
        </p:nvSpPr>
        <p:spPr>
          <a:xfrm>
            <a:off x="4184850" y="5355837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130" name="Picture 10" descr="Friendly Customer Service Vector Icon 32215491 Vector Art at Vecteezy">
            <a:extLst>
              <a:ext uri="{FF2B5EF4-FFF2-40B4-BE49-F238E27FC236}">
                <a16:creationId xmlns:a16="http://schemas.microsoft.com/office/drawing/2014/main" id="{2C72FED3-177E-17DB-DE01-38FE1D54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87" y="6376591"/>
            <a:ext cx="453658" cy="4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9076"/>
              </p:ext>
            </p:extLst>
          </p:nvPr>
        </p:nvGraphicFramePr>
        <p:xfrm>
          <a:off x="2664769" y="967184"/>
          <a:ext cx="7364511" cy="5934010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421355067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606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29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30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3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019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Hub Canal Walk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Enrolment Clinic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021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Disclosure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92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810" b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564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Self Care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Sentence Requirement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  <a:endParaRPr lang="en-US" sz="81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Housing Advice &amp; Support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810" dirty="0">
                          <a:latin typeface="DM Sans" pitchFamily="2" charset="0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608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Wellbeing Goal Setting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10" b="1" i="1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81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Benefit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Therapeutic Art</a:t>
                      </a:r>
                    </a:p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81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710066" y="6748390"/>
            <a:ext cx="138793" cy="121444"/>
          </a:xfrm>
          <a:custGeom>
            <a:avLst/>
            <a:gdLst/>
            <a:ahLst/>
            <a:cxnLst/>
            <a:rect l="l" t="t" r="r" b="b"/>
            <a:pathLst>
              <a:path w="138793" h="121444">
                <a:moveTo>
                  <a:pt x="0" y="0"/>
                </a:moveTo>
                <a:lnTo>
                  <a:pt x="138793" y="0"/>
                </a:lnTo>
                <a:lnTo>
                  <a:pt x="138793" y="121444"/>
                </a:lnTo>
                <a:lnTo>
                  <a:pt x="0" y="121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5726179" y="6555887"/>
            <a:ext cx="135521" cy="138550"/>
          </a:xfrm>
          <a:custGeom>
            <a:avLst/>
            <a:gdLst/>
            <a:ahLst/>
            <a:cxnLst/>
            <a:rect l="l" t="t" r="r" b="b"/>
            <a:pathLst>
              <a:path w="126042" h="126042">
                <a:moveTo>
                  <a:pt x="0" y="0"/>
                </a:moveTo>
                <a:lnTo>
                  <a:pt x="126042" y="0"/>
                </a:lnTo>
                <a:lnTo>
                  <a:pt x="126042" y="126042"/>
                </a:lnTo>
                <a:lnTo>
                  <a:pt x="0" y="12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707877" y="3541708"/>
            <a:ext cx="173898" cy="152161"/>
          </a:xfrm>
          <a:custGeom>
            <a:avLst/>
            <a:gdLst/>
            <a:ahLst/>
            <a:cxnLst/>
            <a:rect l="l" t="t" r="r" b="b"/>
            <a:pathLst>
              <a:path w="173898" h="152161">
                <a:moveTo>
                  <a:pt x="0" y="0"/>
                </a:moveTo>
                <a:lnTo>
                  <a:pt x="173898" y="0"/>
                </a:lnTo>
                <a:lnTo>
                  <a:pt x="173898" y="152160"/>
                </a:lnTo>
                <a:lnTo>
                  <a:pt x="0" y="152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725783" y="3544160"/>
            <a:ext cx="158698" cy="138861"/>
          </a:xfrm>
          <a:custGeom>
            <a:avLst/>
            <a:gdLst/>
            <a:ahLst/>
            <a:cxnLst/>
            <a:rect l="l" t="t" r="r" b="b"/>
            <a:pathLst>
              <a:path w="158698" h="138861">
                <a:moveTo>
                  <a:pt x="0" y="0"/>
                </a:moveTo>
                <a:lnTo>
                  <a:pt x="158697" y="0"/>
                </a:lnTo>
                <a:lnTo>
                  <a:pt x="158697" y="138860"/>
                </a:lnTo>
                <a:lnTo>
                  <a:pt x="0" y="138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36294" y="2085348"/>
            <a:ext cx="759555" cy="8386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627" y="3563451"/>
            <a:ext cx="151753" cy="132784"/>
          </a:xfrm>
          <a:custGeom>
            <a:avLst/>
            <a:gdLst/>
            <a:ahLst/>
            <a:cxnLst/>
            <a:rect l="l" t="t" r="r" b="b"/>
            <a:pathLst>
              <a:path w="151753" h="132784">
                <a:moveTo>
                  <a:pt x="0" y="0"/>
                </a:moveTo>
                <a:lnTo>
                  <a:pt x="151753" y="0"/>
                </a:lnTo>
                <a:lnTo>
                  <a:pt x="151753" y="132784"/>
                </a:lnTo>
                <a:lnTo>
                  <a:pt x="0" y="132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54396" y="3250630"/>
            <a:ext cx="158775" cy="158775"/>
          </a:xfrm>
          <a:custGeom>
            <a:avLst/>
            <a:gdLst/>
            <a:ahLst/>
            <a:cxnLst/>
            <a:rect l="l" t="t" r="r" b="b"/>
            <a:pathLst>
              <a:path w="158775" h="158775">
                <a:moveTo>
                  <a:pt x="0" y="0"/>
                </a:moveTo>
                <a:lnTo>
                  <a:pt x="158775" y="0"/>
                </a:lnTo>
                <a:lnTo>
                  <a:pt x="158775" y="158775"/>
                </a:lnTo>
                <a:lnTo>
                  <a:pt x="0" y="158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11783" y="3374661"/>
            <a:ext cx="239443" cy="239443"/>
          </a:xfrm>
          <a:custGeom>
            <a:avLst/>
            <a:gdLst/>
            <a:ahLst/>
            <a:cxnLst/>
            <a:rect l="l" t="t" r="r" b="b"/>
            <a:pathLst>
              <a:path w="239443" h="239443">
                <a:moveTo>
                  <a:pt x="0" y="0"/>
                </a:moveTo>
                <a:lnTo>
                  <a:pt x="239442" y="0"/>
                </a:lnTo>
                <a:lnTo>
                  <a:pt x="239442" y="239442"/>
                </a:lnTo>
                <a:lnTo>
                  <a:pt x="0" y="2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4952658" y="4894626"/>
            <a:ext cx="703773" cy="13960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680030" y="5371836"/>
            <a:ext cx="1527302" cy="150490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2726486" y="6720268"/>
            <a:ext cx="156433" cy="136879"/>
          </a:xfrm>
          <a:custGeom>
            <a:avLst/>
            <a:gdLst/>
            <a:ahLst/>
            <a:cxnLst/>
            <a:rect l="l" t="t" r="r" b="b"/>
            <a:pathLst>
              <a:path w="156433" h="136879">
                <a:moveTo>
                  <a:pt x="0" y="0"/>
                </a:moveTo>
                <a:lnTo>
                  <a:pt x="156433" y="0"/>
                </a:lnTo>
                <a:lnTo>
                  <a:pt x="156433" y="136879"/>
                </a:lnTo>
                <a:lnTo>
                  <a:pt x="0" y="136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3033698" y="6309438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3563437" y="636595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8717961" y="3548786"/>
            <a:ext cx="138794" cy="137530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2708653" y="5338604"/>
            <a:ext cx="157489" cy="137803"/>
          </a:xfrm>
          <a:custGeom>
            <a:avLst/>
            <a:gdLst/>
            <a:ahLst/>
            <a:cxnLst/>
            <a:rect l="l" t="t" r="r" b="b"/>
            <a:pathLst>
              <a:path w="157489" h="137803">
                <a:moveTo>
                  <a:pt x="0" y="0"/>
                </a:moveTo>
                <a:lnTo>
                  <a:pt x="157490" y="0"/>
                </a:lnTo>
                <a:lnTo>
                  <a:pt x="157490" y="137803"/>
                </a:lnTo>
                <a:lnTo>
                  <a:pt x="0" y="1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2718603" y="6535773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0" y="0"/>
                </a:moveTo>
                <a:lnTo>
                  <a:pt x="167015" y="0"/>
                </a:lnTo>
                <a:lnTo>
                  <a:pt x="167015" y="167014"/>
                </a:lnTo>
                <a:lnTo>
                  <a:pt x="0" y="167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66"/>
          <p:cNvSpPr txBox="1"/>
          <p:nvPr/>
        </p:nvSpPr>
        <p:spPr>
          <a:xfrm>
            <a:off x="5651631" y="4419568"/>
            <a:ext cx="1650869" cy="100841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Freeform 67"/>
          <p:cNvSpPr/>
          <p:nvPr/>
        </p:nvSpPr>
        <p:spPr>
          <a:xfrm>
            <a:off x="6246040" y="5096174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5710397" y="5330762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5710397" y="5153242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47044" y="4916522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967842" y="566971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4960843" y="2609022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4166396" y="2493967"/>
            <a:ext cx="164105" cy="143591"/>
          </a:xfrm>
          <a:custGeom>
            <a:avLst/>
            <a:gdLst/>
            <a:ahLst/>
            <a:cxnLst/>
            <a:rect l="l" t="t" r="r" b="b"/>
            <a:pathLst>
              <a:path w="164105" h="143591">
                <a:moveTo>
                  <a:pt x="0" y="0"/>
                </a:moveTo>
                <a:lnTo>
                  <a:pt x="164104" y="0"/>
                </a:lnTo>
                <a:lnTo>
                  <a:pt x="164104" y="143591"/>
                </a:lnTo>
                <a:lnTo>
                  <a:pt x="0" y="1435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TextBox 79"/>
          <p:cNvSpPr txBox="1"/>
          <p:nvPr/>
        </p:nvSpPr>
        <p:spPr>
          <a:xfrm>
            <a:off x="4140209" y="2654461"/>
            <a:ext cx="797366" cy="111089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College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84" name="Freeform 84"/>
          <p:cNvSpPr/>
          <p:nvPr/>
        </p:nvSpPr>
        <p:spPr>
          <a:xfrm>
            <a:off x="4153691" y="3541962"/>
            <a:ext cx="171019" cy="149642"/>
          </a:xfrm>
          <a:custGeom>
            <a:avLst/>
            <a:gdLst/>
            <a:ahLst/>
            <a:cxnLst/>
            <a:rect l="l" t="t" r="r" b="b"/>
            <a:pathLst>
              <a:path w="171019" h="149642">
                <a:moveTo>
                  <a:pt x="0" y="0"/>
                </a:moveTo>
                <a:lnTo>
                  <a:pt x="171019" y="0"/>
                </a:lnTo>
                <a:lnTo>
                  <a:pt x="171019" y="149641"/>
                </a:lnTo>
                <a:lnTo>
                  <a:pt x="0" y="149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/>
          <p:cNvSpPr/>
          <p:nvPr/>
        </p:nvSpPr>
        <p:spPr>
          <a:xfrm>
            <a:off x="5725783" y="3365158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94667" y="3586684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4" y="0"/>
                </a:lnTo>
                <a:lnTo>
                  <a:pt x="134564" y="117745"/>
                </a:lnTo>
                <a:lnTo>
                  <a:pt x="0" y="117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86716" y="6707570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2641600" y="1402581"/>
            <a:ext cx="1526796" cy="201505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r>
              <a:rPr lang="en-GB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GB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22" name="Freeform 122"/>
          <p:cNvSpPr/>
          <p:nvPr/>
        </p:nvSpPr>
        <p:spPr>
          <a:xfrm>
            <a:off x="4233873" y="3202153"/>
            <a:ext cx="601607" cy="451435"/>
          </a:xfrm>
          <a:custGeom>
            <a:avLst/>
            <a:gdLst/>
            <a:ahLst/>
            <a:cxnLst/>
            <a:rect l="l" t="t" r="r" b="b"/>
            <a:pathLst>
              <a:path w="715875" h="536907">
                <a:moveTo>
                  <a:pt x="0" y="0"/>
                </a:moveTo>
                <a:lnTo>
                  <a:pt x="715876" y="0"/>
                </a:lnTo>
                <a:lnTo>
                  <a:pt x="715876" y="536907"/>
                </a:lnTo>
                <a:lnTo>
                  <a:pt x="0" y="53690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TextBox 125"/>
          <p:cNvSpPr txBox="1"/>
          <p:nvPr/>
        </p:nvSpPr>
        <p:spPr>
          <a:xfrm>
            <a:off x="4196208" y="4329430"/>
            <a:ext cx="685368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Freeform 126"/>
          <p:cNvSpPr/>
          <p:nvPr/>
        </p:nvSpPr>
        <p:spPr>
          <a:xfrm>
            <a:off x="4159355" y="5334012"/>
            <a:ext cx="174111" cy="152347"/>
          </a:xfrm>
          <a:custGeom>
            <a:avLst/>
            <a:gdLst/>
            <a:ahLst/>
            <a:cxnLst/>
            <a:rect l="l" t="t" r="r" b="b"/>
            <a:pathLst>
              <a:path w="174111" h="152347">
                <a:moveTo>
                  <a:pt x="0" y="0"/>
                </a:moveTo>
                <a:lnTo>
                  <a:pt x="174111" y="0"/>
                </a:lnTo>
                <a:lnTo>
                  <a:pt x="174111" y="152348"/>
                </a:lnTo>
                <a:lnTo>
                  <a:pt x="0" y="152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TextBox 129"/>
          <p:cNvSpPr txBox="1"/>
          <p:nvPr/>
        </p:nvSpPr>
        <p:spPr>
          <a:xfrm>
            <a:off x="4163465" y="5688481"/>
            <a:ext cx="726035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ETE Awards &amp; Quiz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3 - 4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682766" y="276841"/>
            <a:ext cx="4770401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SEPTEMBER - WEEK 5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86CD458-2703-0D84-08A3-2ACE4D0042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7394" y="287763"/>
            <a:ext cx="1476482" cy="408513"/>
          </a:xfrm>
          <a:prstGeom prst="rect">
            <a:avLst/>
          </a:prstGeom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B56928F9-0A4C-38ED-A114-BFCBC7A58AF3}"/>
              </a:ext>
            </a:extLst>
          </p:cNvPr>
          <p:cNvSpPr/>
          <p:nvPr/>
        </p:nvSpPr>
        <p:spPr>
          <a:xfrm>
            <a:off x="4949113" y="6722423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4" name="Freeform 69">
            <a:extLst>
              <a:ext uri="{FF2B5EF4-FFF2-40B4-BE49-F238E27FC236}">
                <a16:creationId xmlns:a16="http://schemas.microsoft.com/office/drawing/2014/main" id="{F61DCB97-3429-4574-665D-20084624A7E0}"/>
              </a:ext>
            </a:extLst>
          </p:cNvPr>
          <p:cNvSpPr/>
          <p:nvPr/>
        </p:nvSpPr>
        <p:spPr>
          <a:xfrm>
            <a:off x="4949113" y="6544903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5" name="Freeform 70">
            <a:extLst>
              <a:ext uri="{FF2B5EF4-FFF2-40B4-BE49-F238E27FC236}">
                <a16:creationId xmlns:a16="http://schemas.microsoft.com/office/drawing/2014/main" id="{73768493-D174-B617-E5B3-A34D0C49EFF3}"/>
              </a:ext>
            </a:extLst>
          </p:cNvPr>
          <p:cNvSpPr/>
          <p:nvPr/>
        </p:nvSpPr>
        <p:spPr>
          <a:xfrm>
            <a:off x="4885760" y="6308183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6" name="Freeform 68">
            <a:extLst>
              <a:ext uri="{FF2B5EF4-FFF2-40B4-BE49-F238E27FC236}">
                <a16:creationId xmlns:a16="http://schemas.microsoft.com/office/drawing/2014/main" id="{C7664D99-A4B2-74CA-1500-DF7931536319}"/>
              </a:ext>
            </a:extLst>
          </p:cNvPr>
          <p:cNvSpPr/>
          <p:nvPr/>
        </p:nvSpPr>
        <p:spPr>
          <a:xfrm>
            <a:off x="4170874" y="671972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27045414-CE3E-9D82-E296-465D5D8D0709}"/>
              </a:ext>
            </a:extLst>
          </p:cNvPr>
          <p:cNvSpPr/>
          <p:nvPr/>
        </p:nvSpPr>
        <p:spPr>
          <a:xfrm>
            <a:off x="5714130" y="671581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6EB95F-F535-1419-FCD6-C652CD5F44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572" y="1508464"/>
            <a:ext cx="2469094" cy="4773582"/>
          </a:xfrm>
          <a:prstGeom prst="rect">
            <a:avLst/>
          </a:prstGeom>
        </p:spPr>
      </p:pic>
      <p:sp>
        <p:nvSpPr>
          <p:cNvPr id="11" name="Freeform 119">
            <a:extLst>
              <a:ext uri="{FF2B5EF4-FFF2-40B4-BE49-F238E27FC236}">
                <a16:creationId xmlns:a16="http://schemas.microsoft.com/office/drawing/2014/main" id="{589B3822-4055-55E1-3F78-EA33BE203882}"/>
              </a:ext>
            </a:extLst>
          </p:cNvPr>
          <p:cNvSpPr/>
          <p:nvPr/>
        </p:nvSpPr>
        <p:spPr>
          <a:xfrm>
            <a:off x="3224685" y="2793746"/>
            <a:ext cx="447458" cy="422955"/>
          </a:xfrm>
          <a:custGeom>
            <a:avLst/>
            <a:gdLst/>
            <a:ahLst/>
            <a:cxnLst/>
            <a:rect l="l" t="t" r="r" b="b"/>
            <a:pathLst>
              <a:path w="373788" h="359793">
                <a:moveTo>
                  <a:pt x="0" y="0"/>
                </a:moveTo>
                <a:lnTo>
                  <a:pt x="373788" y="0"/>
                </a:lnTo>
                <a:lnTo>
                  <a:pt x="373788" y="359793"/>
                </a:lnTo>
                <a:lnTo>
                  <a:pt x="0" y="3597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B15E16B2-D2FD-0F71-5A5D-B32D5E5A889B}"/>
              </a:ext>
            </a:extLst>
          </p:cNvPr>
          <p:cNvSpPr/>
          <p:nvPr/>
        </p:nvSpPr>
        <p:spPr>
          <a:xfrm>
            <a:off x="6136405" y="2879864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id="{528A3CC9-2EB6-0039-C697-A1AA4BACF920}"/>
              </a:ext>
            </a:extLst>
          </p:cNvPr>
          <p:cNvSpPr/>
          <p:nvPr/>
        </p:nvSpPr>
        <p:spPr>
          <a:xfrm>
            <a:off x="7280118" y="3401498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9" name="Graphic 38" descr="Shoe footprints with solid fill">
            <a:extLst>
              <a:ext uri="{FF2B5EF4-FFF2-40B4-BE49-F238E27FC236}">
                <a16:creationId xmlns:a16="http://schemas.microsoft.com/office/drawing/2014/main" id="{422B7899-7EA8-19D2-3914-1B65E46E3A1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07394" y="2752812"/>
            <a:ext cx="504821" cy="504821"/>
          </a:xfrm>
          <a:prstGeom prst="rect">
            <a:avLst/>
          </a:prstGeom>
        </p:spPr>
      </p:pic>
      <p:sp>
        <p:nvSpPr>
          <p:cNvPr id="42" name="Freeform 106">
            <a:extLst>
              <a:ext uri="{FF2B5EF4-FFF2-40B4-BE49-F238E27FC236}">
                <a16:creationId xmlns:a16="http://schemas.microsoft.com/office/drawing/2014/main" id="{6B999B1D-270E-B8C3-2150-2BB2A5D9F239}"/>
              </a:ext>
            </a:extLst>
          </p:cNvPr>
          <p:cNvSpPr/>
          <p:nvPr/>
        </p:nvSpPr>
        <p:spPr>
          <a:xfrm rot="630500">
            <a:off x="4165611" y="6204801"/>
            <a:ext cx="478258" cy="281640"/>
          </a:xfrm>
          <a:custGeom>
            <a:avLst/>
            <a:gdLst/>
            <a:ahLst/>
            <a:cxnLst/>
            <a:rect l="l" t="t" r="r" b="b"/>
            <a:pathLst>
              <a:path w="596405" h="348897">
                <a:moveTo>
                  <a:pt x="0" y="0"/>
                </a:moveTo>
                <a:lnTo>
                  <a:pt x="596405" y="0"/>
                </a:lnTo>
                <a:lnTo>
                  <a:pt x="596405" y="348897"/>
                </a:lnTo>
                <a:lnTo>
                  <a:pt x="0" y="34889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4" name="Freeform 105">
            <a:extLst>
              <a:ext uri="{FF2B5EF4-FFF2-40B4-BE49-F238E27FC236}">
                <a16:creationId xmlns:a16="http://schemas.microsoft.com/office/drawing/2014/main" id="{53F1B05F-B3EE-F8EB-450E-914167720296}"/>
              </a:ext>
            </a:extLst>
          </p:cNvPr>
          <p:cNvSpPr/>
          <p:nvPr/>
        </p:nvSpPr>
        <p:spPr>
          <a:xfrm rot="469675">
            <a:off x="4554547" y="6458364"/>
            <a:ext cx="281669" cy="395636"/>
          </a:xfrm>
          <a:custGeom>
            <a:avLst/>
            <a:gdLst/>
            <a:ahLst/>
            <a:cxnLst/>
            <a:rect l="l" t="t" r="r" b="b"/>
            <a:pathLst>
              <a:path w="334731" h="496349">
                <a:moveTo>
                  <a:pt x="0" y="0"/>
                </a:moveTo>
                <a:lnTo>
                  <a:pt x="334731" y="0"/>
                </a:lnTo>
                <a:lnTo>
                  <a:pt x="334731" y="496349"/>
                </a:lnTo>
                <a:lnTo>
                  <a:pt x="0" y="49634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107">
            <a:extLst>
              <a:ext uri="{FF2B5EF4-FFF2-40B4-BE49-F238E27FC236}">
                <a16:creationId xmlns:a16="http://schemas.microsoft.com/office/drawing/2014/main" id="{7FC9CD0C-2F72-6531-DA86-FD9C6F199243}"/>
              </a:ext>
            </a:extLst>
          </p:cNvPr>
          <p:cNvSpPr/>
          <p:nvPr/>
        </p:nvSpPr>
        <p:spPr>
          <a:xfrm>
            <a:off x="8694310" y="656895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7" name="Graphic 46" descr="Bullseye with solid fill">
            <a:extLst>
              <a:ext uri="{FF2B5EF4-FFF2-40B4-BE49-F238E27FC236}">
                <a16:creationId xmlns:a16="http://schemas.microsoft.com/office/drawing/2014/main" id="{66FEB612-C2FA-F808-58E9-8ABADA46D4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26257" y="6380903"/>
            <a:ext cx="312028" cy="312028"/>
          </a:xfrm>
          <a:prstGeom prst="rect">
            <a:avLst/>
          </a:prstGeom>
        </p:spPr>
      </p:pic>
      <p:sp>
        <p:nvSpPr>
          <p:cNvPr id="48" name="TextBox 129">
            <a:extLst>
              <a:ext uri="{FF2B5EF4-FFF2-40B4-BE49-F238E27FC236}">
                <a16:creationId xmlns:a16="http://schemas.microsoft.com/office/drawing/2014/main" id="{6E5EEE39-421A-F631-3F31-CF75DEFBB8DB}"/>
              </a:ext>
            </a:extLst>
          </p:cNvPr>
          <p:cNvSpPr txBox="1"/>
          <p:nvPr/>
        </p:nvSpPr>
        <p:spPr>
          <a:xfrm>
            <a:off x="4113244" y="4473583"/>
            <a:ext cx="797366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Debt Management &amp; Budgeting</a:t>
            </a:r>
          </a:p>
          <a:p>
            <a:pPr algn="ctr">
              <a:lnSpc>
                <a:spcPts val="1231"/>
              </a:lnSpc>
            </a:pPr>
            <a:r>
              <a:rPr lang="en-US" sz="81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– 3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Freeform 69">
            <a:extLst>
              <a:ext uri="{FF2B5EF4-FFF2-40B4-BE49-F238E27FC236}">
                <a16:creationId xmlns:a16="http://schemas.microsoft.com/office/drawing/2014/main" id="{634435D1-7369-4309-8678-D168D5B77F37}"/>
              </a:ext>
            </a:extLst>
          </p:cNvPr>
          <p:cNvSpPr/>
          <p:nvPr/>
        </p:nvSpPr>
        <p:spPr>
          <a:xfrm>
            <a:off x="4175588" y="6543204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114">
            <a:extLst>
              <a:ext uri="{FF2B5EF4-FFF2-40B4-BE49-F238E27FC236}">
                <a16:creationId xmlns:a16="http://schemas.microsoft.com/office/drawing/2014/main" id="{5EC8FF17-4DC3-0A1E-AE81-4D1A59F06F4E}"/>
              </a:ext>
            </a:extLst>
          </p:cNvPr>
          <p:cNvSpPr txBox="1"/>
          <p:nvPr/>
        </p:nvSpPr>
        <p:spPr>
          <a:xfrm>
            <a:off x="4189778" y="764611"/>
            <a:ext cx="711488" cy="26408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Sentence Requirement Support</a:t>
            </a:r>
          </a:p>
          <a:p>
            <a:pPr algn="ctr">
              <a:lnSpc>
                <a:spcPts val="1231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10:30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FC91D8-0B9F-0D34-E80A-B9870BAE3FF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56234" y="2279072"/>
            <a:ext cx="381859" cy="333454"/>
          </a:xfrm>
          <a:prstGeom prst="rect">
            <a:avLst/>
          </a:prstGeom>
        </p:spPr>
      </p:pic>
      <p:sp>
        <p:nvSpPr>
          <p:cNvPr id="27" name="Freeform 54">
            <a:extLst>
              <a:ext uri="{FF2B5EF4-FFF2-40B4-BE49-F238E27FC236}">
                <a16:creationId xmlns:a16="http://schemas.microsoft.com/office/drawing/2014/main" id="{B0CFB5B1-21F3-174B-AF41-6EC33C8D19DF}"/>
              </a:ext>
            </a:extLst>
          </p:cNvPr>
          <p:cNvSpPr/>
          <p:nvPr/>
        </p:nvSpPr>
        <p:spPr>
          <a:xfrm>
            <a:off x="8699254" y="2493204"/>
            <a:ext cx="138794" cy="137530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5" name="Graphic 34" descr="House outline">
            <a:extLst>
              <a:ext uri="{FF2B5EF4-FFF2-40B4-BE49-F238E27FC236}">
                <a16:creationId xmlns:a16="http://schemas.microsoft.com/office/drawing/2014/main" id="{7BAD693D-A73F-870E-1A71-8033673259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162290" y="5191046"/>
            <a:ext cx="333454" cy="333454"/>
          </a:xfrm>
          <a:prstGeom prst="rect">
            <a:avLst/>
          </a:prstGeom>
        </p:spPr>
      </p:pic>
      <p:sp>
        <p:nvSpPr>
          <p:cNvPr id="36" name="Freeform 95">
            <a:extLst>
              <a:ext uri="{FF2B5EF4-FFF2-40B4-BE49-F238E27FC236}">
                <a16:creationId xmlns:a16="http://schemas.microsoft.com/office/drawing/2014/main" id="{5893B9C0-ED19-0F66-E92B-B14198A08BAB}"/>
              </a:ext>
            </a:extLst>
          </p:cNvPr>
          <p:cNvSpPr/>
          <p:nvPr/>
        </p:nvSpPr>
        <p:spPr>
          <a:xfrm>
            <a:off x="9183876" y="3388136"/>
            <a:ext cx="304086" cy="289666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115">
            <a:extLst>
              <a:ext uri="{FF2B5EF4-FFF2-40B4-BE49-F238E27FC236}">
                <a16:creationId xmlns:a16="http://schemas.microsoft.com/office/drawing/2014/main" id="{4AF0B751-EA9A-D6C8-E2B3-1A4BAA4E1329}"/>
              </a:ext>
            </a:extLst>
          </p:cNvPr>
          <p:cNvSpPr/>
          <p:nvPr/>
        </p:nvSpPr>
        <p:spPr>
          <a:xfrm>
            <a:off x="3206681" y="5109249"/>
            <a:ext cx="403000" cy="313767"/>
          </a:xfrm>
          <a:custGeom>
            <a:avLst/>
            <a:gdLst/>
            <a:ahLst/>
            <a:cxnLst/>
            <a:rect l="l" t="t" r="r" b="b"/>
            <a:pathLst>
              <a:path w="462770" h="367692">
                <a:moveTo>
                  <a:pt x="0" y="0"/>
                </a:moveTo>
                <a:lnTo>
                  <a:pt x="462770" y="0"/>
                </a:lnTo>
                <a:lnTo>
                  <a:pt x="462770" y="367692"/>
                </a:lnTo>
                <a:lnTo>
                  <a:pt x="0" y="36769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104">
            <a:extLst>
              <a:ext uri="{FF2B5EF4-FFF2-40B4-BE49-F238E27FC236}">
                <a16:creationId xmlns:a16="http://schemas.microsoft.com/office/drawing/2014/main" id="{B81FD44E-EA72-BB60-C806-49707223A31D}"/>
              </a:ext>
            </a:extLst>
          </p:cNvPr>
          <p:cNvSpPr/>
          <p:nvPr/>
        </p:nvSpPr>
        <p:spPr>
          <a:xfrm>
            <a:off x="4381107" y="5126427"/>
            <a:ext cx="252772" cy="344171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8" name="Freeform 130">
            <a:extLst>
              <a:ext uri="{FF2B5EF4-FFF2-40B4-BE49-F238E27FC236}">
                <a16:creationId xmlns:a16="http://schemas.microsoft.com/office/drawing/2014/main" id="{63BC8617-E185-40F7-49D8-08CA344D9899}"/>
              </a:ext>
            </a:extLst>
          </p:cNvPr>
          <p:cNvSpPr/>
          <p:nvPr/>
        </p:nvSpPr>
        <p:spPr>
          <a:xfrm>
            <a:off x="7773901" y="6460007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C98D77-3DEF-9AA1-A1B2-CBDCDAAE0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32" y="6300110"/>
            <a:ext cx="457261" cy="4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raphic 63" descr="Judge female with solid fill">
            <a:extLst>
              <a:ext uri="{FF2B5EF4-FFF2-40B4-BE49-F238E27FC236}">
                <a16:creationId xmlns:a16="http://schemas.microsoft.com/office/drawing/2014/main" id="{B242B78D-65ED-F280-FD67-5277222ED60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793414" y="5230099"/>
            <a:ext cx="283474" cy="283474"/>
          </a:xfrm>
          <a:prstGeom prst="rect">
            <a:avLst/>
          </a:prstGeom>
        </p:spPr>
      </p:pic>
      <p:pic>
        <p:nvPicPr>
          <p:cNvPr id="65" name="Graphic 64" descr="Judge female with solid fill">
            <a:extLst>
              <a:ext uri="{FF2B5EF4-FFF2-40B4-BE49-F238E27FC236}">
                <a16:creationId xmlns:a16="http://schemas.microsoft.com/office/drawing/2014/main" id="{5476230D-08E2-D468-BE65-F00468061EF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330431" y="2244706"/>
            <a:ext cx="371739" cy="371739"/>
          </a:xfrm>
          <a:prstGeom prst="rect">
            <a:avLst/>
          </a:prstGeom>
        </p:spPr>
      </p:pic>
      <p:sp>
        <p:nvSpPr>
          <p:cNvPr id="73" name="Freeform 107">
            <a:extLst>
              <a:ext uri="{FF2B5EF4-FFF2-40B4-BE49-F238E27FC236}">
                <a16:creationId xmlns:a16="http://schemas.microsoft.com/office/drawing/2014/main" id="{5CF33E09-835C-D214-12E1-E38A2AC80CD1}"/>
              </a:ext>
            </a:extLst>
          </p:cNvPr>
          <p:cNvSpPr/>
          <p:nvPr/>
        </p:nvSpPr>
        <p:spPr>
          <a:xfrm>
            <a:off x="8707234" y="3381417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110">
            <a:extLst>
              <a:ext uri="{FF2B5EF4-FFF2-40B4-BE49-F238E27FC236}">
                <a16:creationId xmlns:a16="http://schemas.microsoft.com/office/drawing/2014/main" id="{9FE8BCD6-CC4A-78DF-2174-5C4AA274820E}"/>
              </a:ext>
            </a:extLst>
          </p:cNvPr>
          <p:cNvSpPr/>
          <p:nvPr/>
        </p:nvSpPr>
        <p:spPr>
          <a:xfrm>
            <a:off x="8686385" y="5341298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110">
            <a:extLst>
              <a:ext uri="{FF2B5EF4-FFF2-40B4-BE49-F238E27FC236}">
                <a16:creationId xmlns:a16="http://schemas.microsoft.com/office/drawing/2014/main" id="{2430BA18-0205-1344-7E08-5B7A76160955}"/>
              </a:ext>
            </a:extLst>
          </p:cNvPr>
          <p:cNvSpPr/>
          <p:nvPr/>
        </p:nvSpPr>
        <p:spPr>
          <a:xfrm>
            <a:off x="7285418" y="5341298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107">
            <a:extLst>
              <a:ext uri="{FF2B5EF4-FFF2-40B4-BE49-F238E27FC236}">
                <a16:creationId xmlns:a16="http://schemas.microsoft.com/office/drawing/2014/main" id="{898652C5-37EA-C095-8D04-8EADE22491DB}"/>
              </a:ext>
            </a:extLst>
          </p:cNvPr>
          <p:cNvSpPr/>
          <p:nvPr/>
        </p:nvSpPr>
        <p:spPr>
          <a:xfrm>
            <a:off x="2704869" y="516006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  <TaxCatchAll xmlns="0a6be467-e76b-4869-981c-41fd8dac8726" xsi:nil="true"/>
  </documentManagement>
</p:properties>
</file>

<file path=customXml/itemProps1.xml><?xml version="1.0" encoding="utf-8"?>
<ds:datastoreItem xmlns:ds="http://schemas.openxmlformats.org/officeDocument/2006/customXml" ds:itemID="{8FDE47BD-BAF8-4672-A1F8-8AC12E25F6C5}"/>
</file>

<file path=customXml/itemProps2.xml><?xml version="1.0" encoding="utf-8"?>
<ds:datastoreItem xmlns:ds="http://schemas.openxmlformats.org/officeDocument/2006/customXml" ds:itemID="{8AB248E6-3117-4C63-AB7E-0AD3F93233E0}"/>
</file>

<file path=customXml/itemProps3.xml><?xml version="1.0" encoding="utf-8"?>
<ds:datastoreItem xmlns:ds="http://schemas.openxmlformats.org/officeDocument/2006/customXml" ds:itemID="{6B0CF2F4-F45C-4109-A2E2-696A6E2D97BC}"/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1254</Words>
  <Application>Microsoft Office PowerPoint</Application>
  <PresentationFormat>Custom</PresentationFormat>
  <Paragraphs>466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Aptos</vt:lpstr>
      <vt:lpstr>DM Sans Bold</vt:lpstr>
      <vt:lpstr>DM Sans</vt:lpstr>
      <vt:lpstr>Arial</vt:lpstr>
      <vt:lpstr>DM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Blackburn July 2025  - CFO Evolution Activity Schedule Weekly Template.pptx</dc:title>
  <dc:creator>Cavallo, Gabriella (Growth Company)</dc:creator>
  <cp:lastModifiedBy>Cavallo, Gabriella (Growth Company)</cp:lastModifiedBy>
  <cp:revision>5</cp:revision>
  <dcterms:created xsi:type="dcterms:W3CDTF">2006-08-16T00:00:00Z</dcterms:created>
  <dcterms:modified xsi:type="dcterms:W3CDTF">2025-08-14T17:06:19Z</dcterms:modified>
  <dc:identifier>DAGUeHYYtjE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</Properties>
</file>