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61" r:id="rId5"/>
    <p:sldId id="262" r:id="rId6"/>
    <p:sldId id="263" r:id="rId7"/>
    <p:sldId id="264" r:id="rId8"/>
  </p:sldIdLst>
  <p:sldSz cx="10693400" cy="7556500"/>
  <p:notesSz cx="6797675" cy="9926638"/>
  <p:embeddedFontLst>
    <p:embeddedFont>
      <p:font typeface="Aptos Narrow" panose="020B0004020202020204" pitchFamily="34" charset="0"/>
      <p:regular r:id="rId10"/>
      <p:bold r:id="rId11"/>
      <p:italic r:id="rId12"/>
      <p:boldItalic r:id="rId13"/>
    </p:embeddedFont>
    <p:embeddedFont>
      <p:font typeface="DM Sans" pitchFamily="2" charset="0"/>
      <p:regular r:id="rId14"/>
      <p:bold r:id="rId15"/>
      <p:italic r:id="rId16"/>
      <p:boldItalic r:id="rId17"/>
    </p:embeddedFont>
    <p:embeddedFont>
      <p:font typeface="DM Sans Bold" charset="0"/>
      <p:regular r:id="rId18"/>
      <p:bold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9F8"/>
    <a:srgbClr val="FFF3E7"/>
    <a:srgbClr val="FFE4C9"/>
    <a:srgbClr val="FFCC66"/>
    <a:srgbClr val="FFFFCC"/>
    <a:srgbClr val="B6C6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A69697-7724-48FC-A5B0-1A4D13CDE4B7}" v="23" dt="2025-08-12T12:03:11.2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customXml" Target="../customXml/item2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59" cy="498056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A016004F-67E9-434D-8D28-B26DA7AC46C2}" type="datetimeFigureOut">
              <a:rPr lang="en-GB" smtClean="0"/>
              <a:t>15/08/2025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1" tIns="47781" rIns="95561" bIns="4778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5561" tIns="47781" rIns="95561" bIns="477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59" cy="498055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2F7DE565-BD42-4930-8EFE-519E485892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48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DE565-BD42-4930-8EFE-519E4858926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659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37998F-C0AB-FF0C-654A-6048E6C8E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287ED8-8F72-ACE5-4AA1-305417B82B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245936-31D9-BD03-DAAD-8273AC2D67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AF12E-C00E-11CA-F20F-6FF4CF6CB0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DE565-BD42-4930-8EFE-519E4858926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324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FAFAD9-FB16-37DA-0093-759034E816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0A8997-8C74-E3A4-03B7-F97A4C09F1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70EDE9-1695-4C95-65AE-75C95317FE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05A84C-BCE8-B09C-E657-9DAFE24830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DE565-BD42-4930-8EFE-519E4858926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905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4EE1D1-61B5-DF70-8B57-CB0511083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1815E7-43AD-B065-22AF-2B43944E1E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A1F16E-D5D3-9758-3FA7-AD93DDA7E5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E59F02-E2F6-9D70-492A-68C441F5EF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7DE565-BD42-4930-8EFE-519E4858926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7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svg"/><Relationship Id="rId39" Type="http://schemas.openxmlformats.org/officeDocument/2006/relationships/image" Target="../media/image37.sv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20" Type="http://schemas.openxmlformats.org/officeDocument/2006/relationships/image" Target="../media/image18.sv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32" Type="http://schemas.openxmlformats.org/officeDocument/2006/relationships/image" Target="../media/image30.svg"/><Relationship Id="rId37" Type="http://schemas.openxmlformats.org/officeDocument/2006/relationships/image" Target="../media/image35.sv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svg"/><Relationship Id="rId36" Type="http://schemas.openxmlformats.org/officeDocument/2006/relationships/image" Target="../media/image34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svg"/><Relationship Id="rId27" Type="http://schemas.openxmlformats.org/officeDocument/2006/relationships/image" Target="../media/image25.png"/><Relationship Id="rId30" Type="http://schemas.openxmlformats.org/officeDocument/2006/relationships/image" Target="../media/image28.svg"/><Relationship Id="rId35" Type="http://schemas.openxmlformats.org/officeDocument/2006/relationships/image" Target="../media/image33.svg"/><Relationship Id="rId8" Type="http://schemas.openxmlformats.org/officeDocument/2006/relationships/image" Target="../media/image6.svg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.png"/><Relationship Id="rId18" Type="http://schemas.openxmlformats.org/officeDocument/2006/relationships/image" Target="../media/image40.svg"/><Relationship Id="rId26" Type="http://schemas.openxmlformats.org/officeDocument/2006/relationships/image" Target="../media/image48.svg"/><Relationship Id="rId39" Type="http://schemas.openxmlformats.org/officeDocument/2006/relationships/image" Target="../media/image52.svg"/><Relationship Id="rId21" Type="http://schemas.openxmlformats.org/officeDocument/2006/relationships/image" Target="../media/image43.png"/><Relationship Id="rId34" Type="http://schemas.openxmlformats.org/officeDocument/2006/relationships/image" Target="../media/image7.png"/><Relationship Id="rId7" Type="http://schemas.openxmlformats.org/officeDocument/2006/relationships/image" Target="../media/image5.png"/><Relationship Id="rId12" Type="http://schemas.openxmlformats.org/officeDocument/2006/relationships/image" Target="../media/image14.svg"/><Relationship Id="rId17" Type="http://schemas.openxmlformats.org/officeDocument/2006/relationships/image" Target="../media/image39.png"/><Relationship Id="rId25" Type="http://schemas.openxmlformats.org/officeDocument/2006/relationships/image" Target="../media/image47.png"/><Relationship Id="rId33" Type="http://schemas.openxmlformats.org/officeDocument/2006/relationships/image" Target="../media/image30.svg"/><Relationship Id="rId38" Type="http://schemas.openxmlformats.org/officeDocument/2006/relationships/image" Target="../media/image5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0.svg"/><Relationship Id="rId20" Type="http://schemas.openxmlformats.org/officeDocument/2006/relationships/image" Target="../media/image42.svg"/><Relationship Id="rId29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24" Type="http://schemas.openxmlformats.org/officeDocument/2006/relationships/image" Target="../media/image46.svg"/><Relationship Id="rId32" Type="http://schemas.openxmlformats.org/officeDocument/2006/relationships/image" Target="../media/image29.png"/><Relationship Id="rId37" Type="http://schemas.openxmlformats.org/officeDocument/2006/relationships/image" Target="../media/image20.svg"/><Relationship Id="rId5" Type="http://schemas.openxmlformats.org/officeDocument/2006/relationships/image" Target="../media/image3.png"/><Relationship Id="rId15" Type="http://schemas.openxmlformats.org/officeDocument/2006/relationships/image" Target="../media/image9.png"/><Relationship Id="rId23" Type="http://schemas.openxmlformats.org/officeDocument/2006/relationships/image" Target="../media/image45.png"/><Relationship Id="rId28" Type="http://schemas.openxmlformats.org/officeDocument/2006/relationships/image" Target="../media/image12.svg"/><Relationship Id="rId36" Type="http://schemas.openxmlformats.org/officeDocument/2006/relationships/image" Target="../media/image19.png"/><Relationship Id="rId10" Type="http://schemas.openxmlformats.org/officeDocument/2006/relationships/image" Target="../media/image26.svg"/><Relationship Id="rId19" Type="http://schemas.openxmlformats.org/officeDocument/2006/relationships/image" Target="../media/image41.png"/><Relationship Id="rId31" Type="http://schemas.openxmlformats.org/officeDocument/2006/relationships/image" Target="../media/image31.png"/><Relationship Id="rId4" Type="http://schemas.openxmlformats.org/officeDocument/2006/relationships/image" Target="../media/image2.png"/><Relationship Id="rId9" Type="http://schemas.openxmlformats.org/officeDocument/2006/relationships/image" Target="../media/image25.png"/><Relationship Id="rId14" Type="http://schemas.openxmlformats.org/officeDocument/2006/relationships/image" Target="../media/image22.svg"/><Relationship Id="rId22" Type="http://schemas.openxmlformats.org/officeDocument/2006/relationships/image" Target="../media/image44.svg"/><Relationship Id="rId27" Type="http://schemas.openxmlformats.org/officeDocument/2006/relationships/image" Target="../media/image11.png"/><Relationship Id="rId30" Type="http://schemas.openxmlformats.org/officeDocument/2006/relationships/image" Target="../media/image50.svg"/><Relationship Id="rId35" Type="http://schemas.openxmlformats.org/officeDocument/2006/relationships/image" Target="../media/image8.svg"/><Relationship Id="rId8" Type="http://schemas.openxmlformats.org/officeDocument/2006/relationships/image" Target="../media/image6.svg"/><Relationship Id="rId3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7.png"/><Relationship Id="rId18" Type="http://schemas.openxmlformats.org/officeDocument/2006/relationships/image" Target="../media/image10.svg"/><Relationship Id="rId26" Type="http://schemas.openxmlformats.org/officeDocument/2006/relationships/image" Target="../media/image18.svg"/><Relationship Id="rId21" Type="http://schemas.openxmlformats.org/officeDocument/2006/relationships/image" Target="../media/image21.png"/><Relationship Id="rId34" Type="http://schemas.openxmlformats.org/officeDocument/2006/relationships/image" Target="../media/image23.png"/><Relationship Id="rId7" Type="http://schemas.openxmlformats.org/officeDocument/2006/relationships/image" Target="../media/image5.png"/><Relationship Id="rId12" Type="http://schemas.openxmlformats.org/officeDocument/2006/relationships/image" Target="../media/image26.svg"/><Relationship Id="rId17" Type="http://schemas.openxmlformats.org/officeDocument/2006/relationships/image" Target="../media/image9.png"/><Relationship Id="rId25" Type="http://schemas.openxmlformats.org/officeDocument/2006/relationships/image" Target="../media/image17.png"/><Relationship Id="rId33" Type="http://schemas.openxmlformats.org/officeDocument/2006/relationships/image" Target="../media/image33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8.svg"/><Relationship Id="rId20" Type="http://schemas.openxmlformats.org/officeDocument/2006/relationships/image" Target="../media/image20.svg"/><Relationship Id="rId29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25.png"/><Relationship Id="rId24" Type="http://schemas.openxmlformats.org/officeDocument/2006/relationships/image" Target="../media/image44.svg"/><Relationship Id="rId32" Type="http://schemas.openxmlformats.org/officeDocument/2006/relationships/image" Target="../media/image32.png"/><Relationship Id="rId37" Type="http://schemas.openxmlformats.org/officeDocument/2006/relationships/image" Target="../media/image35.svg"/><Relationship Id="rId5" Type="http://schemas.openxmlformats.org/officeDocument/2006/relationships/image" Target="../media/image3.png"/><Relationship Id="rId15" Type="http://schemas.openxmlformats.org/officeDocument/2006/relationships/image" Target="../media/image7.png"/><Relationship Id="rId23" Type="http://schemas.openxmlformats.org/officeDocument/2006/relationships/image" Target="../media/image43.png"/><Relationship Id="rId28" Type="http://schemas.openxmlformats.org/officeDocument/2006/relationships/image" Target="../media/image12.svg"/><Relationship Id="rId36" Type="http://schemas.openxmlformats.org/officeDocument/2006/relationships/image" Target="../media/image34.png"/><Relationship Id="rId10" Type="http://schemas.openxmlformats.org/officeDocument/2006/relationships/image" Target="../media/image50.sv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image" Target="../media/image2.png"/><Relationship Id="rId9" Type="http://schemas.openxmlformats.org/officeDocument/2006/relationships/image" Target="../media/image49.png"/><Relationship Id="rId14" Type="http://schemas.openxmlformats.org/officeDocument/2006/relationships/image" Target="../media/image48.svg"/><Relationship Id="rId22" Type="http://schemas.openxmlformats.org/officeDocument/2006/relationships/image" Target="../media/image22.svg"/><Relationship Id="rId27" Type="http://schemas.openxmlformats.org/officeDocument/2006/relationships/image" Target="../media/image11.png"/><Relationship Id="rId30" Type="http://schemas.openxmlformats.org/officeDocument/2006/relationships/image" Target="../media/image55.svg"/><Relationship Id="rId35" Type="http://schemas.openxmlformats.org/officeDocument/2006/relationships/image" Target="../media/image24.svg"/><Relationship Id="rId8" Type="http://schemas.openxmlformats.org/officeDocument/2006/relationships/image" Target="../media/image6.svg"/><Relationship Id="rId3" Type="http://schemas.openxmlformats.org/officeDocument/2006/relationships/image" Target="../media/image53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5.png"/><Relationship Id="rId18" Type="http://schemas.openxmlformats.org/officeDocument/2006/relationships/image" Target="../media/image20.svg"/><Relationship Id="rId26" Type="http://schemas.openxmlformats.org/officeDocument/2006/relationships/image" Target="../media/image58.svg"/><Relationship Id="rId39" Type="http://schemas.openxmlformats.org/officeDocument/2006/relationships/image" Target="../media/image60.svg"/><Relationship Id="rId21" Type="http://schemas.openxmlformats.org/officeDocument/2006/relationships/image" Target="../media/image43.png"/><Relationship Id="rId34" Type="http://schemas.openxmlformats.org/officeDocument/2006/relationships/image" Target="../media/image7.png"/><Relationship Id="rId7" Type="http://schemas.openxmlformats.org/officeDocument/2006/relationships/image" Target="../media/image5.png"/><Relationship Id="rId12" Type="http://schemas.openxmlformats.org/officeDocument/2006/relationships/image" Target="../media/image28.svg"/><Relationship Id="rId17" Type="http://schemas.openxmlformats.org/officeDocument/2006/relationships/image" Target="../media/image19.png"/><Relationship Id="rId25" Type="http://schemas.openxmlformats.org/officeDocument/2006/relationships/image" Target="../media/image57.png"/><Relationship Id="rId33" Type="http://schemas.openxmlformats.org/officeDocument/2006/relationships/image" Target="../media/image50.svg"/><Relationship Id="rId38" Type="http://schemas.openxmlformats.org/officeDocument/2006/relationships/image" Target="../media/image5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0.svg"/><Relationship Id="rId20" Type="http://schemas.openxmlformats.org/officeDocument/2006/relationships/image" Target="../media/image18.svg"/><Relationship Id="rId29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27.png"/><Relationship Id="rId24" Type="http://schemas.openxmlformats.org/officeDocument/2006/relationships/image" Target="../media/image22.svg"/><Relationship Id="rId32" Type="http://schemas.openxmlformats.org/officeDocument/2006/relationships/image" Target="../media/image49.png"/><Relationship Id="rId37" Type="http://schemas.openxmlformats.org/officeDocument/2006/relationships/image" Target="../media/image30.svg"/><Relationship Id="rId5" Type="http://schemas.openxmlformats.org/officeDocument/2006/relationships/image" Target="../media/image3.png"/><Relationship Id="rId15" Type="http://schemas.openxmlformats.org/officeDocument/2006/relationships/image" Target="../media/image9.png"/><Relationship Id="rId23" Type="http://schemas.openxmlformats.org/officeDocument/2006/relationships/image" Target="../media/image21.png"/><Relationship Id="rId28" Type="http://schemas.openxmlformats.org/officeDocument/2006/relationships/image" Target="../media/image55.svg"/><Relationship Id="rId36" Type="http://schemas.openxmlformats.org/officeDocument/2006/relationships/image" Target="../media/image29.png"/><Relationship Id="rId10" Type="http://schemas.openxmlformats.org/officeDocument/2006/relationships/image" Target="../media/image24.svg"/><Relationship Id="rId19" Type="http://schemas.openxmlformats.org/officeDocument/2006/relationships/image" Target="../media/image17.png"/><Relationship Id="rId31" Type="http://schemas.openxmlformats.org/officeDocument/2006/relationships/image" Target="../media/image52.svg"/><Relationship Id="rId4" Type="http://schemas.openxmlformats.org/officeDocument/2006/relationships/image" Target="../media/image2.png"/><Relationship Id="rId9" Type="http://schemas.openxmlformats.org/officeDocument/2006/relationships/image" Target="../media/image23.png"/><Relationship Id="rId14" Type="http://schemas.openxmlformats.org/officeDocument/2006/relationships/image" Target="../media/image26.svg"/><Relationship Id="rId22" Type="http://schemas.openxmlformats.org/officeDocument/2006/relationships/image" Target="../media/image44.svg"/><Relationship Id="rId27" Type="http://schemas.openxmlformats.org/officeDocument/2006/relationships/image" Target="../media/image54.png"/><Relationship Id="rId30" Type="http://schemas.openxmlformats.org/officeDocument/2006/relationships/image" Target="../media/image51.png"/><Relationship Id="rId35" Type="http://schemas.openxmlformats.org/officeDocument/2006/relationships/image" Target="../media/image8.svg"/><Relationship Id="rId8" Type="http://schemas.openxmlformats.org/officeDocument/2006/relationships/image" Target="../media/image6.svg"/><Relationship Id="rId3" Type="http://schemas.openxmlformats.org/officeDocument/2006/relationships/image" Target="../media/image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5662AEC-6836-F7BA-BC92-759D6F243E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0071" y="1077718"/>
            <a:ext cx="8033649" cy="5896847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07875" y="1077718"/>
            <a:ext cx="2142719" cy="5169553"/>
            <a:chOff x="-24" y="-1141"/>
            <a:chExt cx="939480" cy="169787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939456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24" y="-1141"/>
              <a:ext cx="939480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050" u="sng" dirty="0">
                  <a:solidFill>
                    <a:srgbClr val="FFFFFF"/>
                  </a:solidFill>
                  <a:latin typeface="DM Sans"/>
                </a:rPr>
                <a:t>Information</a:t>
              </a:r>
              <a:endParaRPr lang="en-US" sz="1050" dirty="0">
                <a:cs typeface="Calibri"/>
              </a:endParaRPr>
            </a:p>
            <a:p>
              <a:pPr algn="ctr"/>
              <a:endParaRPr lang="en-US" sz="1050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5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05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05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05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  <a:endParaRPr lang="en-US" sz="1050" b="1" dirty="0">
                <a:solidFill>
                  <a:schemeClr val="bg1"/>
                </a:solidFill>
                <a:latin typeface="DM Sans"/>
              </a:endParaRPr>
            </a:p>
            <a:p>
              <a:pPr algn="ctr"/>
              <a:endParaRPr lang="en-US" sz="105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5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05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)</a:t>
              </a:r>
            </a:p>
            <a:p>
              <a:pPr algn="ctr"/>
              <a:r>
                <a:rPr lang="en-US" sz="1050" dirty="0">
                  <a:solidFill>
                    <a:srgbClr val="FFFFFF"/>
                  </a:solidFill>
                  <a:latin typeface="DM Sans"/>
                  <a:cs typeface="Calibri"/>
                </a:rPr>
                <a:t>                 </a:t>
              </a:r>
              <a:endParaRPr lang="en-US" sz="105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Enrolments are needed to do any of the sessions.</a:t>
              </a:r>
            </a:p>
            <a:p>
              <a:pPr algn="ctr"/>
              <a:endParaRPr lang="en-US" sz="105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50" dirty="0">
                  <a:solidFill>
                    <a:schemeClr val="bg1"/>
                  </a:solidFill>
                  <a:cs typeface="Calibri"/>
                </a:rPr>
                <a:t>Group Activity's this week include Arts and Crafts,  and Creative arts which will be run by an external provider additionally there is a creative writing group and A men matter group which will be run by one of the male support workers discussing men’s mental health struggles.</a:t>
              </a:r>
            </a:p>
            <a:p>
              <a:pPr algn="ctr"/>
              <a:r>
                <a:rPr lang="en-US" sz="1050" dirty="0">
                  <a:solidFill>
                    <a:schemeClr val="bg1"/>
                  </a:solidFill>
                  <a:cs typeface="Calibri"/>
                </a:rPr>
                <a:t>– Please let your support worker know if you would like to sign up for any of these.</a:t>
              </a:r>
            </a:p>
            <a:p>
              <a:pPr algn="ctr"/>
              <a:endParaRPr lang="en-US" sz="105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800" b="1" dirty="0">
                  <a:solidFill>
                    <a:schemeClr val="bg1"/>
                  </a:solidFill>
                  <a:cs typeface="Calibri"/>
                </a:rPr>
                <a:t>CBT To be discussed with Support worker</a:t>
              </a:r>
            </a:p>
            <a:p>
              <a:pPr algn="ctr"/>
              <a:endParaRPr lang="en-US" sz="80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00" b="1" u="sng" dirty="0">
                <a:solidFill>
                  <a:schemeClr val="bg1"/>
                </a:solidFill>
                <a:cs typeface="Calibri"/>
              </a:endParaRPr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107875" y="6464390"/>
            <a:ext cx="2066012" cy="747035"/>
            <a:chOff x="183080" y="0"/>
            <a:chExt cx="2754682" cy="996046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2682766" y="89855"/>
            <a:ext cx="5010805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SEPTEMBER - WEEK 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F2A7CC7-B907-D44C-7784-C0E9EDD8F46A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82136ECE-F6A6-0C0C-9952-014792A99A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CACAFF39-F2CE-CD2E-1D0F-3C9BCC111D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398" y="89855"/>
            <a:ext cx="2177007" cy="866419"/>
          </a:xfrm>
          <a:prstGeom prst="rect">
            <a:avLst/>
          </a:prstGeom>
        </p:spPr>
      </p:pic>
      <p:pic>
        <p:nvPicPr>
          <p:cNvPr id="24" name="Graphic 23" descr="Drama outline">
            <a:extLst>
              <a:ext uri="{FF2B5EF4-FFF2-40B4-BE49-F238E27FC236}">
                <a16:creationId xmlns:a16="http://schemas.microsoft.com/office/drawing/2014/main" id="{3C283287-1EAE-E268-8FB8-AC97396FE63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64100" y="3949154"/>
            <a:ext cx="777330" cy="777330"/>
          </a:xfrm>
          <a:prstGeom prst="rect">
            <a:avLst/>
          </a:prstGeom>
        </p:spPr>
      </p:pic>
      <p:pic>
        <p:nvPicPr>
          <p:cNvPr id="40" name="Graphic 39" descr="Coffee outline">
            <a:extLst>
              <a:ext uri="{FF2B5EF4-FFF2-40B4-BE49-F238E27FC236}">
                <a16:creationId xmlns:a16="http://schemas.microsoft.com/office/drawing/2014/main" id="{7BE6E507-2177-AEFA-5820-4C69497F9E6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30741" y="3190097"/>
            <a:ext cx="432370" cy="432370"/>
          </a:xfrm>
          <a:prstGeom prst="rect">
            <a:avLst/>
          </a:prstGeom>
        </p:spPr>
      </p:pic>
      <p:pic>
        <p:nvPicPr>
          <p:cNvPr id="43" name="Graphic 42" descr="Left Brain outline">
            <a:extLst>
              <a:ext uri="{FF2B5EF4-FFF2-40B4-BE49-F238E27FC236}">
                <a16:creationId xmlns:a16="http://schemas.microsoft.com/office/drawing/2014/main" id="{6576429F-64CA-12B3-3F39-363293DAC76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474641" y="4726484"/>
            <a:ext cx="637694" cy="637694"/>
          </a:xfrm>
          <a:prstGeom prst="rect">
            <a:avLst/>
          </a:prstGeom>
        </p:spPr>
      </p:pic>
      <p:pic>
        <p:nvPicPr>
          <p:cNvPr id="44" name="Graphic 43" descr="Document outline">
            <a:extLst>
              <a:ext uri="{FF2B5EF4-FFF2-40B4-BE49-F238E27FC236}">
                <a16:creationId xmlns:a16="http://schemas.microsoft.com/office/drawing/2014/main" id="{0AAD5310-62F2-9341-56D4-1F259E2B442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117244" y="5987489"/>
            <a:ext cx="445867" cy="445867"/>
          </a:xfrm>
          <a:prstGeom prst="rect">
            <a:avLst/>
          </a:prstGeom>
        </p:spPr>
      </p:pic>
      <p:pic>
        <p:nvPicPr>
          <p:cNvPr id="48" name="Graphic 47" descr="Medical outline">
            <a:extLst>
              <a:ext uri="{FF2B5EF4-FFF2-40B4-BE49-F238E27FC236}">
                <a16:creationId xmlns:a16="http://schemas.microsoft.com/office/drawing/2014/main" id="{1DFB0B2E-D7D4-CA23-9E22-06A07C5DFCC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228476" y="6514713"/>
            <a:ext cx="414416" cy="414416"/>
          </a:xfrm>
          <a:prstGeom prst="rect">
            <a:avLst/>
          </a:prstGeom>
        </p:spPr>
      </p:pic>
      <p:pic>
        <p:nvPicPr>
          <p:cNvPr id="8" name="Graphic 7" descr="Cheers outline">
            <a:extLst>
              <a:ext uri="{FF2B5EF4-FFF2-40B4-BE49-F238E27FC236}">
                <a16:creationId xmlns:a16="http://schemas.microsoft.com/office/drawing/2014/main" id="{83D78340-6C1E-6DC6-4732-3345CD92943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1328139" y="4726484"/>
            <a:ext cx="464920" cy="464920"/>
          </a:xfrm>
          <a:prstGeom prst="rect">
            <a:avLst/>
          </a:prstGeom>
        </p:spPr>
      </p:pic>
      <p:pic>
        <p:nvPicPr>
          <p:cNvPr id="9" name="Graphic 8" descr="Reflection outline">
            <a:extLst>
              <a:ext uri="{FF2B5EF4-FFF2-40B4-BE49-F238E27FC236}">
                <a16:creationId xmlns:a16="http://schemas.microsoft.com/office/drawing/2014/main" id="{0739264F-FBF1-2D6E-8E76-BC1323E29E3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26297" y="6433356"/>
            <a:ext cx="484010" cy="484010"/>
          </a:xfrm>
          <a:prstGeom prst="rect">
            <a:avLst/>
          </a:prstGeom>
        </p:spPr>
      </p:pic>
      <p:pic>
        <p:nvPicPr>
          <p:cNvPr id="11" name="Graphic 10" descr="Golden Ratio outline">
            <a:extLst>
              <a:ext uri="{FF2B5EF4-FFF2-40B4-BE49-F238E27FC236}">
                <a16:creationId xmlns:a16="http://schemas.microsoft.com/office/drawing/2014/main" id="{06BE3299-B06A-114E-B754-8310E8CE9313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2493679" y="4411236"/>
            <a:ext cx="427597" cy="427597"/>
          </a:xfrm>
          <a:prstGeom prst="rect">
            <a:avLst/>
          </a:prstGeom>
        </p:spPr>
      </p:pic>
      <p:pic>
        <p:nvPicPr>
          <p:cNvPr id="7" name="Graphic 6" descr="Easel outline">
            <a:extLst>
              <a:ext uri="{FF2B5EF4-FFF2-40B4-BE49-F238E27FC236}">
                <a16:creationId xmlns:a16="http://schemas.microsoft.com/office/drawing/2014/main" id="{4408D27D-F3E8-5791-B392-4CFF77B7B54D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5758307" y="5927977"/>
            <a:ext cx="638588" cy="638588"/>
          </a:xfrm>
          <a:prstGeom prst="rect">
            <a:avLst/>
          </a:prstGeom>
        </p:spPr>
      </p:pic>
      <p:pic>
        <p:nvPicPr>
          <p:cNvPr id="18" name="Graphic 17" descr="Angry face outline outline">
            <a:extLst>
              <a:ext uri="{FF2B5EF4-FFF2-40B4-BE49-F238E27FC236}">
                <a16:creationId xmlns:a16="http://schemas.microsoft.com/office/drawing/2014/main" id="{7E9EC2FA-3452-C910-307D-E4C23C5600AC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5992856" y="4252835"/>
            <a:ext cx="398355" cy="398355"/>
          </a:xfrm>
          <a:prstGeom prst="rect">
            <a:avLst/>
          </a:prstGeom>
        </p:spPr>
      </p:pic>
      <p:pic>
        <p:nvPicPr>
          <p:cNvPr id="19" name="Graphic 18" descr="Laptop outline">
            <a:extLst>
              <a:ext uri="{FF2B5EF4-FFF2-40B4-BE49-F238E27FC236}">
                <a16:creationId xmlns:a16="http://schemas.microsoft.com/office/drawing/2014/main" id="{C3D6902B-9290-7742-42AE-4827B8CF182F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4228476" y="3822095"/>
            <a:ext cx="515724" cy="515724"/>
          </a:xfrm>
          <a:prstGeom prst="rect">
            <a:avLst/>
          </a:prstGeom>
        </p:spPr>
      </p:pic>
      <p:pic>
        <p:nvPicPr>
          <p:cNvPr id="20" name="Graphic 19" descr="Document outline">
            <a:extLst>
              <a:ext uri="{FF2B5EF4-FFF2-40B4-BE49-F238E27FC236}">
                <a16:creationId xmlns:a16="http://schemas.microsoft.com/office/drawing/2014/main" id="{5D423746-1D0D-1472-A2F8-D091FBDE8F5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2709132" y="1518220"/>
            <a:ext cx="412762" cy="342900"/>
          </a:xfrm>
          <a:prstGeom prst="rect">
            <a:avLst/>
          </a:prstGeom>
        </p:spPr>
      </p:pic>
      <p:pic>
        <p:nvPicPr>
          <p:cNvPr id="21" name="Graphic 20" descr="Scribble outline">
            <a:extLst>
              <a:ext uri="{FF2B5EF4-FFF2-40B4-BE49-F238E27FC236}">
                <a16:creationId xmlns:a16="http://schemas.microsoft.com/office/drawing/2014/main" id="{E951D4DB-C012-65E1-20EE-4B36EDF802FE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5858601" y="2482816"/>
            <a:ext cx="437999" cy="437999"/>
          </a:xfrm>
          <a:prstGeom prst="rect">
            <a:avLst/>
          </a:prstGeom>
        </p:spPr>
      </p:pic>
      <p:pic>
        <p:nvPicPr>
          <p:cNvPr id="22" name="Graphic 21" descr="Question Mark with solid fill">
            <a:extLst>
              <a:ext uri="{FF2B5EF4-FFF2-40B4-BE49-F238E27FC236}">
                <a16:creationId xmlns:a16="http://schemas.microsoft.com/office/drawing/2014/main" id="{27DB01FB-44F8-3245-349D-C8BFDDF03AF5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5988018" y="1542836"/>
            <a:ext cx="372667" cy="37266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FD998DC-41FA-3DA6-B430-694185A718CC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  <p:pic>
        <p:nvPicPr>
          <p:cNvPr id="13" name="Graphic 12" descr="Palette outline">
            <a:extLst>
              <a:ext uri="{FF2B5EF4-FFF2-40B4-BE49-F238E27FC236}">
                <a16:creationId xmlns:a16="http://schemas.microsoft.com/office/drawing/2014/main" id="{A9D50A3E-8539-5AE2-2D78-127ED7DE524B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4228475" y="2395323"/>
            <a:ext cx="515725" cy="515725"/>
          </a:xfrm>
          <a:prstGeom prst="rect">
            <a:avLst/>
          </a:prstGeom>
        </p:spPr>
      </p:pic>
      <p:pic>
        <p:nvPicPr>
          <p:cNvPr id="16" name="Graphic 15" descr="Money outline">
            <a:extLst>
              <a:ext uri="{FF2B5EF4-FFF2-40B4-BE49-F238E27FC236}">
                <a16:creationId xmlns:a16="http://schemas.microsoft.com/office/drawing/2014/main" id="{D512A0A1-75EE-6835-2961-EB6B84DCC1C0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4228475" y="5079902"/>
            <a:ext cx="515725" cy="515725"/>
          </a:xfrm>
          <a:prstGeom prst="rect">
            <a:avLst/>
          </a:prstGeom>
        </p:spPr>
      </p:pic>
      <p:pic>
        <p:nvPicPr>
          <p:cNvPr id="23" name="Graphic 22" descr="Piggy Bank outline">
            <a:extLst>
              <a:ext uri="{FF2B5EF4-FFF2-40B4-BE49-F238E27FC236}">
                <a16:creationId xmlns:a16="http://schemas.microsoft.com/office/drawing/2014/main" id="{7B877371-C5FC-B30C-D81B-82E36A10BCEE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5884593" y="3755915"/>
            <a:ext cx="525103" cy="52510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30A6A08-8801-3A35-E060-4F2A78DC5BB6}"/>
              </a:ext>
            </a:extLst>
          </p:cNvPr>
          <p:cNvSpPr/>
          <p:nvPr/>
        </p:nvSpPr>
        <p:spPr>
          <a:xfrm>
            <a:off x="258804" y="5158428"/>
            <a:ext cx="1902983" cy="137025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2-week course running at the Hub for the </a:t>
            </a:r>
            <a:r>
              <a:rPr lang="en-GB" sz="1100" b="1" dirty="0"/>
              <a:t>CSCS GREEN CARD </a:t>
            </a:r>
            <a:r>
              <a:rPr lang="en-GB" sz="1100" dirty="0"/>
              <a:t>(Mon-Fri 9am-3pm) – Please notify Support worker if interested Inductions for the course to be completed </a:t>
            </a:r>
            <a:r>
              <a:rPr lang="en-GB" sz="1100" b="1" dirty="0"/>
              <a:t>NEXT WEEK</a:t>
            </a:r>
          </a:p>
        </p:txBody>
      </p:sp>
    </p:spTree>
    <p:extLst>
      <p:ext uri="{BB962C8B-B14F-4D97-AF65-F5344CB8AC3E}">
        <p14:creationId xmlns:p14="http://schemas.microsoft.com/office/powerpoint/2010/main" val="266003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22D32A-C2FD-F571-6A87-7E0B03E3B4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C2A7887-2BBB-A8DF-3D0E-48432C7CD9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1348" y="969158"/>
            <a:ext cx="8075488" cy="5852882"/>
          </a:xfrm>
          <a:prstGeom prst="rect">
            <a:avLst/>
          </a:prstGeom>
        </p:spPr>
      </p:pic>
      <p:grpSp>
        <p:nvGrpSpPr>
          <p:cNvPr id="3" name="Group 3">
            <a:extLst>
              <a:ext uri="{FF2B5EF4-FFF2-40B4-BE49-F238E27FC236}">
                <a16:creationId xmlns:a16="http://schemas.microsoft.com/office/drawing/2014/main" id="{13E7898E-31CE-3775-3CA5-2A406CBAE500}"/>
              </a:ext>
            </a:extLst>
          </p:cNvPr>
          <p:cNvGrpSpPr/>
          <p:nvPr/>
        </p:nvGrpSpPr>
        <p:grpSpPr>
          <a:xfrm>
            <a:off x="107875" y="1077718"/>
            <a:ext cx="2142719" cy="5169553"/>
            <a:chOff x="-24" y="-1141"/>
            <a:chExt cx="939480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CBAB9789-BAE3-92E8-A290-E6978F6E3BAF}"/>
                </a:ext>
              </a:extLst>
            </p:cNvPr>
            <p:cNvSpPr/>
            <p:nvPr/>
          </p:nvSpPr>
          <p:spPr>
            <a:xfrm>
              <a:off x="0" y="0"/>
              <a:ext cx="939456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13C43C89-F9BE-7B16-1096-CD94B63804B6}"/>
                </a:ext>
              </a:extLst>
            </p:cNvPr>
            <p:cNvSpPr txBox="1"/>
            <p:nvPr/>
          </p:nvSpPr>
          <p:spPr>
            <a:xfrm>
              <a:off x="-24" y="-1141"/>
              <a:ext cx="939480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endParaRPr lang="en-US" sz="1100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100" u="sng" dirty="0">
                  <a:solidFill>
                    <a:srgbClr val="FFFFFF"/>
                  </a:solidFill>
                  <a:latin typeface="DM Sans"/>
                </a:rPr>
                <a:t>Information</a:t>
              </a:r>
            </a:p>
            <a:p>
              <a:pPr algn="ctr"/>
              <a:r>
                <a:rPr lang="en-US" sz="110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10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10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10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  <a:endParaRPr lang="en-US" sz="1100" b="1" dirty="0">
                <a:solidFill>
                  <a:schemeClr val="bg1"/>
                </a:solidFill>
                <a:latin typeface="DM Sans"/>
              </a:endParaRPr>
            </a:p>
            <a:p>
              <a:pPr algn="ctr"/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10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)</a:t>
              </a:r>
            </a:p>
            <a:p>
              <a:pPr algn="ctr"/>
              <a:r>
                <a:rPr lang="en-US" sz="1100" dirty="0">
                  <a:solidFill>
                    <a:srgbClr val="FFFFFF"/>
                  </a:solidFill>
                  <a:latin typeface="DM Sans"/>
                  <a:cs typeface="Calibri"/>
                </a:rPr>
                <a:t>                 </a:t>
              </a: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Enrolments are needed to do any of the sessions.</a:t>
              </a:r>
            </a:p>
            <a:p>
              <a:pPr algn="ctr"/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endParaRPr lang="en-US" sz="11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100" dirty="0">
                  <a:solidFill>
                    <a:schemeClr val="bg1"/>
                  </a:solidFill>
                  <a:cs typeface="Calibri"/>
                </a:rPr>
                <a:t>Group Activity's this week include Arts and Crafts, Creative arts and A table tennis competition as well as the  Cooking session (we advise you join the food safety course prior) and Creative arts which will be run by an external provider – Please let your support worker know if you would like to sign up for any of these.</a:t>
              </a:r>
            </a:p>
            <a:p>
              <a:pPr algn="ctr"/>
              <a:endParaRPr lang="en-US" sz="1100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100" b="1" dirty="0">
                  <a:solidFill>
                    <a:schemeClr val="bg1"/>
                  </a:solidFill>
                  <a:cs typeface="Calibri"/>
                </a:rPr>
                <a:t>CBT To be discussed with Support worker</a:t>
              </a:r>
            </a:p>
            <a:p>
              <a:pPr algn="ctr"/>
              <a:endParaRPr lang="en-US" sz="12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2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2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2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2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00" b="1" u="sng" dirty="0">
                <a:solidFill>
                  <a:schemeClr val="bg1"/>
                </a:solidFill>
                <a:cs typeface="Calibri"/>
              </a:endParaRPr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23B4CE5A-A47B-A468-C583-376731C22E32}"/>
              </a:ext>
            </a:extLst>
          </p:cNvPr>
          <p:cNvGrpSpPr/>
          <p:nvPr/>
        </p:nvGrpSpPr>
        <p:grpSpPr>
          <a:xfrm>
            <a:off x="107875" y="6464390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D4EEDB78-9BD9-2FC2-9F63-1D18DC42CA5C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9B86C5D2-B27C-E1C8-39B9-EE66AFAAA74B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5931DAB8-B657-66B3-5FF2-9125B7A8F681}"/>
              </a:ext>
            </a:extLst>
          </p:cNvPr>
          <p:cNvSpPr txBox="1"/>
          <p:nvPr/>
        </p:nvSpPr>
        <p:spPr>
          <a:xfrm>
            <a:off x="2682766" y="89855"/>
            <a:ext cx="5010805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SEPTEMBER - WEEK 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151D288-AD96-E326-F183-F415B2A886C4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A9DB4EDB-1E1B-16CC-2EA3-6C1D4F3306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5786024A-3682-3833-AAB2-11B69A1A09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398" y="89855"/>
            <a:ext cx="2177007" cy="866419"/>
          </a:xfrm>
          <a:prstGeom prst="rect">
            <a:avLst/>
          </a:prstGeom>
        </p:spPr>
      </p:pic>
      <p:pic>
        <p:nvPicPr>
          <p:cNvPr id="28" name="Graphic 27" descr="Drama outline">
            <a:extLst>
              <a:ext uri="{FF2B5EF4-FFF2-40B4-BE49-F238E27FC236}">
                <a16:creationId xmlns:a16="http://schemas.microsoft.com/office/drawing/2014/main" id="{5A18A18C-54F9-C5A0-73C8-8F0EDEA348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00460" y="3729056"/>
            <a:ext cx="777330" cy="777330"/>
          </a:xfrm>
          <a:prstGeom prst="rect">
            <a:avLst/>
          </a:prstGeom>
        </p:spPr>
      </p:pic>
      <p:pic>
        <p:nvPicPr>
          <p:cNvPr id="31" name="Graphic 30" descr="Laptop outline">
            <a:extLst>
              <a:ext uri="{FF2B5EF4-FFF2-40B4-BE49-F238E27FC236}">
                <a16:creationId xmlns:a16="http://schemas.microsoft.com/office/drawing/2014/main" id="{BFFE8C6D-E701-6688-2AE2-8D8E2A286F1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161130" y="6249473"/>
            <a:ext cx="515724" cy="515724"/>
          </a:xfrm>
          <a:prstGeom prst="rect">
            <a:avLst/>
          </a:prstGeom>
        </p:spPr>
      </p:pic>
      <p:pic>
        <p:nvPicPr>
          <p:cNvPr id="34" name="Graphic 33" descr="Laptop outline">
            <a:extLst>
              <a:ext uri="{FF2B5EF4-FFF2-40B4-BE49-F238E27FC236}">
                <a16:creationId xmlns:a16="http://schemas.microsoft.com/office/drawing/2014/main" id="{F316AC97-2595-5FAA-7D5A-0D00D4FB93B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974569" y="5732765"/>
            <a:ext cx="372667" cy="372667"/>
          </a:xfrm>
          <a:prstGeom prst="rect">
            <a:avLst/>
          </a:prstGeom>
        </p:spPr>
      </p:pic>
      <p:pic>
        <p:nvPicPr>
          <p:cNvPr id="35" name="Graphic 34" descr="Medical outline">
            <a:extLst>
              <a:ext uri="{FF2B5EF4-FFF2-40B4-BE49-F238E27FC236}">
                <a16:creationId xmlns:a16="http://schemas.microsoft.com/office/drawing/2014/main" id="{28A4F285-F3BC-7A9F-89AB-B0855E7A206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886644" y="3725668"/>
            <a:ext cx="444602" cy="444602"/>
          </a:xfrm>
          <a:prstGeom prst="rect">
            <a:avLst/>
          </a:prstGeom>
        </p:spPr>
      </p:pic>
      <p:pic>
        <p:nvPicPr>
          <p:cNvPr id="40" name="Graphic 39" descr="Easel outline">
            <a:extLst>
              <a:ext uri="{FF2B5EF4-FFF2-40B4-BE49-F238E27FC236}">
                <a16:creationId xmlns:a16="http://schemas.microsoft.com/office/drawing/2014/main" id="{1626746A-729C-6132-0A3D-7F7911E4D2C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725897" y="5732765"/>
            <a:ext cx="766096" cy="766096"/>
          </a:xfrm>
          <a:prstGeom prst="rect">
            <a:avLst/>
          </a:prstGeom>
        </p:spPr>
      </p:pic>
      <p:pic>
        <p:nvPicPr>
          <p:cNvPr id="47" name="Graphic 46" descr="Left Brain outline">
            <a:extLst>
              <a:ext uri="{FF2B5EF4-FFF2-40B4-BE49-F238E27FC236}">
                <a16:creationId xmlns:a16="http://schemas.microsoft.com/office/drawing/2014/main" id="{723169EE-8CFC-5983-025D-7BC0E510C3B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435419" y="4554949"/>
            <a:ext cx="637694" cy="637694"/>
          </a:xfrm>
          <a:prstGeom prst="rect">
            <a:avLst/>
          </a:prstGeom>
        </p:spPr>
      </p:pic>
      <p:pic>
        <p:nvPicPr>
          <p:cNvPr id="8" name="Graphic 7" descr="Handshake outline">
            <a:extLst>
              <a:ext uri="{FF2B5EF4-FFF2-40B4-BE49-F238E27FC236}">
                <a16:creationId xmlns:a16="http://schemas.microsoft.com/office/drawing/2014/main" id="{2664B77B-0E90-E959-2ADA-3E1A9E6FA5D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193647" y="4947077"/>
            <a:ext cx="573611" cy="573611"/>
          </a:xfrm>
          <a:prstGeom prst="rect">
            <a:avLst/>
          </a:prstGeom>
        </p:spPr>
      </p:pic>
      <p:pic>
        <p:nvPicPr>
          <p:cNvPr id="17" name="Graphic 16" descr="Chef male with solid fill">
            <a:extLst>
              <a:ext uri="{FF2B5EF4-FFF2-40B4-BE49-F238E27FC236}">
                <a16:creationId xmlns:a16="http://schemas.microsoft.com/office/drawing/2014/main" id="{8B5213C5-6EB3-F3C3-4326-25FC88C368C2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7567444" y="2469287"/>
            <a:ext cx="521880" cy="521880"/>
          </a:xfrm>
          <a:prstGeom prst="rect">
            <a:avLst/>
          </a:prstGeom>
        </p:spPr>
      </p:pic>
      <p:pic>
        <p:nvPicPr>
          <p:cNvPr id="18" name="Graphic 17" descr="Internet Banking outline">
            <a:extLst>
              <a:ext uri="{FF2B5EF4-FFF2-40B4-BE49-F238E27FC236}">
                <a16:creationId xmlns:a16="http://schemas.microsoft.com/office/drawing/2014/main" id="{81B5F9FF-DFB2-273C-36DA-53157E1FA63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7974569" y="4238467"/>
            <a:ext cx="417947" cy="417947"/>
          </a:xfrm>
          <a:prstGeom prst="rect">
            <a:avLst/>
          </a:prstGeom>
        </p:spPr>
      </p:pic>
      <p:pic>
        <p:nvPicPr>
          <p:cNvPr id="19" name="Graphic 18" descr="Stars outline">
            <a:extLst>
              <a:ext uri="{FF2B5EF4-FFF2-40B4-BE49-F238E27FC236}">
                <a16:creationId xmlns:a16="http://schemas.microsoft.com/office/drawing/2014/main" id="{FC2EFB71-B451-52FF-D253-42A7513F6CD5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 rot="20120199">
            <a:off x="2666973" y="6388178"/>
            <a:ext cx="398329" cy="398329"/>
          </a:xfrm>
          <a:prstGeom prst="rect">
            <a:avLst/>
          </a:prstGeom>
        </p:spPr>
      </p:pic>
      <p:pic>
        <p:nvPicPr>
          <p:cNvPr id="20" name="Graphic 19" descr="Coins outline">
            <a:extLst>
              <a:ext uri="{FF2B5EF4-FFF2-40B4-BE49-F238E27FC236}">
                <a16:creationId xmlns:a16="http://schemas.microsoft.com/office/drawing/2014/main" id="{272971B8-CF6E-1899-61F7-42F5DD2D065F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9045281" y="5408923"/>
            <a:ext cx="510175" cy="510175"/>
          </a:xfrm>
          <a:prstGeom prst="rect">
            <a:avLst/>
          </a:prstGeom>
        </p:spPr>
      </p:pic>
      <p:pic>
        <p:nvPicPr>
          <p:cNvPr id="21" name="Graphic 20" descr="Document outline">
            <a:extLst>
              <a:ext uri="{FF2B5EF4-FFF2-40B4-BE49-F238E27FC236}">
                <a16:creationId xmlns:a16="http://schemas.microsoft.com/office/drawing/2014/main" id="{A001AA12-F227-DCC8-853D-9BFF32A064DB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1092040" y="5672105"/>
            <a:ext cx="412762" cy="342900"/>
          </a:xfrm>
          <a:prstGeom prst="rect">
            <a:avLst/>
          </a:prstGeom>
        </p:spPr>
      </p:pic>
      <p:pic>
        <p:nvPicPr>
          <p:cNvPr id="22" name="Graphic 21" descr="Table tennis paddle and ball outline">
            <a:extLst>
              <a:ext uri="{FF2B5EF4-FFF2-40B4-BE49-F238E27FC236}">
                <a16:creationId xmlns:a16="http://schemas.microsoft.com/office/drawing/2014/main" id="{89A447C1-8887-A533-D918-3A8EBAD39F41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2641484" y="4210547"/>
            <a:ext cx="445867" cy="44586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D8B63B0-019F-D76D-96BF-B1B5C71F4AEA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  <p:pic>
        <p:nvPicPr>
          <p:cNvPr id="9" name="Graphic 8" descr="Question Mark with solid fill">
            <a:extLst>
              <a:ext uri="{FF2B5EF4-FFF2-40B4-BE49-F238E27FC236}">
                <a16:creationId xmlns:a16="http://schemas.microsoft.com/office/drawing/2014/main" id="{48B0D73A-42BF-C374-A02B-3D4612AE64C4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275478" y="2357560"/>
            <a:ext cx="372667" cy="372667"/>
          </a:xfrm>
          <a:prstGeom prst="rect">
            <a:avLst/>
          </a:prstGeom>
        </p:spPr>
      </p:pic>
      <p:pic>
        <p:nvPicPr>
          <p:cNvPr id="10" name="Graphic 9" descr="Coffee outline">
            <a:extLst>
              <a:ext uri="{FF2B5EF4-FFF2-40B4-BE49-F238E27FC236}">
                <a16:creationId xmlns:a16="http://schemas.microsoft.com/office/drawing/2014/main" id="{EFA0D569-D0C0-1128-A565-8A63DE5EE41D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4245626" y="3622467"/>
            <a:ext cx="432370" cy="432370"/>
          </a:xfrm>
          <a:prstGeom prst="rect">
            <a:avLst/>
          </a:prstGeom>
        </p:spPr>
      </p:pic>
      <p:pic>
        <p:nvPicPr>
          <p:cNvPr id="11" name="Graphic 10" descr="Golden Ratio outline">
            <a:extLst>
              <a:ext uri="{FF2B5EF4-FFF2-40B4-BE49-F238E27FC236}">
                <a16:creationId xmlns:a16="http://schemas.microsoft.com/office/drawing/2014/main" id="{BE69783F-1C93-0F88-599D-9DF52CB9DD8D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5886644" y="2358967"/>
            <a:ext cx="427597" cy="427597"/>
          </a:xfrm>
          <a:prstGeom prst="rect">
            <a:avLst/>
          </a:prstGeom>
        </p:spPr>
      </p:pic>
      <p:pic>
        <p:nvPicPr>
          <p:cNvPr id="13" name="Graphic 12" descr="Chef male outline">
            <a:extLst>
              <a:ext uri="{FF2B5EF4-FFF2-40B4-BE49-F238E27FC236}">
                <a16:creationId xmlns:a16="http://schemas.microsoft.com/office/drawing/2014/main" id="{EEB451F5-A65C-CA23-8477-4129A21D78FD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9045281" y="3088828"/>
            <a:ext cx="589793" cy="58979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C37C8D5-215D-2843-A3EE-5221E3038839}"/>
              </a:ext>
            </a:extLst>
          </p:cNvPr>
          <p:cNvSpPr/>
          <p:nvPr/>
        </p:nvSpPr>
        <p:spPr>
          <a:xfrm>
            <a:off x="258804" y="5158428"/>
            <a:ext cx="1902983" cy="137025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2-week course running at the Hub for the </a:t>
            </a:r>
            <a:r>
              <a:rPr lang="en-GB" sz="1100" b="1" dirty="0"/>
              <a:t>CSCS GREEN CARD </a:t>
            </a:r>
            <a:r>
              <a:rPr lang="en-GB" sz="1100" dirty="0"/>
              <a:t>(Mon-Fri 9am-3pm) – Please notify Support worker if interested Inductions for the course to be completed </a:t>
            </a:r>
            <a:r>
              <a:rPr lang="en-GB" sz="1100" b="1" dirty="0"/>
              <a:t>TUESDAY 9TH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DFC642-A473-4709-6958-B357A7635890}"/>
              </a:ext>
            </a:extLst>
          </p:cNvPr>
          <p:cNvSpPr/>
          <p:nvPr/>
        </p:nvSpPr>
        <p:spPr>
          <a:xfrm>
            <a:off x="4934135" y="1468733"/>
            <a:ext cx="685829" cy="535330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</a:rPr>
              <a:t>Induction for CSCS GREEN CARD Course</a:t>
            </a:r>
          </a:p>
          <a:p>
            <a:pPr algn="ctr"/>
            <a:endParaRPr lang="en-GB" sz="900" b="1" i="1" dirty="0">
              <a:solidFill>
                <a:schemeClr val="tx1"/>
              </a:solidFill>
            </a:endParaRPr>
          </a:p>
          <a:p>
            <a:pPr algn="ctr"/>
            <a:endParaRPr lang="en-GB" sz="900" b="1" i="1" dirty="0">
              <a:solidFill>
                <a:schemeClr val="tx1"/>
              </a:solidFill>
            </a:endParaRPr>
          </a:p>
          <a:p>
            <a:pPr algn="ctr"/>
            <a:r>
              <a:rPr lang="en-GB" sz="900" b="1" i="1" dirty="0">
                <a:solidFill>
                  <a:schemeClr val="tx1"/>
                </a:solidFill>
              </a:rPr>
              <a:t>10am                 - 1pm</a:t>
            </a:r>
          </a:p>
        </p:txBody>
      </p:sp>
    </p:spTree>
    <p:extLst>
      <p:ext uri="{BB962C8B-B14F-4D97-AF65-F5344CB8AC3E}">
        <p14:creationId xmlns:p14="http://schemas.microsoft.com/office/powerpoint/2010/main" val="1204274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0BC13E-F061-12EB-83B1-EA827FD69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B1873BC-0DD7-7EFD-DA22-A29FD5EE08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3879" y="1077717"/>
            <a:ext cx="8013842" cy="5785419"/>
          </a:xfrm>
          <a:prstGeom prst="rect">
            <a:avLst/>
          </a:prstGeom>
        </p:spPr>
      </p:pic>
      <p:grpSp>
        <p:nvGrpSpPr>
          <p:cNvPr id="3" name="Group 3">
            <a:extLst>
              <a:ext uri="{FF2B5EF4-FFF2-40B4-BE49-F238E27FC236}">
                <a16:creationId xmlns:a16="http://schemas.microsoft.com/office/drawing/2014/main" id="{FDED4488-AAFF-6A1F-8D5E-CA42AC3D628A}"/>
              </a:ext>
            </a:extLst>
          </p:cNvPr>
          <p:cNvGrpSpPr/>
          <p:nvPr/>
        </p:nvGrpSpPr>
        <p:grpSpPr>
          <a:xfrm>
            <a:off x="107875" y="1077718"/>
            <a:ext cx="2142719" cy="5169553"/>
            <a:chOff x="-24" y="-1141"/>
            <a:chExt cx="939480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AAC917F-29B8-D933-6BFB-1524C0EFFC39}"/>
                </a:ext>
              </a:extLst>
            </p:cNvPr>
            <p:cNvSpPr/>
            <p:nvPr/>
          </p:nvSpPr>
          <p:spPr>
            <a:xfrm>
              <a:off x="0" y="0"/>
              <a:ext cx="939456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391D318-5880-06C9-CA18-B628CD971B02}"/>
                </a:ext>
              </a:extLst>
            </p:cNvPr>
            <p:cNvSpPr txBox="1"/>
            <p:nvPr/>
          </p:nvSpPr>
          <p:spPr>
            <a:xfrm>
              <a:off x="-24" y="-1141"/>
              <a:ext cx="939480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endParaRPr lang="en-US" sz="1200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50" u="sng" dirty="0">
                  <a:solidFill>
                    <a:srgbClr val="FFFFFF"/>
                  </a:solidFill>
                  <a:latin typeface="DM Sans"/>
                </a:rPr>
                <a:t>Information</a:t>
              </a:r>
              <a:endParaRPr lang="en-US" sz="1050" dirty="0">
                <a:cs typeface="Calibri"/>
              </a:endParaRPr>
            </a:p>
            <a:p>
              <a:pPr algn="ctr"/>
              <a:r>
                <a:rPr lang="en-US" sz="105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05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05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05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  <a:endParaRPr lang="en-US" sz="1050" b="1" dirty="0">
                <a:solidFill>
                  <a:schemeClr val="bg1"/>
                </a:solidFill>
                <a:latin typeface="DM Sans"/>
              </a:endParaRPr>
            </a:p>
            <a:p>
              <a:pPr algn="ctr"/>
              <a:endParaRPr lang="en-US" sz="105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5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05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)</a:t>
              </a:r>
            </a:p>
            <a:p>
              <a:pPr algn="ctr"/>
              <a:r>
                <a:rPr lang="en-US" sz="1050" dirty="0">
                  <a:solidFill>
                    <a:srgbClr val="FFFFFF"/>
                  </a:solidFill>
                  <a:latin typeface="DM Sans"/>
                  <a:cs typeface="Calibri"/>
                </a:rPr>
                <a:t>                 </a:t>
              </a:r>
              <a:endParaRPr lang="en-US" sz="105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Enrolments are needed to do any of the sessions.</a:t>
              </a:r>
            </a:p>
            <a:p>
              <a:pPr algn="ctr"/>
              <a:endParaRPr lang="en-US" sz="105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endParaRPr lang="en-US" sz="105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50" dirty="0">
                  <a:solidFill>
                    <a:schemeClr val="bg1"/>
                  </a:solidFill>
                  <a:cs typeface="Calibri"/>
                </a:rPr>
                <a:t>Group Activity's this week include Arts and Crafts and Creative arts which will be run by an external provider and , Table tennis, A men matter group which will be run by one of the male support workers discussing men’s mental health struggles.</a:t>
              </a:r>
            </a:p>
            <a:p>
              <a:pPr algn="ctr"/>
              <a:r>
                <a:rPr lang="en-US" sz="1050" dirty="0">
                  <a:solidFill>
                    <a:schemeClr val="bg1"/>
                  </a:solidFill>
                  <a:cs typeface="Calibri"/>
                </a:rPr>
                <a:t> – Please let your support worker know if you would like to sign up for any of these.</a:t>
              </a:r>
            </a:p>
            <a:p>
              <a:pPr algn="ctr"/>
              <a:endParaRPr lang="en-US" sz="8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800" b="1" dirty="0">
                  <a:solidFill>
                    <a:schemeClr val="bg1"/>
                  </a:solidFill>
                  <a:cs typeface="Calibri"/>
                </a:rPr>
                <a:t>CBT To be discussed with Support worker</a:t>
              </a:r>
            </a:p>
            <a:p>
              <a:pPr algn="ctr"/>
              <a:endParaRPr lang="en-US" sz="8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8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00" b="1" u="sng" dirty="0">
                <a:solidFill>
                  <a:schemeClr val="bg1"/>
                </a:solidFill>
                <a:cs typeface="Calibri"/>
              </a:endParaRPr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FAB0FEC3-8E7C-318C-E8C2-95B143BAFF87}"/>
              </a:ext>
            </a:extLst>
          </p:cNvPr>
          <p:cNvGrpSpPr/>
          <p:nvPr/>
        </p:nvGrpSpPr>
        <p:grpSpPr>
          <a:xfrm>
            <a:off x="107875" y="6464390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87994B9F-24F4-FAA0-83E4-6CFDFE3491C6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1B0CF805-C530-1EE8-7341-43F505D3E895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09AD6E52-0E82-3071-7D1E-241025BC1245}"/>
              </a:ext>
            </a:extLst>
          </p:cNvPr>
          <p:cNvSpPr txBox="1"/>
          <p:nvPr/>
        </p:nvSpPr>
        <p:spPr>
          <a:xfrm>
            <a:off x="2682766" y="89855"/>
            <a:ext cx="5010805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SEPTEMBER - WEEK 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06EA9B-BE59-9366-FCD5-41697EF0B236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812613ED-31DD-4707-5DF8-2725EEE54A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BBEC95FF-7495-3907-B3A6-2C8B20F4590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398" y="89855"/>
            <a:ext cx="2177007" cy="866419"/>
          </a:xfrm>
          <a:prstGeom prst="rect">
            <a:avLst/>
          </a:prstGeom>
        </p:spPr>
      </p:pic>
      <p:pic>
        <p:nvPicPr>
          <p:cNvPr id="21" name="Graphic 20" descr="Drama outline">
            <a:extLst>
              <a:ext uri="{FF2B5EF4-FFF2-40B4-BE49-F238E27FC236}">
                <a16:creationId xmlns:a16="http://schemas.microsoft.com/office/drawing/2014/main" id="{D02CCE4B-41AC-6BCF-305A-5D47C6F1FEC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58463" y="3859540"/>
            <a:ext cx="777330" cy="777330"/>
          </a:xfrm>
          <a:prstGeom prst="rect">
            <a:avLst/>
          </a:prstGeom>
        </p:spPr>
      </p:pic>
      <p:pic>
        <p:nvPicPr>
          <p:cNvPr id="24" name="Graphic 23" descr="Table tennis paddle and ball outline">
            <a:extLst>
              <a:ext uri="{FF2B5EF4-FFF2-40B4-BE49-F238E27FC236}">
                <a16:creationId xmlns:a16="http://schemas.microsoft.com/office/drawing/2014/main" id="{A7EBAEC9-C8DE-73AE-5DBC-E2CAC2980B4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673978" y="4623953"/>
            <a:ext cx="445867" cy="445867"/>
          </a:xfrm>
          <a:prstGeom prst="rect">
            <a:avLst/>
          </a:prstGeom>
        </p:spPr>
      </p:pic>
      <p:pic>
        <p:nvPicPr>
          <p:cNvPr id="26" name="Graphic 25" descr="Laptop outline">
            <a:extLst>
              <a:ext uri="{FF2B5EF4-FFF2-40B4-BE49-F238E27FC236}">
                <a16:creationId xmlns:a16="http://schemas.microsoft.com/office/drawing/2014/main" id="{70425899-2306-1827-EEC3-CBE1CBA54D3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187773" y="2381326"/>
            <a:ext cx="515724" cy="515724"/>
          </a:xfrm>
          <a:prstGeom prst="rect">
            <a:avLst/>
          </a:prstGeom>
        </p:spPr>
      </p:pic>
      <p:pic>
        <p:nvPicPr>
          <p:cNvPr id="27" name="Graphic 26" descr="Coins outline">
            <a:extLst>
              <a:ext uri="{FF2B5EF4-FFF2-40B4-BE49-F238E27FC236}">
                <a16:creationId xmlns:a16="http://schemas.microsoft.com/office/drawing/2014/main" id="{9B14E464-8CBE-EE2D-2702-BDC8375FC5D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890625" y="3688914"/>
            <a:ext cx="510175" cy="510175"/>
          </a:xfrm>
          <a:prstGeom prst="rect">
            <a:avLst/>
          </a:prstGeom>
        </p:spPr>
      </p:pic>
      <p:pic>
        <p:nvPicPr>
          <p:cNvPr id="29" name="Graphic 28" descr="Coffee outline">
            <a:extLst>
              <a:ext uri="{FF2B5EF4-FFF2-40B4-BE49-F238E27FC236}">
                <a16:creationId xmlns:a16="http://schemas.microsoft.com/office/drawing/2014/main" id="{5316F5AA-ACC1-B0C0-EEFF-0B761C4CF8A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7647281" y="1876035"/>
            <a:ext cx="505291" cy="505291"/>
          </a:xfrm>
          <a:prstGeom prst="rect">
            <a:avLst/>
          </a:prstGeom>
        </p:spPr>
      </p:pic>
      <p:pic>
        <p:nvPicPr>
          <p:cNvPr id="32" name="Graphic 31" descr="Left Brain outline">
            <a:extLst>
              <a:ext uri="{FF2B5EF4-FFF2-40B4-BE49-F238E27FC236}">
                <a16:creationId xmlns:a16="http://schemas.microsoft.com/office/drawing/2014/main" id="{6FE46C38-D6A3-0173-562D-C174BD0EA1E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374724" y="4772167"/>
            <a:ext cx="637694" cy="637694"/>
          </a:xfrm>
          <a:prstGeom prst="rect">
            <a:avLst/>
          </a:prstGeom>
        </p:spPr>
      </p:pic>
      <p:pic>
        <p:nvPicPr>
          <p:cNvPr id="33" name="Graphic 32" descr="Coins outline">
            <a:extLst>
              <a:ext uri="{FF2B5EF4-FFF2-40B4-BE49-F238E27FC236}">
                <a16:creationId xmlns:a16="http://schemas.microsoft.com/office/drawing/2014/main" id="{ABF53CD8-9616-4DC7-7EE5-EC00CBE0F3C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7581078" y="5090432"/>
            <a:ext cx="637695" cy="637695"/>
          </a:xfrm>
          <a:prstGeom prst="rect">
            <a:avLst/>
          </a:prstGeom>
        </p:spPr>
      </p:pic>
      <p:pic>
        <p:nvPicPr>
          <p:cNvPr id="8" name="Graphic 7" descr="Golden Ratio outline">
            <a:extLst>
              <a:ext uri="{FF2B5EF4-FFF2-40B4-BE49-F238E27FC236}">
                <a16:creationId xmlns:a16="http://schemas.microsoft.com/office/drawing/2014/main" id="{2201FF60-9B82-00EA-3FED-92BC4FDF2AF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2692248" y="1991342"/>
            <a:ext cx="427597" cy="427597"/>
          </a:xfrm>
          <a:prstGeom prst="rect">
            <a:avLst/>
          </a:prstGeom>
        </p:spPr>
      </p:pic>
      <p:pic>
        <p:nvPicPr>
          <p:cNvPr id="2" name="Graphic 1" descr="Easel outline">
            <a:extLst>
              <a:ext uri="{FF2B5EF4-FFF2-40B4-BE49-F238E27FC236}">
                <a16:creationId xmlns:a16="http://schemas.microsoft.com/office/drawing/2014/main" id="{7C66A35C-9567-B2C0-9D88-D132C05C2B78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762212" y="5798834"/>
            <a:ext cx="638588" cy="638588"/>
          </a:xfrm>
          <a:prstGeom prst="rect">
            <a:avLst/>
          </a:prstGeom>
        </p:spPr>
      </p:pic>
      <p:pic>
        <p:nvPicPr>
          <p:cNvPr id="13" name="Graphic 12" descr="Internet Banking outline">
            <a:extLst>
              <a:ext uri="{FF2B5EF4-FFF2-40B4-BE49-F238E27FC236}">
                <a16:creationId xmlns:a16="http://schemas.microsoft.com/office/drawing/2014/main" id="{049B9ECD-9C14-51E8-878B-E128104D5525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9050442" y="5700181"/>
            <a:ext cx="417947" cy="417947"/>
          </a:xfrm>
          <a:prstGeom prst="rect">
            <a:avLst/>
          </a:prstGeom>
        </p:spPr>
      </p:pic>
      <p:pic>
        <p:nvPicPr>
          <p:cNvPr id="14" name="Graphic 13" descr="Reflection outline">
            <a:extLst>
              <a:ext uri="{FF2B5EF4-FFF2-40B4-BE49-F238E27FC236}">
                <a16:creationId xmlns:a16="http://schemas.microsoft.com/office/drawing/2014/main" id="{A1DC4667-4EC4-064A-7E11-E0DEBE4B1A3F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0996819" y="5980528"/>
            <a:ext cx="484010" cy="484010"/>
          </a:xfrm>
          <a:prstGeom prst="rect">
            <a:avLst/>
          </a:prstGeom>
        </p:spPr>
      </p:pic>
      <p:pic>
        <p:nvPicPr>
          <p:cNvPr id="16" name="Graphic 15" descr="Document outline">
            <a:extLst>
              <a:ext uri="{FF2B5EF4-FFF2-40B4-BE49-F238E27FC236}">
                <a16:creationId xmlns:a16="http://schemas.microsoft.com/office/drawing/2014/main" id="{36FCAD7A-7370-B9B3-B318-ABEA99C72C48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4265159" y="5171800"/>
            <a:ext cx="412762" cy="342900"/>
          </a:xfrm>
          <a:prstGeom prst="rect">
            <a:avLst/>
          </a:prstGeom>
        </p:spPr>
      </p:pic>
      <p:pic>
        <p:nvPicPr>
          <p:cNvPr id="17" name="Graphic 16" descr="Meditation outline">
            <a:extLst>
              <a:ext uri="{FF2B5EF4-FFF2-40B4-BE49-F238E27FC236}">
                <a16:creationId xmlns:a16="http://schemas.microsoft.com/office/drawing/2014/main" id="{6561CC06-96EB-C648-355B-11349BB86E8E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7567984" y="3178632"/>
            <a:ext cx="505292" cy="5052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A05F3C-8AD3-3CE9-4C57-CE5C5021B480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  <p:pic>
        <p:nvPicPr>
          <p:cNvPr id="11" name="Graphic 10" descr="Internet Banking outline">
            <a:extLst>
              <a:ext uri="{FF2B5EF4-FFF2-40B4-BE49-F238E27FC236}">
                <a16:creationId xmlns:a16="http://schemas.microsoft.com/office/drawing/2014/main" id="{228E498F-B6C6-5B03-E5E4-C7DC959794CA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2682766" y="6477620"/>
            <a:ext cx="327425" cy="327425"/>
          </a:xfrm>
          <a:prstGeom prst="rect">
            <a:avLst/>
          </a:prstGeom>
        </p:spPr>
      </p:pic>
      <p:pic>
        <p:nvPicPr>
          <p:cNvPr id="12" name="Graphic 11" descr="Palette outline">
            <a:extLst>
              <a:ext uri="{FF2B5EF4-FFF2-40B4-BE49-F238E27FC236}">
                <a16:creationId xmlns:a16="http://schemas.microsoft.com/office/drawing/2014/main" id="{117EDB12-0162-D919-7B00-392BC9998B88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187772" y="3672506"/>
            <a:ext cx="515725" cy="515725"/>
          </a:xfrm>
          <a:prstGeom prst="rect">
            <a:avLst/>
          </a:prstGeom>
        </p:spPr>
      </p:pic>
      <p:pic>
        <p:nvPicPr>
          <p:cNvPr id="15" name="Graphic 14" descr="Angry face outline outline">
            <a:extLst>
              <a:ext uri="{FF2B5EF4-FFF2-40B4-BE49-F238E27FC236}">
                <a16:creationId xmlns:a16="http://schemas.microsoft.com/office/drawing/2014/main" id="{E3983BCD-D61F-30AB-645A-34ECB5EDF93F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4257741" y="6359935"/>
            <a:ext cx="427597" cy="427597"/>
          </a:xfrm>
          <a:prstGeom prst="rect">
            <a:avLst/>
          </a:prstGeom>
        </p:spPr>
      </p:pic>
      <p:pic>
        <p:nvPicPr>
          <p:cNvPr id="18" name="Graphic 17" descr="Money outline">
            <a:extLst>
              <a:ext uri="{FF2B5EF4-FFF2-40B4-BE49-F238E27FC236}">
                <a16:creationId xmlns:a16="http://schemas.microsoft.com/office/drawing/2014/main" id="{3A85285C-938E-85DB-C21F-49954F923437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5823643" y="2373316"/>
            <a:ext cx="515725" cy="515725"/>
          </a:xfrm>
          <a:prstGeom prst="rect">
            <a:avLst/>
          </a:prstGeom>
        </p:spPr>
      </p:pic>
      <p:pic>
        <p:nvPicPr>
          <p:cNvPr id="19" name="Graphic 18" descr="Coffee outline">
            <a:extLst>
              <a:ext uri="{FF2B5EF4-FFF2-40B4-BE49-F238E27FC236}">
                <a16:creationId xmlns:a16="http://schemas.microsoft.com/office/drawing/2014/main" id="{F0A76443-9D56-599F-6356-C02B2AC7739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9130741" y="3190097"/>
            <a:ext cx="432370" cy="43237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9D5623B-77C1-0B49-235E-97D9E6F03C89}"/>
              </a:ext>
            </a:extLst>
          </p:cNvPr>
          <p:cNvSpPr/>
          <p:nvPr/>
        </p:nvSpPr>
        <p:spPr>
          <a:xfrm>
            <a:off x="227742" y="5067168"/>
            <a:ext cx="1902983" cy="137025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2-week course running at the Hub for the </a:t>
            </a:r>
            <a:r>
              <a:rPr lang="en-GB" sz="1100" b="1" dirty="0"/>
              <a:t>CSCS GREEN CARD </a:t>
            </a:r>
            <a:r>
              <a:rPr lang="en-GB" sz="1100" dirty="0"/>
              <a:t>(Mon-Fri 9am-3pm) – Please notify Support worker if interested Inductions for the course to be completed 1-1 week prior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974B67-496E-CB5D-8811-D2E17B9D88B1}"/>
              </a:ext>
            </a:extLst>
          </p:cNvPr>
          <p:cNvSpPr/>
          <p:nvPr/>
        </p:nvSpPr>
        <p:spPr>
          <a:xfrm>
            <a:off x="2393879" y="751455"/>
            <a:ext cx="8013842" cy="345186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WEEK 1: </a:t>
            </a:r>
            <a:r>
              <a:rPr lang="en-GB" sz="1400" dirty="0">
                <a:solidFill>
                  <a:schemeClr val="tx1"/>
                </a:solidFill>
              </a:rPr>
              <a:t>CSCS GREEN CARD (In Person) TRAINING: MON – FRI 9am-3pm  </a:t>
            </a:r>
          </a:p>
        </p:txBody>
      </p:sp>
    </p:spTree>
    <p:extLst>
      <p:ext uri="{BB962C8B-B14F-4D97-AF65-F5344CB8AC3E}">
        <p14:creationId xmlns:p14="http://schemas.microsoft.com/office/powerpoint/2010/main" val="839351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7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0945E10-E4C5-6B0D-DF72-AE28156E7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AD11EBE-8F1C-CCC4-AD11-95278579D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3603" y="1077718"/>
            <a:ext cx="8022823" cy="5896847"/>
          </a:xfrm>
          <a:prstGeom prst="rect">
            <a:avLst/>
          </a:prstGeom>
        </p:spPr>
      </p:pic>
      <p:grpSp>
        <p:nvGrpSpPr>
          <p:cNvPr id="3" name="Group 3">
            <a:extLst>
              <a:ext uri="{FF2B5EF4-FFF2-40B4-BE49-F238E27FC236}">
                <a16:creationId xmlns:a16="http://schemas.microsoft.com/office/drawing/2014/main" id="{09A69298-EC59-5201-CC9A-D52BEB65B44D}"/>
              </a:ext>
            </a:extLst>
          </p:cNvPr>
          <p:cNvGrpSpPr/>
          <p:nvPr/>
        </p:nvGrpSpPr>
        <p:grpSpPr>
          <a:xfrm>
            <a:off x="107875" y="1077718"/>
            <a:ext cx="2142719" cy="5169553"/>
            <a:chOff x="-24" y="-1141"/>
            <a:chExt cx="939480" cy="1697876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DEF10D02-C491-4FC1-D93D-7170B7615D68}"/>
                </a:ext>
              </a:extLst>
            </p:cNvPr>
            <p:cNvSpPr/>
            <p:nvPr/>
          </p:nvSpPr>
          <p:spPr>
            <a:xfrm>
              <a:off x="0" y="0"/>
              <a:ext cx="939456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ED96FD9-61E3-D7D1-3212-541435E28B81}"/>
                </a:ext>
              </a:extLst>
            </p:cNvPr>
            <p:cNvSpPr txBox="1"/>
            <p:nvPr/>
          </p:nvSpPr>
          <p:spPr>
            <a:xfrm>
              <a:off x="-24" y="-1141"/>
              <a:ext cx="939480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r>
                <a:rPr lang="en-US" sz="1050" u="sng" dirty="0">
                  <a:solidFill>
                    <a:srgbClr val="FFFFFF"/>
                  </a:solidFill>
                  <a:latin typeface="DM Sans"/>
                </a:rPr>
                <a:t>Information</a:t>
              </a:r>
              <a:endParaRPr lang="en-US" sz="1050" dirty="0">
                <a:cs typeface="Calibri"/>
              </a:endParaRPr>
            </a:p>
            <a:p>
              <a:pPr algn="ctr"/>
              <a:endParaRPr lang="en-US" sz="1050" u="sng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50" b="1" dirty="0">
                  <a:solidFill>
                    <a:schemeClr val="bg1"/>
                  </a:solidFill>
                  <a:latin typeface="DM Sans"/>
                </a:rPr>
                <a:t>Address:</a:t>
              </a:r>
              <a:r>
                <a:rPr lang="en-US" sz="1050" b="1" dirty="0">
                  <a:solidFill>
                    <a:schemeClr val="bg1"/>
                  </a:solidFill>
                  <a:latin typeface="Calibri"/>
                  <a:cs typeface="Calibri"/>
                </a:rPr>
                <a:t> </a:t>
              </a:r>
              <a:r>
                <a:rPr lang="en-US" sz="1050" b="1" dirty="0">
                  <a:solidFill>
                    <a:schemeClr val="bg1"/>
                  </a:solidFill>
                  <a:latin typeface="DM Sans"/>
                </a:rPr>
                <a:t>- </a:t>
              </a:r>
              <a:r>
                <a:rPr lang="en-GB" sz="1050" b="0" i="0" dirty="0">
                  <a:solidFill>
                    <a:schemeClr val="bg1"/>
                  </a:solidFill>
                  <a:effectLst/>
                  <a:latin typeface="Aptos Narrow" panose="020B0004020202020204" pitchFamily="34" charset="0"/>
                </a:rPr>
                <a:t>Urban Exchange, Theatre Street/Mount Street, Preston, PR1 8BQ</a:t>
              </a:r>
              <a:endParaRPr lang="en-US" sz="1050" b="1" dirty="0">
                <a:solidFill>
                  <a:schemeClr val="bg1"/>
                </a:solidFill>
                <a:latin typeface="DM Sans"/>
              </a:endParaRPr>
            </a:p>
            <a:p>
              <a:pPr algn="ctr"/>
              <a:endParaRPr lang="en-US" sz="105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50" b="1" dirty="0">
                  <a:solidFill>
                    <a:srgbClr val="FFFFFF"/>
                  </a:solidFill>
                  <a:latin typeface="DM Sans"/>
                </a:rPr>
                <a:t>Contact:</a:t>
              </a: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 07850 955413 (</a:t>
              </a:r>
              <a:r>
                <a:rPr lang="en-US" sz="1050" b="1" i="1" dirty="0">
                  <a:solidFill>
                    <a:srgbClr val="FFFFFF"/>
                  </a:solidFill>
                  <a:latin typeface="DM Sans"/>
                </a:rPr>
                <a:t>AMY</a:t>
              </a:r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)</a:t>
              </a:r>
            </a:p>
            <a:p>
              <a:pPr algn="ctr"/>
              <a:r>
                <a:rPr lang="en-US" sz="1050" dirty="0">
                  <a:solidFill>
                    <a:srgbClr val="FFFFFF"/>
                  </a:solidFill>
                  <a:latin typeface="DM Sans"/>
                  <a:cs typeface="Calibri"/>
                </a:rPr>
                <a:t>                 </a:t>
              </a:r>
              <a:endParaRPr lang="en-US" sz="105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r>
                <a:rPr lang="en-US" sz="1050" dirty="0">
                  <a:solidFill>
                    <a:srgbClr val="FFFFFF"/>
                  </a:solidFill>
                  <a:latin typeface="DM Sans"/>
                </a:rPr>
                <a:t>Enrolments are needed to do any of the sessions.</a:t>
              </a:r>
            </a:p>
            <a:p>
              <a:pPr algn="ctr"/>
              <a:endParaRPr lang="en-US" sz="1050" dirty="0">
                <a:solidFill>
                  <a:srgbClr val="FFFFFF"/>
                </a:solidFill>
                <a:latin typeface="DM Sans"/>
              </a:endParaRPr>
            </a:p>
            <a:p>
              <a:pPr algn="ctr"/>
              <a:endParaRPr lang="en-US" sz="105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50" dirty="0">
                  <a:solidFill>
                    <a:schemeClr val="bg1"/>
                  </a:solidFill>
                  <a:cs typeface="Calibri"/>
                </a:rPr>
                <a:t>Group Activity's this week include Creative Writing, and the Creative art group run by Tipp as well as a basic ICT workshop– Please let your support worker know if you would like to sign up for any of these.</a:t>
              </a:r>
            </a:p>
            <a:p>
              <a:pPr algn="ctr"/>
              <a:endParaRPr lang="en-US" sz="8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50" dirty="0">
                  <a:solidFill>
                    <a:schemeClr val="bg1"/>
                  </a:solidFill>
                  <a:cs typeface="Calibri"/>
                </a:rPr>
                <a:t>We will also be running a baking session at the Hub this week </a:t>
              </a:r>
            </a:p>
            <a:p>
              <a:pPr algn="ctr"/>
              <a:endParaRPr lang="en-US" sz="105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r>
                <a:rPr lang="en-US" sz="1050" b="1" dirty="0">
                  <a:solidFill>
                    <a:schemeClr val="bg1"/>
                  </a:solidFill>
                  <a:cs typeface="Calibri"/>
                </a:rPr>
                <a:t>CBT To be discussed with Support worker</a:t>
              </a:r>
            </a:p>
            <a:p>
              <a:pPr algn="ctr"/>
              <a:endParaRPr lang="en-US" sz="105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5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5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5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5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50" b="1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00" b="1" u="sng" dirty="0">
                <a:solidFill>
                  <a:schemeClr val="bg1"/>
                </a:solidFill>
                <a:cs typeface="Calibri"/>
              </a:endParaRPr>
            </a:p>
            <a:p>
              <a:pPr algn="ctr"/>
              <a:endParaRPr lang="en-US" sz="1000" b="1" u="sng" dirty="0">
                <a:solidFill>
                  <a:schemeClr val="bg1"/>
                </a:solidFill>
                <a:cs typeface="Calibri"/>
              </a:endParaRPr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76DC6A15-DAD7-F3C8-2284-EF85C37BE131}"/>
              </a:ext>
            </a:extLst>
          </p:cNvPr>
          <p:cNvGrpSpPr/>
          <p:nvPr/>
        </p:nvGrpSpPr>
        <p:grpSpPr>
          <a:xfrm>
            <a:off x="107875" y="6464390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C99B3AE6-700C-7A5F-1DE4-53AA803DC3E9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0A4FBEC2-3ADD-0A58-B88B-0FF228B7EFDF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programme is delivered by HMPPS CFO</a:t>
              </a:r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2CF87F8A-0153-91A9-33CC-B47C89384AD8}"/>
              </a:ext>
            </a:extLst>
          </p:cNvPr>
          <p:cNvSpPr txBox="1"/>
          <p:nvPr/>
        </p:nvSpPr>
        <p:spPr>
          <a:xfrm>
            <a:off x="2682766" y="89855"/>
            <a:ext cx="5010805" cy="597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50" u="sng" dirty="0">
                <a:solidFill>
                  <a:srgbClr val="000000"/>
                </a:solidFill>
                <a:latin typeface="DM Sans Bold"/>
              </a:rPr>
              <a:t>SEPTEMBER - WEEK 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E320709-73B8-4BB9-5FF1-D42829E0CF31}"/>
              </a:ext>
            </a:extLst>
          </p:cNvPr>
          <p:cNvSpPr txBox="1"/>
          <p:nvPr/>
        </p:nvSpPr>
        <p:spPr>
          <a:xfrm>
            <a:off x="192946" y="7428544"/>
            <a:ext cx="234673" cy="1154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877"/>
              </a:lnSpc>
            </a:pPr>
            <a:r>
              <a:rPr lang="en-US" sz="750">
                <a:latin typeface="DM Sans"/>
              </a:rPr>
              <a:t>V1.0</a:t>
            </a:r>
          </a:p>
        </p:txBody>
      </p:sp>
      <p:pic>
        <p:nvPicPr>
          <p:cNvPr id="83" name="Picture 82" descr="A black and blue logo&#10;&#10;Description automatically generated">
            <a:extLst>
              <a:ext uri="{FF2B5EF4-FFF2-40B4-BE49-F238E27FC236}">
                <a16:creationId xmlns:a16="http://schemas.microsoft.com/office/drawing/2014/main" id="{B6A7A691-C767-3A7E-EA18-D432FB3FC1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40178" y="175542"/>
            <a:ext cx="926316" cy="418300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A39AB4B0-C486-D4D9-64AC-FF038A6118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398" y="89855"/>
            <a:ext cx="2177007" cy="866419"/>
          </a:xfrm>
          <a:prstGeom prst="rect">
            <a:avLst/>
          </a:prstGeom>
        </p:spPr>
      </p:pic>
      <p:pic>
        <p:nvPicPr>
          <p:cNvPr id="16" name="Graphic 15" descr="Drama outline">
            <a:extLst>
              <a:ext uri="{FF2B5EF4-FFF2-40B4-BE49-F238E27FC236}">
                <a16:creationId xmlns:a16="http://schemas.microsoft.com/office/drawing/2014/main" id="{C7B89187-2377-F2B7-4CBB-245B4D8369C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32453" y="3939606"/>
            <a:ext cx="777330" cy="777330"/>
          </a:xfrm>
          <a:prstGeom prst="rect">
            <a:avLst/>
          </a:prstGeom>
        </p:spPr>
      </p:pic>
      <p:pic>
        <p:nvPicPr>
          <p:cNvPr id="23" name="Graphic 22" descr="Angry face outline outline">
            <a:extLst>
              <a:ext uri="{FF2B5EF4-FFF2-40B4-BE49-F238E27FC236}">
                <a16:creationId xmlns:a16="http://schemas.microsoft.com/office/drawing/2014/main" id="{AA98DDC4-D8E2-B228-2380-1AA336C4A76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53071" y="2462399"/>
            <a:ext cx="333500" cy="333500"/>
          </a:xfrm>
          <a:prstGeom prst="rect">
            <a:avLst/>
          </a:prstGeom>
        </p:spPr>
      </p:pic>
      <p:pic>
        <p:nvPicPr>
          <p:cNvPr id="24" name="Graphic 23" descr="Scribble outline">
            <a:extLst>
              <a:ext uri="{FF2B5EF4-FFF2-40B4-BE49-F238E27FC236}">
                <a16:creationId xmlns:a16="http://schemas.microsoft.com/office/drawing/2014/main" id="{DB4653A2-2091-D5DE-6968-DA87BFD4F4C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2938506" y="5658450"/>
            <a:ext cx="437999" cy="437999"/>
          </a:xfrm>
          <a:prstGeom prst="rect">
            <a:avLst/>
          </a:prstGeom>
        </p:spPr>
      </p:pic>
      <p:pic>
        <p:nvPicPr>
          <p:cNvPr id="25" name="Graphic 24" descr="Laptop outline">
            <a:extLst>
              <a:ext uri="{FF2B5EF4-FFF2-40B4-BE49-F238E27FC236}">
                <a16:creationId xmlns:a16="http://schemas.microsoft.com/office/drawing/2014/main" id="{993CC466-2589-0AD7-2D5C-60DA96E60AD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861959" y="3778250"/>
            <a:ext cx="515724" cy="515724"/>
          </a:xfrm>
          <a:prstGeom prst="rect">
            <a:avLst/>
          </a:prstGeom>
        </p:spPr>
      </p:pic>
      <p:pic>
        <p:nvPicPr>
          <p:cNvPr id="29" name="Graphic 28" descr="Laptop outline">
            <a:extLst>
              <a:ext uri="{FF2B5EF4-FFF2-40B4-BE49-F238E27FC236}">
                <a16:creationId xmlns:a16="http://schemas.microsoft.com/office/drawing/2014/main" id="{9802A9CA-0ED8-1C42-7E31-6E9325AA07F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718924" y="6626910"/>
            <a:ext cx="295251" cy="295251"/>
          </a:xfrm>
          <a:prstGeom prst="rect">
            <a:avLst/>
          </a:prstGeom>
        </p:spPr>
      </p:pic>
      <p:pic>
        <p:nvPicPr>
          <p:cNvPr id="33" name="Graphic 32" descr="Left Brain outline">
            <a:extLst>
              <a:ext uri="{FF2B5EF4-FFF2-40B4-BE49-F238E27FC236}">
                <a16:creationId xmlns:a16="http://schemas.microsoft.com/office/drawing/2014/main" id="{4A00F220-B2A2-05E3-E67E-B04F277291A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7374724" y="4642312"/>
            <a:ext cx="637694" cy="637694"/>
          </a:xfrm>
          <a:prstGeom prst="rect">
            <a:avLst/>
          </a:prstGeom>
        </p:spPr>
      </p:pic>
      <p:pic>
        <p:nvPicPr>
          <p:cNvPr id="10" name="Graphic 9" descr="Golden Ratio outline">
            <a:extLst>
              <a:ext uri="{FF2B5EF4-FFF2-40B4-BE49-F238E27FC236}">
                <a16:creationId xmlns:a16="http://schemas.microsoft.com/office/drawing/2014/main" id="{F83C79C2-8CA2-5CE3-E63C-002458C0194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1897561" y="2462399"/>
            <a:ext cx="427597" cy="427597"/>
          </a:xfrm>
          <a:prstGeom prst="rect">
            <a:avLst/>
          </a:prstGeom>
        </p:spPr>
      </p:pic>
      <p:pic>
        <p:nvPicPr>
          <p:cNvPr id="11" name="Graphic 10" descr="Reflection outline">
            <a:extLst>
              <a:ext uri="{FF2B5EF4-FFF2-40B4-BE49-F238E27FC236}">
                <a16:creationId xmlns:a16="http://schemas.microsoft.com/office/drawing/2014/main" id="{FE6E63E5-B3D3-42F6-543F-591F62A37A79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1247141" y="5658450"/>
            <a:ext cx="484010" cy="484010"/>
          </a:xfrm>
          <a:prstGeom prst="rect">
            <a:avLst/>
          </a:prstGeom>
        </p:spPr>
      </p:pic>
      <p:pic>
        <p:nvPicPr>
          <p:cNvPr id="37" name="Graphic 36" descr="Internet Banking outline">
            <a:extLst>
              <a:ext uri="{FF2B5EF4-FFF2-40B4-BE49-F238E27FC236}">
                <a16:creationId xmlns:a16="http://schemas.microsoft.com/office/drawing/2014/main" id="{FC135FB9-95CB-60FC-6967-DAB3D37E2A3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4671487" y="2977975"/>
            <a:ext cx="370987" cy="370987"/>
          </a:xfrm>
          <a:prstGeom prst="rect">
            <a:avLst/>
          </a:prstGeom>
        </p:spPr>
      </p:pic>
      <p:pic>
        <p:nvPicPr>
          <p:cNvPr id="7" name="Graphic 6" descr="Easel outline">
            <a:extLst>
              <a:ext uri="{FF2B5EF4-FFF2-40B4-BE49-F238E27FC236}">
                <a16:creationId xmlns:a16="http://schemas.microsoft.com/office/drawing/2014/main" id="{D2CA429C-D55B-7FE4-D299-861A8392D750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5745096" y="5877449"/>
            <a:ext cx="638588" cy="638588"/>
          </a:xfrm>
          <a:prstGeom prst="rect">
            <a:avLst/>
          </a:prstGeom>
        </p:spPr>
      </p:pic>
      <p:pic>
        <p:nvPicPr>
          <p:cNvPr id="18" name="Graphic 17" descr="Cupcake outline">
            <a:extLst>
              <a:ext uri="{FF2B5EF4-FFF2-40B4-BE49-F238E27FC236}">
                <a16:creationId xmlns:a16="http://schemas.microsoft.com/office/drawing/2014/main" id="{02A481DC-E584-06FA-54C2-B2C91CE10CA9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7789011" y="2224193"/>
            <a:ext cx="515724" cy="515724"/>
          </a:xfrm>
          <a:prstGeom prst="rect">
            <a:avLst/>
          </a:prstGeom>
        </p:spPr>
      </p:pic>
      <p:pic>
        <p:nvPicPr>
          <p:cNvPr id="19" name="Graphic 18" descr="Easel outline">
            <a:extLst>
              <a:ext uri="{FF2B5EF4-FFF2-40B4-BE49-F238E27FC236}">
                <a16:creationId xmlns:a16="http://schemas.microsoft.com/office/drawing/2014/main" id="{FCBA2287-8771-A8A5-3844-B388FA59A64A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7558521" y="3942522"/>
            <a:ext cx="385749" cy="385749"/>
          </a:xfrm>
          <a:prstGeom prst="rect">
            <a:avLst/>
          </a:prstGeom>
        </p:spPr>
      </p:pic>
      <p:pic>
        <p:nvPicPr>
          <p:cNvPr id="21" name="Graphic 20" descr="Meditation outline">
            <a:extLst>
              <a:ext uri="{FF2B5EF4-FFF2-40B4-BE49-F238E27FC236}">
                <a16:creationId xmlns:a16="http://schemas.microsoft.com/office/drawing/2014/main" id="{F637D2A5-598F-B698-D9DC-39AE304C66C9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7799443" y="5658450"/>
            <a:ext cx="505292" cy="50529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BBA2966-40F4-B253-8F59-24DDB4CAB0A8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7793488" y="254648"/>
            <a:ext cx="1233170" cy="342900"/>
          </a:xfrm>
          <a:prstGeom prst="rect">
            <a:avLst/>
          </a:prstGeom>
        </p:spPr>
      </p:pic>
      <p:pic>
        <p:nvPicPr>
          <p:cNvPr id="9" name="Graphic 8" descr="Chef male outline">
            <a:extLst>
              <a:ext uri="{FF2B5EF4-FFF2-40B4-BE49-F238E27FC236}">
                <a16:creationId xmlns:a16="http://schemas.microsoft.com/office/drawing/2014/main" id="{1D68FC52-18C6-7FF9-CAB0-C7041911A07C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8988614" y="3188457"/>
            <a:ext cx="589793" cy="589793"/>
          </a:xfrm>
          <a:prstGeom prst="rect">
            <a:avLst/>
          </a:prstGeom>
        </p:spPr>
      </p:pic>
      <p:pic>
        <p:nvPicPr>
          <p:cNvPr id="12" name="Graphic 11" descr="Table tennis paddle and ball outline">
            <a:extLst>
              <a:ext uri="{FF2B5EF4-FFF2-40B4-BE49-F238E27FC236}">
                <a16:creationId xmlns:a16="http://schemas.microsoft.com/office/drawing/2014/main" id="{5E4CA9B4-73D7-5AFE-6408-115990897F3A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156702" y="6380834"/>
            <a:ext cx="445867" cy="445867"/>
          </a:xfrm>
          <a:prstGeom prst="rect">
            <a:avLst/>
          </a:prstGeom>
        </p:spPr>
      </p:pic>
      <p:pic>
        <p:nvPicPr>
          <p:cNvPr id="13" name="Graphic 12" descr="Coffee outline">
            <a:extLst>
              <a:ext uri="{FF2B5EF4-FFF2-40B4-BE49-F238E27FC236}">
                <a16:creationId xmlns:a16="http://schemas.microsoft.com/office/drawing/2014/main" id="{E270285D-4359-B3E9-11BB-B402A9B1C186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4291183" y="3706494"/>
            <a:ext cx="432370" cy="432370"/>
          </a:xfrm>
          <a:prstGeom prst="rect">
            <a:avLst/>
          </a:prstGeom>
        </p:spPr>
      </p:pic>
      <p:pic>
        <p:nvPicPr>
          <p:cNvPr id="14" name="Graphic 13" descr="Question Mark with solid fill">
            <a:extLst>
              <a:ext uri="{FF2B5EF4-FFF2-40B4-BE49-F238E27FC236}">
                <a16:creationId xmlns:a16="http://schemas.microsoft.com/office/drawing/2014/main" id="{C2A1F1AF-BAA6-9D83-58D2-F0FE800D915F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4291183" y="2433467"/>
            <a:ext cx="372667" cy="372667"/>
          </a:xfrm>
          <a:prstGeom prst="rect">
            <a:avLst/>
          </a:prstGeom>
        </p:spPr>
      </p:pic>
      <p:pic>
        <p:nvPicPr>
          <p:cNvPr id="22" name="Graphic 21" descr="Home outline">
            <a:extLst>
              <a:ext uri="{FF2B5EF4-FFF2-40B4-BE49-F238E27FC236}">
                <a16:creationId xmlns:a16="http://schemas.microsoft.com/office/drawing/2014/main" id="{74E5A4B7-0C9E-7C58-04A5-AFEB2BA06482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9041505" y="6444115"/>
            <a:ext cx="484010" cy="484010"/>
          </a:xfrm>
          <a:prstGeom prst="rect">
            <a:avLst/>
          </a:prstGeom>
        </p:spPr>
      </p:pic>
      <p:pic>
        <p:nvPicPr>
          <p:cNvPr id="26" name="Graphic 25" descr="Home outline">
            <a:extLst>
              <a:ext uri="{FF2B5EF4-FFF2-40B4-BE49-F238E27FC236}">
                <a16:creationId xmlns:a16="http://schemas.microsoft.com/office/drawing/2014/main" id="{056C89CB-A084-19E3-CFFE-BF0F185D3314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4227332" y="5039224"/>
            <a:ext cx="484010" cy="48401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77457DB-C900-DF4B-B775-FD0FF495F4F7}"/>
              </a:ext>
            </a:extLst>
          </p:cNvPr>
          <p:cNvSpPr/>
          <p:nvPr/>
        </p:nvSpPr>
        <p:spPr>
          <a:xfrm>
            <a:off x="270904" y="4985577"/>
            <a:ext cx="1902983" cy="137025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100" dirty="0"/>
              <a:t>Week 2 of course running at the Preston Hub for the </a:t>
            </a:r>
            <a:r>
              <a:rPr lang="en-GB" sz="1100" b="1" dirty="0"/>
              <a:t>CSCS GREEN CARD </a:t>
            </a:r>
            <a:r>
              <a:rPr lang="en-GB" sz="1100" dirty="0"/>
              <a:t>(Mon-Fri 9am-3pm)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8A2B4A-30F7-FECC-BBA0-7DC4741C4AEF}"/>
              </a:ext>
            </a:extLst>
          </p:cNvPr>
          <p:cNvSpPr/>
          <p:nvPr/>
        </p:nvSpPr>
        <p:spPr>
          <a:xfrm>
            <a:off x="2393879" y="751455"/>
            <a:ext cx="8013842" cy="345186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WEEK 2: </a:t>
            </a:r>
            <a:r>
              <a:rPr lang="en-GB" sz="1400" dirty="0">
                <a:solidFill>
                  <a:schemeClr val="tx1"/>
                </a:solidFill>
              </a:rPr>
              <a:t>CSCS GREEN CARD (In Person) TRAINING: MON – FRI 9am-3pm  </a:t>
            </a:r>
          </a:p>
        </p:txBody>
      </p:sp>
    </p:spTree>
    <p:extLst>
      <p:ext uri="{BB962C8B-B14F-4D97-AF65-F5344CB8AC3E}">
        <p14:creationId xmlns:p14="http://schemas.microsoft.com/office/powerpoint/2010/main" val="1304479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8c8e540-cdfe-4713-bff0-4351d38ade9d">
      <Terms xmlns="http://schemas.microsoft.com/office/infopath/2007/PartnerControls"/>
    </lcf76f155ced4ddcb4097134ff3c332f>
    <TaxCatchAll xmlns="0a6be467-e76b-4869-981c-41fd8dac8726" xsi:nil="true"/>
    <Number xmlns="58c8e540-cdfe-4713-bff0-4351d38ade9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2C9FBD-4F80-46C2-B635-7F913B74E10D}">
  <ds:schemaRefs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21fe2dc5-e687-4b08-a992-8b5ade4d5474"/>
    <ds:schemaRef ds:uri="http://purl.org/dc/elements/1.1/"/>
    <ds:schemaRef ds:uri="http://schemas.microsoft.com/office/2006/metadata/properties"/>
    <ds:schemaRef ds:uri="http://www.w3.org/XML/1998/namespace"/>
    <ds:schemaRef ds:uri="39022ca7-da8b-462c-ac53-cf911d2e7c5d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CC43189-D4CF-4824-BDEA-150AD5C2BC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E39437-82DC-4283-80B1-B191A96F9B60}"/>
</file>

<file path=docMetadata/LabelInfo.xml><?xml version="1.0" encoding="utf-8"?>
<clbl:labelList xmlns:clbl="http://schemas.microsoft.com/office/2020/mipLabelMetadata">
  <clbl:label id="{08103169-4a6e-4778-9735-09cc96096d8f}" enabled="0" method="" siteId="{08103169-4a6e-4778-9735-09cc96096d8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624</Words>
  <Application>Microsoft Office PowerPoint</Application>
  <PresentationFormat>Custom</PresentationFormat>
  <Paragraphs>104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 Narrow</vt:lpstr>
      <vt:lpstr>DM Sans Bold</vt:lpstr>
      <vt:lpstr>Arial</vt:lpstr>
      <vt:lpstr>DM Sans</vt:lpstr>
      <vt:lpstr>Calibri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Evolution Activity Schedule Template</dc:title>
  <dc:creator>Lloyd, Michelle [HMPS]</dc:creator>
  <cp:keywords>CM_020a</cp:keywords>
  <cp:lastModifiedBy>Taaffe, Amy (Growth Company)</cp:lastModifiedBy>
  <cp:revision>7</cp:revision>
  <cp:lastPrinted>2025-02-03T09:59:22Z</cp:lastPrinted>
  <dcterms:created xsi:type="dcterms:W3CDTF">2006-08-16T00:00:00Z</dcterms:created>
  <dcterms:modified xsi:type="dcterms:W3CDTF">2025-08-15T08:31:34Z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