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0693400" cy="7556500"/>
  <p:notesSz cx="6800850" cy="9932988"/>
  <p:embeddedFontLst>
    <p:embeddedFont>
      <p:font typeface="Century Gothic" panose="020B0502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4F"/>
    <a:srgbClr val="EAFD7B"/>
    <a:srgbClr val="ED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38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2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595EAF81-0F2B-472D-A582-9CE4E3082336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3013"/>
            <a:ext cx="47402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6" y="4780250"/>
            <a:ext cx="5440680" cy="3911114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2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898F50F-6AE7-4C7D-BAE7-146DD764A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8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9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cid:image001.png@01DAE432.DADAEFD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cid:image001.png@01DAE432.DADAEF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53011" y="1511048"/>
            <a:ext cx="2416548" cy="5170955"/>
            <a:chOff x="-11524" y="-28575"/>
            <a:chExt cx="880299" cy="1883674"/>
          </a:xfrm>
        </p:grpSpPr>
        <p:sp>
          <p:nvSpPr>
            <p:cNvPr id="4" name="Freeform 4"/>
            <p:cNvSpPr/>
            <p:nvPr/>
          </p:nvSpPr>
          <p:spPr>
            <a:xfrm>
              <a:off x="-11524" y="-14288"/>
              <a:ext cx="868775" cy="186938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algn="ctr"/>
              <a:r>
                <a:rPr lang="en-GB" sz="1600" b="1" u="sng">
                  <a:solidFill>
                    <a:schemeClr val="bg1"/>
                  </a:solidFill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07714767113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</a:t>
              </a:r>
              <a:r>
                <a:rPr lang="en-US" sz="900">
                  <a:solidFill>
                    <a:srgbClr val="FFFFFF"/>
                  </a:solidFill>
                  <a:latin typeface="Century Gothic" panose="020B0502020202020204" pitchFamily="34" charset="0"/>
                </a:rPr>
                <a:t> you build a pro social outlook,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</a:t>
              </a:r>
              <a:r>
                <a:rPr lang="en-US" sz="900">
                  <a:solidFill>
                    <a:srgbClr val="FFFFFF"/>
                  </a:solidFill>
                  <a:latin typeface="Century Gothic" panose="020B0502020202020204" pitchFamily="34" charset="0"/>
                </a:rPr>
                <a:t>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sz="1600">
                <a:solidFill>
                  <a:schemeClr val="bg1"/>
                </a:solidFill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84646" y="6682002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5315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February – WEEK 1 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379B340E-47CB-645C-3EDA-80BEDA0D2CD4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C021ECC2-3D69-992E-E009-0DDB76013BAC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B3CBB9F-A3E6-D02B-9E7C-F34B57FA4EE5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87263CFB-3BA5-2FB6-12A3-61988DA325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382" y="210099"/>
            <a:ext cx="1148311" cy="3651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58EB5A-532C-4A57-6536-4E4C6DE833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5793" y="1550268"/>
            <a:ext cx="8207608" cy="513173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09425" y="1525874"/>
            <a:ext cx="2384913" cy="5215308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07714767113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  <a:endPara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3213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February - WEEK 2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73" name="Group 49">
            <a:extLst>
              <a:ext uri="{FF2B5EF4-FFF2-40B4-BE49-F238E27FC236}">
                <a16:creationId xmlns:a16="http://schemas.microsoft.com/office/drawing/2014/main" id="{A86BD0F7-EF74-08FB-C54E-30824C54BFD2}"/>
              </a:ext>
            </a:extLst>
          </p:cNvPr>
          <p:cNvGrpSpPr/>
          <p:nvPr/>
        </p:nvGrpSpPr>
        <p:grpSpPr>
          <a:xfrm>
            <a:off x="109425" y="6729775"/>
            <a:ext cx="2066012" cy="747035"/>
            <a:chOff x="183080" y="0"/>
            <a:chExt cx="2754682" cy="996046"/>
          </a:xfrm>
        </p:grpSpPr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75962DC9-51E4-42C8-2347-17865AAB9D8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52">
              <a:extLst>
                <a:ext uri="{FF2B5EF4-FFF2-40B4-BE49-F238E27FC236}">
                  <a16:creationId xmlns:a16="http://schemas.microsoft.com/office/drawing/2014/main" id="{BAD3792C-13BC-76C8-3D5F-F9162AEC79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16" name="x_x_x_x_x_Picture 3" descr="GC_Landscape_RGB">
            <a:extLst>
              <a:ext uri="{FF2B5EF4-FFF2-40B4-BE49-F238E27FC236}">
                <a16:creationId xmlns:a16="http://schemas.microsoft.com/office/drawing/2014/main" id="{FC062B75-AE1D-6742-0F12-F2C95C52A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E0593A5-D89D-A70B-53E2-8060F50467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A321B69B-0938-08F5-44F7-4AC113ECD9B8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5761017C-7C8F-91B3-A394-85D757D62E29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F9B3BF77-7C4F-B836-03E2-E87ED26CDA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131" y="207024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285F5E-E315-97C8-7773-402716571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5793" y="1534712"/>
            <a:ext cx="8098182" cy="52153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404430"/>
            <a:ext cx="2384913" cy="5276068"/>
            <a:chOff x="0" y="-28575"/>
            <a:chExt cx="868775" cy="17818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753250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07714767113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  <a:endPara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20162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February - WEEK 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171C68FD-A500-74D8-7FD7-9684FEA5BAD2}"/>
              </a:ext>
            </a:extLst>
          </p:cNvPr>
          <p:cNvGrpSpPr/>
          <p:nvPr/>
        </p:nvGrpSpPr>
        <p:grpSpPr>
          <a:xfrm>
            <a:off x="241292" y="6671660"/>
            <a:ext cx="2066012" cy="593824"/>
            <a:chOff x="183080" y="204281"/>
            <a:chExt cx="2754682" cy="791765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B5557DC7-BCF0-0608-40B0-84E41ABA6FD3}"/>
                </a:ext>
              </a:extLst>
            </p:cNvPr>
            <p:cNvSpPr/>
            <p:nvPr/>
          </p:nvSpPr>
          <p:spPr>
            <a:xfrm>
              <a:off x="358724" y="204281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D0A27E18-8350-D282-4E86-98C3339D5C6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528D6FE7-CDE8-556E-EFAD-A47B15BB5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A41CE6EF-D00B-3712-8D43-55236856E830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2E18F622-CC46-7662-3F79-142197F8B224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2E6FDA70-BF96-0A01-F1CA-42D9C1472E11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C72E32B4-7EA5-AA7B-F530-0CCB9D447F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756" y="161718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57DCB9-1167-536A-16ED-966927A775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9559" y="1489042"/>
            <a:ext cx="8123841" cy="51914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505394"/>
            <a:ext cx="2384913" cy="5219082"/>
            <a:chOff x="0" y="-28575"/>
            <a:chExt cx="868775" cy="1773403"/>
          </a:xfrm>
        </p:grpSpPr>
        <p:sp>
          <p:nvSpPr>
            <p:cNvPr id="4" name="Freeform 4"/>
            <p:cNvSpPr/>
            <p:nvPr/>
          </p:nvSpPr>
          <p:spPr>
            <a:xfrm>
              <a:off x="0" y="-293"/>
              <a:ext cx="868775" cy="174512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07714767113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  <a:endPara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560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February - WEEK 4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1023067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5ADE0809-352C-C8E8-B212-139DEF2034C1}"/>
              </a:ext>
            </a:extLst>
          </p:cNvPr>
          <p:cNvGrpSpPr/>
          <p:nvPr/>
        </p:nvGrpSpPr>
        <p:grpSpPr>
          <a:xfrm>
            <a:off x="170473" y="6724475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1A899459-7200-18C3-1AC1-7778D5071E0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16F6D7DC-2D4E-0A46-946B-F9C2CB3A20B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A50E9A7C-BAA6-4D03-2502-4BAF3966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D243A16-3A1C-B495-7EB5-53CB857A28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C2FB9958-B776-8085-EFE0-7048B824D689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B02ABCA5-9B6C-1B99-16F6-346A6ADF55AA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87F98EFB-0DB0-D324-3438-BA9087877E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398" y="227301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6301B6-F14C-8DC4-BE7C-1566163E5D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6300" y="1576681"/>
            <a:ext cx="8137100" cy="51477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0cfa3af12dacb6d37d9e170e2f24502f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fa2ef7831d9e497843b63c8d01ff9d56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purl.org/dc/elements/1.1/"/>
    <ds:schemaRef ds:uri="http://schemas.microsoft.com/sharepoint/v3"/>
    <ds:schemaRef ds:uri="39022ca7-da8b-462c-ac53-cf911d2e7c5d"/>
    <ds:schemaRef ds:uri="21fe2dc5-e687-4b08-a992-8b5ade4d5474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7B7771-7E7D-4CCE-B184-E8E6C35A3183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463</Words>
  <Application>Microsoft Office PowerPoint</Application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Century Gothic</vt:lpstr>
      <vt:lpstr>DM Sans</vt:lpstr>
      <vt:lpstr>Arial</vt:lpstr>
      <vt:lpstr>DM Sans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Whitehead, Kimberley (Growth Company)</dc:creator>
  <cp:lastModifiedBy>Whitehead, Kimberley (Growth Company)</cp:lastModifiedBy>
  <cp:revision>2</cp:revision>
  <cp:lastPrinted>2024-11-25T11:28:28Z</cp:lastPrinted>
  <dcterms:created xsi:type="dcterms:W3CDTF">2006-08-16T00:00:00Z</dcterms:created>
  <dcterms:modified xsi:type="dcterms:W3CDTF">2025-01-16T15:32:21Z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