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0693400" cy="7556500"/>
  <p:notesSz cx="6800850" cy="9932988"/>
  <p:embeddedFontLst>
    <p:embeddedFont>
      <p:font typeface="Century Gothic" panose="020B0502020202020204" pitchFamily="34" charset="0"/>
      <p:regular r:id="rId10"/>
      <p:bold r:id="rId11"/>
      <p:italic r:id="rId12"/>
      <p:boldItalic r:id="rId13"/>
    </p:embeddedFont>
    <p:embeddedFont>
      <p:font typeface="DM Sans" pitchFamily="2" charset="0"/>
      <p:regular r:id="rId14"/>
      <p:bold r:id="rId15"/>
      <p:italic r:id="rId16"/>
      <p:boldItalic r:id="rId17"/>
    </p:embeddedFont>
    <p:embeddedFont>
      <p:font typeface="DM Sans Bold" charset="0"/>
      <p:regular r:id="rId18"/>
      <p:bold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C4F"/>
    <a:srgbClr val="EAFD7B"/>
    <a:srgbClr val="EDE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44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customXml" Target="../customXml/item2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8375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242" y="0"/>
            <a:ext cx="2947035" cy="498375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595EAF81-0F2B-472D-A582-9CE4E308233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3013"/>
            <a:ext cx="474027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3" rIns="91486" bIns="4574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86" y="4780250"/>
            <a:ext cx="5440680" cy="3911114"/>
          </a:xfrm>
          <a:prstGeom prst="rect">
            <a:avLst/>
          </a:prstGeom>
        </p:spPr>
        <p:txBody>
          <a:bodyPr vert="horz" lIns="91486" tIns="45743" rIns="91486" bIns="4574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616"/>
            <a:ext cx="2947035" cy="49837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242" y="9434616"/>
            <a:ext cx="2947035" cy="49837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0898F50F-6AE7-4C7D-BAE7-146DD764A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088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891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7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cid:image001.png@01DAE432.DADAEFD0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cid:image001.png@01DAE432.DADAEFD0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cid:image001.png@01DAE432.DADAEFD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cid:image001.png@01DAE432.DADAEFD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53011" y="1511048"/>
            <a:ext cx="2416548" cy="5170955"/>
            <a:chOff x="-11524" y="-28575"/>
            <a:chExt cx="880299" cy="1883674"/>
          </a:xfrm>
        </p:grpSpPr>
        <p:sp>
          <p:nvSpPr>
            <p:cNvPr id="4" name="Freeform 4"/>
            <p:cNvSpPr/>
            <p:nvPr/>
          </p:nvSpPr>
          <p:spPr>
            <a:xfrm>
              <a:off x="-11524" y="-14288"/>
              <a:ext cx="868775" cy="1869387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algn="ctr"/>
              <a:r>
                <a:rPr lang="en-GB" sz="1600" b="1" u="sng" dirty="0">
                  <a:solidFill>
                    <a:schemeClr val="bg1"/>
                  </a:solidFill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Please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07834 764 900 or   07731 132 7221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</a:t>
              </a:r>
              <a:r>
                <a:rPr lang="en-US" sz="900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 you build a pro social outlook,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</a:t>
              </a:r>
              <a:r>
                <a:rPr lang="en-US" sz="900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</a:p>
            <a:p>
              <a:endParaRPr lang="en-GB" sz="1600" dirty="0">
                <a:solidFill>
                  <a:schemeClr val="bg1"/>
                </a:solidFill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84646" y="6682002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853150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AUGUST – WEEK 1 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 </a:t>
            </a:r>
            <a:endParaRPr lang="en-US" sz="3499" u="sng" dirty="0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83050F64-D48A-7305-7ECB-543A7264D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Flowchart: Connector 59">
            <a:extLst>
              <a:ext uri="{FF2B5EF4-FFF2-40B4-BE49-F238E27FC236}">
                <a16:creationId xmlns:a16="http://schemas.microsoft.com/office/drawing/2014/main" id="{379B340E-47CB-645C-3EDA-80BEDA0D2CD4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Flowchart: Connector 60">
            <a:extLst>
              <a:ext uri="{FF2B5EF4-FFF2-40B4-BE49-F238E27FC236}">
                <a16:creationId xmlns:a16="http://schemas.microsoft.com/office/drawing/2014/main" id="{C021ECC2-3D69-992E-E009-0DDB76013BAC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Flowchart: Connector 67">
            <a:extLst>
              <a:ext uri="{FF2B5EF4-FFF2-40B4-BE49-F238E27FC236}">
                <a16:creationId xmlns:a16="http://schemas.microsoft.com/office/drawing/2014/main" id="{CB3CBB9F-A3E6-D02B-9E7C-F34B57FA4EE5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FC16A3-3A77-C429-21A8-68231BA3E0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2077" y="1532207"/>
            <a:ext cx="8221324" cy="51890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916D781-44CE-28E7-83D7-4C952B2DD4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93488" y="254648"/>
            <a:ext cx="1233170" cy="3429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09425" y="1525874"/>
            <a:ext cx="2384913" cy="5215308"/>
            <a:chOff x="0" y="0"/>
            <a:chExt cx="868775" cy="166930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Please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07834 764 900 or   07731 132 7221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 you build a pro social outlook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</a:p>
            <a:p>
              <a:endParaRPr lang="en-GB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832130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AUGUST - WEEK 2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grpSp>
        <p:nvGrpSpPr>
          <p:cNvPr id="73" name="Group 49">
            <a:extLst>
              <a:ext uri="{FF2B5EF4-FFF2-40B4-BE49-F238E27FC236}">
                <a16:creationId xmlns:a16="http://schemas.microsoft.com/office/drawing/2014/main" id="{A86BD0F7-EF74-08FB-C54E-30824C54BFD2}"/>
              </a:ext>
            </a:extLst>
          </p:cNvPr>
          <p:cNvGrpSpPr/>
          <p:nvPr/>
        </p:nvGrpSpPr>
        <p:grpSpPr>
          <a:xfrm>
            <a:off x="109425" y="6729775"/>
            <a:ext cx="2066012" cy="747035"/>
            <a:chOff x="183080" y="0"/>
            <a:chExt cx="2754682" cy="996046"/>
          </a:xfrm>
        </p:grpSpPr>
        <p:sp>
          <p:nvSpPr>
            <p:cNvPr id="74" name="Freeform 50">
              <a:extLst>
                <a:ext uri="{FF2B5EF4-FFF2-40B4-BE49-F238E27FC236}">
                  <a16:creationId xmlns:a16="http://schemas.microsoft.com/office/drawing/2014/main" id="{75962DC9-51E4-42C8-2347-17865AAB9D8E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52">
              <a:extLst>
                <a:ext uri="{FF2B5EF4-FFF2-40B4-BE49-F238E27FC236}">
                  <a16:creationId xmlns:a16="http://schemas.microsoft.com/office/drawing/2014/main" id="{BAD3792C-13BC-76C8-3D5F-F9162AEC7967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pic>
        <p:nvPicPr>
          <p:cNvPr id="16" name="x_x_x_x_x_Picture 3" descr="GC_Landscape_RGB">
            <a:extLst>
              <a:ext uri="{FF2B5EF4-FFF2-40B4-BE49-F238E27FC236}">
                <a16:creationId xmlns:a16="http://schemas.microsoft.com/office/drawing/2014/main" id="{FC062B75-AE1D-6742-0F12-F2C95C52A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6E0593A5-D89D-A70B-53E2-8060F50467DF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A321B69B-0938-08F5-44F7-4AC113ECD9B8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5761017C-7C8F-91B3-A394-85D757D62E29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845B55-9EE7-829F-C97E-D4DCB47100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93488" y="254648"/>
            <a:ext cx="1233170" cy="342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E6EF144-D3DA-4C37-DC21-1C582559F3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19184" y="1518488"/>
            <a:ext cx="8274216" cy="52112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84646" y="1404430"/>
            <a:ext cx="2384913" cy="5276068"/>
            <a:chOff x="0" y="-28575"/>
            <a:chExt cx="868775" cy="178182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753250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Please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07834 764 900 or   07731 132 7221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 you build a pro social outlook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</a:p>
            <a:p>
              <a:endParaRPr lang="en-GB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720162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AUGUST - WEEK 3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grpSp>
        <p:nvGrpSpPr>
          <p:cNvPr id="68" name="Group 49">
            <a:extLst>
              <a:ext uri="{FF2B5EF4-FFF2-40B4-BE49-F238E27FC236}">
                <a16:creationId xmlns:a16="http://schemas.microsoft.com/office/drawing/2014/main" id="{171C68FD-A500-74D8-7FD7-9684FEA5BAD2}"/>
              </a:ext>
            </a:extLst>
          </p:cNvPr>
          <p:cNvGrpSpPr/>
          <p:nvPr/>
        </p:nvGrpSpPr>
        <p:grpSpPr>
          <a:xfrm>
            <a:off x="241292" y="6671660"/>
            <a:ext cx="2066012" cy="593824"/>
            <a:chOff x="183080" y="204281"/>
            <a:chExt cx="2754682" cy="791765"/>
          </a:xfrm>
        </p:grpSpPr>
        <p:sp>
          <p:nvSpPr>
            <p:cNvPr id="73" name="Freeform 50">
              <a:extLst>
                <a:ext uri="{FF2B5EF4-FFF2-40B4-BE49-F238E27FC236}">
                  <a16:creationId xmlns:a16="http://schemas.microsoft.com/office/drawing/2014/main" id="{B5557DC7-BCF0-0608-40B0-84E41ABA6FD3}"/>
                </a:ext>
              </a:extLst>
            </p:cNvPr>
            <p:cNvSpPr/>
            <p:nvPr/>
          </p:nvSpPr>
          <p:spPr>
            <a:xfrm>
              <a:off x="358724" y="204281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52">
              <a:extLst>
                <a:ext uri="{FF2B5EF4-FFF2-40B4-BE49-F238E27FC236}">
                  <a16:creationId xmlns:a16="http://schemas.microsoft.com/office/drawing/2014/main" id="{D0A27E18-8350-D282-4E86-98C3339D5C64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pic>
        <p:nvPicPr>
          <p:cNvPr id="26" name="x_x_x_x_x_Picture 3" descr="GC_Landscape_RGB">
            <a:extLst>
              <a:ext uri="{FF2B5EF4-FFF2-40B4-BE49-F238E27FC236}">
                <a16:creationId xmlns:a16="http://schemas.microsoft.com/office/drawing/2014/main" id="{528D6FE7-CDE8-556E-EFAD-A47B15BB5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A41CE6EF-D00B-3712-8D43-55236856E830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2E18F622-CC46-7662-3F79-142197F8B224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2E6FDA70-BF96-0A01-F1CA-42D9C1472E11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52698B-2CA3-C102-C1B1-1397D1F19A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93488" y="254648"/>
            <a:ext cx="1233170" cy="342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B733D24-8D19-378A-5C7C-C63F9D85B1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5793" y="1486319"/>
            <a:ext cx="8207607" cy="51941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84646" y="1505394"/>
            <a:ext cx="2384913" cy="5219082"/>
            <a:chOff x="0" y="-28575"/>
            <a:chExt cx="868775" cy="1773403"/>
          </a:xfrm>
        </p:grpSpPr>
        <p:sp>
          <p:nvSpPr>
            <p:cNvPr id="4" name="Freeform 4"/>
            <p:cNvSpPr/>
            <p:nvPr/>
          </p:nvSpPr>
          <p:spPr>
            <a:xfrm>
              <a:off x="0" y="-293"/>
              <a:ext cx="868775" cy="174512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Please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07834 764 900 or   07731 132 7221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 you build a pro social outlook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</a:p>
            <a:p>
              <a:endParaRPr lang="en-GB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465604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AUGUST - WEEK 4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1023067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grpSp>
        <p:nvGrpSpPr>
          <p:cNvPr id="68" name="Group 49">
            <a:extLst>
              <a:ext uri="{FF2B5EF4-FFF2-40B4-BE49-F238E27FC236}">
                <a16:creationId xmlns:a16="http://schemas.microsoft.com/office/drawing/2014/main" id="{5ADE0809-352C-C8E8-B212-139DEF2034C1}"/>
              </a:ext>
            </a:extLst>
          </p:cNvPr>
          <p:cNvGrpSpPr/>
          <p:nvPr/>
        </p:nvGrpSpPr>
        <p:grpSpPr>
          <a:xfrm>
            <a:off x="170473" y="6724475"/>
            <a:ext cx="2066012" cy="747035"/>
            <a:chOff x="183080" y="0"/>
            <a:chExt cx="2754682" cy="996046"/>
          </a:xfrm>
        </p:grpSpPr>
        <p:sp>
          <p:nvSpPr>
            <p:cNvPr id="73" name="Freeform 50">
              <a:extLst>
                <a:ext uri="{FF2B5EF4-FFF2-40B4-BE49-F238E27FC236}">
                  <a16:creationId xmlns:a16="http://schemas.microsoft.com/office/drawing/2014/main" id="{1A899459-7200-18C3-1AC1-7778D5071E0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52">
              <a:extLst>
                <a:ext uri="{FF2B5EF4-FFF2-40B4-BE49-F238E27FC236}">
                  <a16:creationId xmlns:a16="http://schemas.microsoft.com/office/drawing/2014/main" id="{16F6D7DC-2D4E-0A46-946B-F9C2CB3A20B2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pic>
        <p:nvPicPr>
          <p:cNvPr id="26" name="x_x_x_x_x_Picture 3" descr="GC_Landscape_RGB">
            <a:extLst>
              <a:ext uri="{FF2B5EF4-FFF2-40B4-BE49-F238E27FC236}">
                <a16:creationId xmlns:a16="http://schemas.microsoft.com/office/drawing/2014/main" id="{A50E9A7C-BAA6-4D03-2502-4BAF39666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4D243A16-3A1C-B495-7EB5-53CB857A28DF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C2FB9958-B776-8085-EFE0-7048B824D689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B02ABCA5-9B6C-1B99-16F6-346A6ADF55AA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234067-700D-194F-DE71-A5973FF8EC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93488" y="254648"/>
            <a:ext cx="1233170" cy="342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03E017-9A96-2A47-902E-14A6AB8D09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5793" y="1587282"/>
            <a:ext cx="8207607" cy="51358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EFDE218124F41A39437AA860B391E" ma:contentTypeVersion="22" ma:contentTypeDescription="Create a new document." ma:contentTypeScope="" ma:versionID="b2dbe5b30047216f342cf8656c3eb3e2">
  <xsd:schema xmlns:xsd="http://www.w3.org/2001/XMLSchema" xmlns:xs="http://www.w3.org/2001/XMLSchema" xmlns:p="http://schemas.microsoft.com/office/2006/metadata/properties" xmlns:ns1="http://schemas.microsoft.com/sharepoint/v3" xmlns:ns2="39022ca7-da8b-462c-ac53-cf911d2e7c5d" xmlns:ns3="21fe2dc5-e687-4b08-a992-8b5ade4d5474" targetNamespace="http://schemas.microsoft.com/office/2006/metadata/properties" ma:root="true" ma:fieldsID="42e2ecdd341478788efa9075aac335a2" ns1:_="" ns2:_="" ns3:_="">
    <xsd:import namespace="http://schemas.microsoft.com/sharepoint/v3"/>
    <xsd:import namespace="39022ca7-da8b-462c-ac53-cf911d2e7c5d"/>
    <xsd:import namespace="21fe2dc5-e687-4b08-a992-8b5ade4d5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22ca7-da8b-462c-ac53-cf911d2e7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e2dc5-e687-4b08-a992-8b5ade4d5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c887687-1822-4593-8513-6eba5855e8c1}" ma:internalName="TaxCatchAll" ma:showField="CatchAllData" ma:web="21fe2dc5-e687-4b08-a992-8b5ade4d54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39022ca7-da8b-462c-ac53-cf911d2e7c5d" xsi:nil="true"/>
    <_ip_UnifiedCompliancePolicyProperties xmlns="http://schemas.microsoft.com/sharepoint/v3" xsi:nil="true"/>
    <TaxCatchAll xmlns="21fe2dc5-e687-4b08-a992-8b5ade4d5474" xsi:nil="true"/>
    <lcf76f155ced4ddcb4097134ff3c332f xmlns="39022ca7-da8b-462c-ac53-cf911d2e7c5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582AE8-2B25-4569-A17C-69F57A60015F}">
  <ds:schemaRefs>
    <ds:schemaRef ds:uri="21fe2dc5-e687-4b08-a992-8b5ade4d5474"/>
    <ds:schemaRef ds:uri="39022ca7-da8b-462c-ac53-cf911d2e7c5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2D4F630-F244-4249-A1DD-CAF66701C44D}">
  <ds:schemaRefs>
    <ds:schemaRef ds:uri="http://purl.org/dc/elements/1.1/"/>
    <ds:schemaRef ds:uri="http://schemas.microsoft.com/sharepoint/v3"/>
    <ds:schemaRef ds:uri="39022ca7-da8b-462c-ac53-cf911d2e7c5d"/>
    <ds:schemaRef ds:uri="21fe2dc5-e687-4b08-a992-8b5ade4d5474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491</Words>
  <Application>Microsoft Office PowerPoint</Application>
  <PresentationFormat>Custom</PresentationFormat>
  <Paragraphs>46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Century Gothic</vt:lpstr>
      <vt:lpstr>DM Sans</vt:lpstr>
      <vt:lpstr>DM Sans Bold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Whitehead, Kimberley (Growth Company)</dc:creator>
  <cp:lastModifiedBy>Whitehead, Kimberley (Growth Company)</cp:lastModifiedBy>
  <cp:revision>18</cp:revision>
  <cp:lastPrinted>2024-11-25T11:28:28Z</cp:lastPrinted>
  <dcterms:created xsi:type="dcterms:W3CDTF">2006-08-16T00:00:00Z</dcterms:created>
  <dcterms:modified xsi:type="dcterms:W3CDTF">2025-07-14T12:27:04Z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0x010100895EFDE218124F41A39437AA860B391E</vt:lpwstr>
  </property>
  <property fmtid="{D5CDD505-2E9C-101B-9397-08002B2CF9AE}" pid="3" name="MediaServiceImageTags">
    <vt:lpwstr/>
  </property>
</Properties>
</file>